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1" r:id="rId6"/>
    <p:sldId id="262" r:id="rId7"/>
    <p:sldId id="266" r:id="rId8"/>
    <p:sldId id="265" r:id="rId9"/>
    <p:sldId id="271" r:id="rId10"/>
    <p:sldId id="264" r:id="rId11"/>
    <p:sldId id="272" r:id="rId12"/>
    <p:sldId id="263" r:id="rId13"/>
    <p:sldId id="269" r:id="rId14"/>
    <p:sldId id="268" r:id="rId15"/>
    <p:sldId id="267" r:id="rId16"/>
    <p:sldId id="275" r:id="rId17"/>
    <p:sldId id="274" r:id="rId18"/>
    <p:sldId id="276" r:id="rId19"/>
    <p:sldId id="273" r:id="rId20"/>
    <p:sldId id="278" r:id="rId21"/>
    <p:sldId id="277" r:id="rId22"/>
    <p:sldId id="283" r:id="rId23"/>
    <p:sldId id="284" r:id="rId24"/>
    <p:sldId id="282" r:id="rId25"/>
    <p:sldId id="257" r:id="rId26"/>
    <p:sldId id="260" r:id="rId27"/>
  </p:sldIdLst>
  <p:sldSz cx="9144000" cy="6858000" type="screen4x3"/>
  <p:notesSz cx="6858000" cy="9144000"/>
  <p:embeddedFontLst>
    <p:embeddedFont>
      <p:font typeface="함초롬바탕" pitchFamily="18" charset="-127"/>
      <p:regular r:id="rId28"/>
      <p:bold r:id="rId29"/>
    </p:embeddedFont>
    <p:embeddedFont>
      <p:font typeface="나눔바른고딕" charset="-127"/>
      <p:regular r:id="rId30"/>
      <p:bold r:id="rId31"/>
    </p:embeddedFont>
    <p:embeddedFont>
      <p:font typeface="맑은 고딕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17745068669618724"/>
          <c:y val="7.0437486112654171E-2"/>
          <c:w val="0.62823657821088663"/>
          <c:h val="0.886682729696700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중국인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9912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조선인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52881</c:v>
                </c:pt>
              </c:numCache>
            </c:numRef>
          </c:val>
        </c:ser>
        <c:axId val="157685248"/>
        <c:axId val="157686784"/>
      </c:barChart>
      <c:catAx>
        <c:axId val="157685248"/>
        <c:scaling>
          <c:orientation val="minMax"/>
        </c:scaling>
        <c:axPos val="b"/>
        <c:numFmt formatCode="General" sourceLinked="1"/>
        <c:tickLblPos val="nextTo"/>
        <c:crossAx val="157686784"/>
        <c:crosses val="autoZero"/>
        <c:auto val="1"/>
        <c:lblAlgn val="ctr"/>
        <c:lblOffset val="100"/>
      </c:catAx>
      <c:valAx>
        <c:axId val="157686784"/>
        <c:scaling>
          <c:orientation val="minMax"/>
        </c:scaling>
        <c:axPos val="l"/>
        <c:majorGridlines/>
        <c:numFmt formatCode="#,##0" sourceLinked="1"/>
        <c:tickLblPos val="nextTo"/>
        <c:crossAx val="157685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5860-5C35-46C7-BCE3-ADDBCBF43037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8437-C58B-419B-B5B1-9515673135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HpydGxcE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PHubEDMT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HQV5sbLC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156" y="220660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간도는 왜 우리영토인가</a:t>
            </a:r>
            <a:endParaRPr lang="ko-KR" altLang="en-US" sz="3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167844" y="5013176"/>
            <a:ext cx="28083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7"/>
          <p:cNvGrpSpPr/>
          <p:nvPr/>
        </p:nvGrpSpPr>
        <p:grpSpPr>
          <a:xfrm>
            <a:off x="3167844" y="5179260"/>
            <a:ext cx="2808312" cy="1014320"/>
            <a:chOff x="2339752" y="3296017"/>
            <a:chExt cx="4392488" cy="774595"/>
          </a:xfrm>
        </p:grpSpPr>
        <p:sp>
          <p:nvSpPr>
            <p:cNvPr id="11" name="TextBox 10"/>
            <p:cNvSpPr txBox="1"/>
            <p:nvPr/>
          </p:nvSpPr>
          <p:spPr>
            <a:xfrm>
              <a:off x="2339752" y="3506524"/>
              <a:ext cx="4392488" cy="564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행정학과</a:t>
              </a:r>
              <a:endPara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 algn="ctr"/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2170956</a:t>
              </a:r>
            </a:p>
            <a:p>
              <a:pPr algn="ctr"/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정소영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9752" y="3717032"/>
              <a:ext cx="4392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9752" y="3296017"/>
              <a:ext cx="4392488" cy="211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2020. 05. 04.</a:t>
              </a:r>
              <a:endPara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388424" y="0"/>
            <a:ext cx="432048" cy="663079"/>
            <a:chOff x="8172400" y="0"/>
            <a:chExt cx="432048" cy="663079"/>
          </a:xfrm>
        </p:grpSpPr>
        <p:sp>
          <p:nvSpPr>
            <p:cNvPr id="14" name="직사각형 13"/>
            <p:cNvSpPr/>
            <p:nvPr/>
          </p:nvSpPr>
          <p:spPr>
            <a:xfrm>
              <a:off x="8172400" y="0"/>
              <a:ext cx="144016" cy="663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316416" y="0"/>
              <a:ext cx="144016" cy="6630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60432" y="0"/>
              <a:ext cx="144016" cy="66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85293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병자호란 뒤 간도 지역은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봉금지대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59632" y="270892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백두산정계비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1712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숙종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38) 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청나라와 조선 국경을 정함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5536" y="191683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백두산정계비 내용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서쪽으로는 압록강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동쪽으로는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토문강으로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dfssd\Pictures\백두산 정계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186039" cy="290482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211960" y="59492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u="sng" dirty="0" smtClean="0">
                <a:hlinkClick r:id="rId3"/>
              </a:rPr>
              <a:t>https://www.youtube.com/watch?v=TVHpydGxcE4</a:t>
            </a:r>
            <a:r>
              <a:rPr lang="ko-KR" altLang="en-US" dirty="0" smtClean="0"/>
              <a:t>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99592" y="206084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세기 간도로 이주한 조선 농민과 중국인들의 마찰이 생김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종성 부사 이정래가 조선 조정에 대책을 호소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427984" y="3140968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177281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조선의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이중하를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대표로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회령에서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을유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감계회담</a:t>
            </a:r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(1885), 2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정해감계회담</a:t>
            </a:r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(1887)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 열었으나 결론을 내리지 못함</a:t>
            </a:r>
            <a:endParaRPr lang="en-US" altLang="ko-KR" sz="24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607878" cy="306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42088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이범윤을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북변간도관리사로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임명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 주민들에 대한 직접적인 관할권 행사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2768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러</a:t>
            </a:r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전쟁 이후 </a:t>
            </a:r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1907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</a:t>
            </a:r>
            <a:r>
              <a:rPr lang="ko-KR" altLang="en-US" sz="24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통감부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간도 파출소를 설치</a:t>
            </a:r>
            <a:endParaRPr lang="en-US" altLang="ko-KR" sz="24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4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4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1909</a:t>
            </a:r>
            <a:r>
              <a:rPr lang="ko-KR" altLang="en-US" sz="24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일본과 청나라 간도협약 체결 </a:t>
            </a:r>
            <a:endParaRPr lang="en-US" altLang="ko-KR" sz="24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355976" y="2780928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75656" y="270892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  <a:hlinkClick r:id="rId2"/>
              </a:rPr>
              <a:t>https://www.youtube.com/watch?v=pwPHubEDMTU</a:t>
            </a:r>
            <a:r>
              <a:rPr lang="ko-KR" altLang="en-US" dirty="0" smtClean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204864"/>
            <a:ext cx="8640960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altLang="ko-KR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3. </a:t>
            </a:r>
            <a:r>
              <a:rPr lang="ko-KR" altLang="en-US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간도에 남아있는 조선민족</a:t>
            </a:r>
            <a:endParaRPr lang="en-US" altLang="ko-KR" sz="44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3. </a:t>
            </a:r>
            <a:r>
              <a:rPr lang="ko-KR" altLang="en-US" sz="1600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간도에 남아있는 조선민족</a:t>
            </a:r>
            <a:endParaRPr lang="en-US" altLang="ko-KR" sz="1600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42088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2000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중국 인구 조사통계에                               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1,923,842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명이 조선족으로 살고 있다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276256" y="4509120"/>
            <a:ext cx="58677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276000" y="5157192"/>
            <a:ext cx="5868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276256" y="5805264"/>
            <a:ext cx="5868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3203848" y="4005064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>
                <a:solidFill>
                  <a:schemeClr val="tx2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 </a:t>
            </a:r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 </a:t>
            </a:r>
            <a:r>
              <a:rPr lang="ko-KR" altLang="en-US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ko-KR" altLang="en-US" spc="-150" dirty="0"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03848" y="4725144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 2.  </a:t>
            </a:r>
            <a:r>
              <a:rPr lang="ko-KR" altLang="en-US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ko-KR" altLang="en-US" spc="-150" dirty="0"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01775" y="5428855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 </a:t>
            </a:r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3.  </a:t>
            </a:r>
            <a:r>
              <a:rPr lang="ko-KR" altLang="en-US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간도에 남아있는 조선민족</a:t>
            </a:r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lang="ko-KR" altLang="en-US" spc="-150" dirty="0"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0328" y="560874"/>
            <a:ext cx="1313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50" dirty="0" smtClean="0">
                <a:solidFill>
                  <a:srgbClr val="373330"/>
                </a:solidFill>
                <a:latin typeface="나눔바른고딕" pitchFamily="50" charset="-127"/>
                <a:ea typeface="나눔바른고딕" pitchFamily="50" charset="-127"/>
              </a:rPr>
              <a:t>Contents</a:t>
            </a:r>
          </a:p>
          <a:p>
            <a:pPr algn="ctr"/>
            <a:r>
              <a:rPr lang="ko-KR" altLang="en-US" sz="2000" spc="-150" dirty="0" smtClean="0">
                <a:solidFill>
                  <a:srgbClr val="373330"/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2000" spc="-150" dirty="0">
              <a:solidFill>
                <a:srgbClr val="37333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388424" y="0"/>
            <a:ext cx="432048" cy="663079"/>
            <a:chOff x="8172400" y="0"/>
            <a:chExt cx="432048" cy="663079"/>
          </a:xfrm>
        </p:grpSpPr>
        <p:sp>
          <p:nvSpPr>
            <p:cNvPr id="18" name="직사각형 17"/>
            <p:cNvSpPr/>
            <p:nvPr/>
          </p:nvSpPr>
          <p:spPr>
            <a:xfrm>
              <a:off x="8172400" y="0"/>
              <a:ext cx="144016" cy="663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316416" y="0"/>
              <a:ext cx="144016" cy="6630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460432" y="0"/>
              <a:ext cx="144016" cy="66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203848" y="6093296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  </a:t>
            </a:r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4.  </a:t>
            </a:r>
            <a:r>
              <a:rPr lang="ko-KR" altLang="en-US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되찾아야 할 또 다른 땅</a:t>
            </a:r>
            <a:r>
              <a:rPr lang="en-US" altLang="ko-KR" spc="-150" dirty="0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50" dirty="0" err="1" smtClean="0"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endParaRPr lang="ko-KR" altLang="en-US" spc="-150" dirty="0"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276000" y="6453336"/>
            <a:ext cx="5868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간도에 남아있는 조선민족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403648" y="1916832"/>
          <a:ext cx="6696744" cy="3096344"/>
        </p:xfrm>
        <a:graphic>
          <a:graphicData uri="http://schemas.openxmlformats.org/drawingml/2006/table">
            <a:tbl>
              <a:tblPr/>
              <a:tblGrid>
                <a:gridCol w="1224136"/>
                <a:gridCol w="1152128"/>
                <a:gridCol w="1152128"/>
                <a:gridCol w="1080120"/>
                <a:gridCol w="1080120"/>
                <a:gridCol w="1008112"/>
              </a:tblGrid>
              <a:tr h="15481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1953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1964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1982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1990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2000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조선족 인구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1,111,275</a:t>
                      </a:r>
                      <a:endParaRPr lang="en-US" sz="15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1,339,569</a:t>
                      </a:r>
                      <a:endParaRPr lang="en-US" sz="15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1,765,204</a:t>
                      </a:r>
                      <a:endParaRPr lang="en-US" sz="1500" kern="0" spc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1,923,361</a:t>
                      </a:r>
                      <a:endParaRPr 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1,923,842</a:t>
                      </a:r>
                      <a:endParaRPr lang="en-US" sz="1500" kern="0" spc="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132856"/>
            <a:ext cx="8640960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altLang="ko-KR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4. </a:t>
            </a:r>
            <a:r>
              <a:rPr lang="ko-KR" altLang="en-US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되찾아야 할 또 다른 땅</a:t>
            </a:r>
            <a:r>
              <a:rPr lang="en-US" altLang="ko-KR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44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endParaRPr lang="en-US" altLang="ko-KR" sz="44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되찾아야 할 또 다른 땅</a:t>
            </a: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398072" cy="42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619672" y="566124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u="sng" dirty="0" smtClean="0">
                <a:hlinkClick r:id="rId3"/>
              </a:rPr>
              <a:t>https</a:t>
            </a:r>
            <a:r>
              <a:rPr lang="en-US" altLang="ko-KR" u="sng" dirty="0" smtClean="0">
                <a:hlinkClick r:id="rId3"/>
              </a:rPr>
              <a:t>://www.youtube.com/watch?v=5fHQV5sbLCo</a:t>
            </a:r>
            <a:r>
              <a:rPr lang="ko-KR" altLang="en-US" dirty="0" smtClean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되찾아야 할 또 다른 땅</a:t>
            </a: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1328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조선 세종의 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군 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 개척 때 우리 영토가 됨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세종은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녹둔토성을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세워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방비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https://imgnews.pstatic.net/image/008/2020/04/28/0004401076_001_20200428051202789.jpg?type=w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4290467" cy="285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되찾아야 할 또 다른 땅</a:t>
            </a: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19888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1860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청나라와 러시아의 베이징 조약으로             러시아 영토가 됨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1938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녹둔도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조선인들을 강제로 중앙아시아로 이주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283968" y="3068960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156" y="324985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바른고딕" pitchFamily="50" charset="-127"/>
                <a:ea typeface="나눔바른고딕" pitchFamily="50" charset="-127"/>
              </a:rPr>
              <a:t>“  Q  &amp;  A  ”</a:t>
            </a:r>
            <a:endParaRPr lang="ko-KR" altLang="en-US" sz="3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388424" y="0"/>
            <a:ext cx="432048" cy="663079"/>
            <a:chOff x="8172400" y="0"/>
            <a:chExt cx="432048" cy="663079"/>
          </a:xfrm>
        </p:grpSpPr>
        <p:sp>
          <p:nvSpPr>
            <p:cNvPr id="16" name="직사각형 15"/>
            <p:cNvSpPr/>
            <p:nvPr/>
          </p:nvSpPr>
          <p:spPr>
            <a:xfrm>
              <a:off x="8172400" y="0"/>
              <a:ext cx="144016" cy="663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316416" y="0"/>
              <a:ext cx="144016" cy="6630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8460432" y="0"/>
              <a:ext cx="144016" cy="66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156" y="220660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감사합니다</a:t>
            </a:r>
            <a:r>
              <a:rPr lang="en-US" altLang="ko-KR" sz="3600" spc="-1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3600" spc="-150" dirty="0">
              <a:ln>
                <a:solidFill>
                  <a:schemeClr val="tx1">
                    <a:alpha val="30000"/>
                  </a:schemeClr>
                </a:solidFill>
              </a:ln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167844" y="5013176"/>
            <a:ext cx="28083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"/>
          <p:cNvGrpSpPr/>
          <p:nvPr/>
        </p:nvGrpSpPr>
        <p:grpSpPr>
          <a:xfrm>
            <a:off x="3131840" y="5179258"/>
            <a:ext cx="2844316" cy="1004630"/>
            <a:chOff x="2283438" y="3296017"/>
            <a:chExt cx="4448802" cy="1004630"/>
          </a:xfrm>
        </p:grpSpPr>
        <p:sp>
          <p:nvSpPr>
            <p:cNvPr id="12" name="TextBox 11"/>
            <p:cNvSpPr txBox="1"/>
            <p:nvPr/>
          </p:nvSpPr>
          <p:spPr>
            <a:xfrm>
              <a:off x="2283438" y="3561983"/>
              <a:ext cx="43924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행정학과 </a:t>
              </a:r>
              <a:endPara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 algn="ctr"/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21705956</a:t>
              </a:r>
            </a:p>
            <a:p>
              <a:pPr algn="ctr"/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정소영</a:t>
              </a:r>
              <a:endPara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9752" y="3296017"/>
              <a:ext cx="4392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나눔바른고딕" pitchFamily="50" charset="-127"/>
                  <a:ea typeface="나눔바른고딕" pitchFamily="50" charset="-127"/>
                </a:rPr>
                <a:t>2020. 05. 04.</a:t>
              </a:r>
              <a:endParaRPr lang="ko-KR" altLang="en-US" sz="1200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88424" y="0"/>
            <a:ext cx="432048" cy="663079"/>
            <a:chOff x="8172400" y="0"/>
            <a:chExt cx="432048" cy="663079"/>
          </a:xfrm>
        </p:grpSpPr>
        <p:sp>
          <p:nvSpPr>
            <p:cNvPr id="15" name="직사각형 14"/>
            <p:cNvSpPr/>
            <p:nvPr/>
          </p:nvSpPr>
          <p:spPr>
            <a:xfrm>
              <a:off x="8172400" y="0"/>
              <a:ext cx="144016" cy="663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316416" y="0"/>
              <a:ext cx="144016" cy="6630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460432" y="0"/>
              <a:ext cx="144016" cy="66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76872"/>
            <a:ext cx="8640960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altLang="ko-KR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lang="ko-KR" altLang="en-US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44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1052736"/>
            <a:ext cx="84969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3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2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052736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44291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836712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간도는 </a:t>
            </a:r>
            <a:r>
              <a:rPr lang="ko-KR" altLang="en-US" sz="28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읍루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옥저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고구려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발해의 땅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0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0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고려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조선 전기 여진족의 땅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0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20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조선 철종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고종 때 농민 이주</a:t>
            </a:r>
            <a:endParaRPr lang="en-US" altLang="ko-KR" sz="20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4355976" y="2492896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4355976" y="4005064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5576" y="184482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1910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이후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일제 침략과 항일 운동으로 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많은 사람들이 이주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15616" y="3933056"/>
            <a:ext cx="712879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1931</a:t>
            </a:r>
            <a:r>
              <a:rPr lang="ko-KR" altLang="en-US" sz="28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일제의 만주사변으로 항일운동 중단</a:t>
            </a:r>
            <a:endParaRPr lang="ko-KR" altLang="en-US" sz="2800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427984" y="3573016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 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7" name="차트 66"/>
          <p:cNvGraphicFramePr/>
          <p:nvPr/>
        </p:nvGraphicFramePr>
        <p:xfrm>
          <a:off x="1619672" y="1124744"/>
          <a:ext cx="61926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" name="직사각형 68"/>
          <p:cNvSpPr/>
          <p:nvPr/>
        </p:nvSpPr>
        <p:spPr>
          <a:xfrm>
            <a:off x="3995936" y="5805264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1926</a:t>
            </a:r>
            <a:r>
              <a:rPr lang="ko-KR" altLang="en-US" dirty="0" smtClean="0">
                <a:solidFill>
                  <a:schemeClr val="tx1"/>
                </a:solidFill>
              </a:rPr>
              <a:t>년 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682"/>
            <a:ext cx="8640960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16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역사</a:t>
            </a:r>
            <a:endParaRPr lang="en-US" altLang="ko-KR" sz="16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42088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1945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18</a:t>
            </a:r>
            <a:r>
              <a:rPr lang="ko-KR" altLang="en-US" sz="28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중공군에 의해 점령</a:t>
            </a:r>
            <a:endParaRPr lang="en-US" altLang="ko-KR" sz="28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499992" y="3140968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11760" y="3717032"/>
            <a:ext cx="43924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1955</a:t>
            </a:r>
            <a:r>
              <a:rPr lang="ko-KR" altLang="en-US" sz="28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연변조선족자치주</a:t>
            </a:r>
            <a:endParaRPr lang="ko-KR" altLang="en-US" sz="2800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76872"/>
            <a:ext cx="7128792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altLang="ko-KR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</a:t>
            </a:r>
            <a:r>
              <a:rPr lang="ko-KR" altLang="en-US" sz="44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간도의 영유권 문제</a:t>
            </a:r>
            <a:endParaRPr lang="en-US" altLang="ko-KR" sz="44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0"/>
            <a:ext cx="144016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362</Words>
  <Application>Microsoft Office PowerPoint</Application>
  <PresentationFormat>화면 슬라이드 쇼(4:3)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굴림</vt:lpstr>
      <vt:lpstr>Arial</vt:lpstr>
      <vt:lpstr>함초롬바탕</vt:lpstr>
      <vt:lpstr>나눔바른고딕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dfssd</cp:lastModifiedBy>
  <cp:revision>116</cp:revision>
  <dcterms:created xsi:type="dcterms:W3CDTF">2014-10-27T19:12:53Z</dcterms:created>
  <dcterms:modified xsi:type="dcterms:W3CDTF">2020-05-04T06:26:24Z</dcterms:modified>
</cp:coreProperties>
</file>