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76" r:id="rId4"/>
    <p:sldId id="296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9A56"/>
    <a:srgbClr val="6BA2DF"/>
    <a:srgbClr val="EACCE1"/>
    <a:srgbClr val="562B71"/>
    <a:srgbClr val="CCABDF"/>
    <a:srgbClr val="ECE0F3"/>
    <a:srgbClr val="C2B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3866" autoAdjust="0"/>
  </p:normalViewPr>
  <p:slideViewPr>
    <p:cSldViewPr snapToGrid="0">
      <p:cViewPr varScale="1">
        <p:scale>
          <a:sx n="65" d="100"/>
          <a:sy n="65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B3510-5D92-433E-9101-A2A3286FB4F4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8930B-1989-4EB1-B114-542AD4E6B3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031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5"/>
            <a:ext cx="10375392" cy="1470025"/>
          </a:xfr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236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257432" cy="452596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391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436864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17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298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4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144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627632"/>
            <a:ext cx="5386917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68" y="1627632"/>
            <a:ext cx="5389033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010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489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939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8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494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91CB5-47B3-4CE6-9FCA-09D12C8B9A2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9536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15159-0BAF-41E9-95C5-60C946613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656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0BCF44-5812-4E46-A05E-A8C7964667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o-KR" altLang="en-US" sz="5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일본의 관광자원</a:t>
            </a:r>
            <a:br>
              <a:rPr lang="en-US" altLang="ko-KR" sz="5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5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50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마츠리</a:t>
            </a:r>
            <a:r>
              <a:rPr lang="en-US" altLang="ko-KR" sz="5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endParaRPr lang="ko-KR" altLang="en-US" sz="50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329366D-6C7D-4FC6-BBD9-DBE1C39B61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일본어일본학과</a:t>
            </a:r>
            <a:r>
              <a:rPr lang="en-US" altLang="ko-KR" sz="2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/ 215016XX</a:t>
            </a:r>
            <a:r>
              <a:rPr lang="en-US" altLang="ko-KR" sz="250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/ </a:t>
            </a:r>
            <a:r>
              <a:rPr lang="ko-KR" altLang="en-US" sz="250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전</a:t>
            </a:r>
            <a:r>
              <a:rPr lang="ko-KR" altLang="en-US" sz="2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희</a:t>
            </a:r>
            <a:r>
              <a:rPr lang="en-US" altLang="ko-KR" sz="250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X</a:t>
            </a:r>
            <a:endParaRPr lang="ko-KR" altLang="en-US" sz="25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792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B4C2E2-C130-48E8-81E7-7C2944970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5" name="두루마리 모양: 가로로 말림 4">
            <a:extLst>
              <a:ext uri="{FF2B5EF4-FFF2-40B4-BE49-F238E27FC236}">
                <a16:creationId xmlns:a16="http://schemas.microsoft.com/office/drawing/2014/main" id="{807B6F13-F622-45EE-BBB2-858D57947DF7}"/>
              </a:ext>
            </a:extLst>
          </p:cNvPr>
          <p:cNvSpPr/>
          <p:nvPr/>
        </p:nvSpPr>
        <p:spPr>
          <a:xfrm>
            <a:off x="619680" y="1783081"/>
            <a:ext cx="10962721" cy="812799"/>
          </a:xfrm>
          <a:prstGeom prst="horizontalScrol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마츠리의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어원과 의미</a:t>
            </a:r>
            <a:endParaRPr lang="ko-KR" altLang="en-US" sz="32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7" name="두루마리 모양: 가로로 말림 6">
            <a:extLst>
              <a:ext uri="{FF2B5EF4-FFF2-40B4-BE49-F238E27FC236}">
                <a16:creationId xmlns:a16="http://schemas.microsoft.com/office/drawing/2014/main" id="{A155B37A-853C-41B9-BD67-4BF91F2ED0A5}"/>
              </a:ext>
            </a:extLst>
          </p:cNvPr>
          <p:cNvSpPr/>
          <p:nvPr/>
        </p:nvSpPr>
        <p:spPr>
          <a:xfrm>
            <a:off x="609601" y="4218789"/>
            <a:ext cx="10992303" cy="812800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3200" dirty="0">
                <a:solidFill>
                  <a:schemeClr val="accent4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전통적 </a:t>
            </a:r>
            <a:r>
              <a:rPr lang="ko-KR" altLang="en-US" sz="3200" dirty="0" err="1">
                <a:solidFill>
                  <a:schemeClr val="accent4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마츠리</a:t>
            </a:r>
            <a:endParaRPr lang="ja-JP" altLang="en-US" sz="3200" dirty="0">
              <a:solidFill>
                <a:schemeClr val="accent4">
                  <a:lumMod val="50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8" name="두루마리 모양: 가로로 말림 7">
            <a:extLst>
              <a:ext uri="{FF2B5EF4-FFF2-40B4-BE49-F238E27FC236}">
                <a16:creationId xmlns:a16="http://schemas.microsoft.com/office/drawing/2014/main" id="{77185127-1EA4-40E4-B9A9-F2D1E3EDC5A1}"/>
              </a:ext>
            </a:extLst>
          </p:cNvPr>
          <p:cNvSpPr/>
          <p:nvPr/>
        </p:nvSpPr>
        <p:spPr>
          <a:xfrm>
            <a:off x="619679" y="3405989"/>
            <a:ext cx="10962721" cy="812800"/>
          </a:xfrm>
          <a:prstGeom prst="horizontalScroll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err="1">
                <a:solidFill>
                  <a:schemeClr val="accent3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마츠리의</a:t>
            </a:r>
            <a:r>
              <a:rPr lang="ko-KR" altLang="en-US" sz="3200" dirty="0">
                <a:solidFill>
                  <a:schemeClr val="accent3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두 측면</a:t>
            </a:r>
            <a:endParaRPr lang="en-US" altLang="ko-KR" sz="3200" dirty="0">
              <a:solidFill>
                <a:schemeClr val="accent3">
                  <a:lumMod val="50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9" name="두루마리 모양: 가로로 말림 8">
            <a:extLst>
              <a:ext uri="{FF2B5EF4-FFF2-40B4-BE49-F238E27FC236}">
                <a16:creationId xmlns:a16="http://schemas.microsoft.com/office/drawing/2014/main" id="{733C3CA2-3B8A-4174-860A-29B9713695A5}"/>
              </a:ext>
            </a:extLst>
          </p:cNvPr>
          <p:cNvSpPr/>
          <p:nvPr/>
        </p:nvSpPr>
        <p:spPr>
          <a:xfrm>
            <a:off x="609600" y="5028898"/>
            <a:ext cx="10992303" cy="812800"/>
          </a:xfrm>
          <a:prstGeom prst="horizontalScroll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3200" dirty="0">
                <a:solidFill>
                  <a:schemeClr val="bg2">
                    <a:lumMod val="1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현대적 </a:t>
            </a:r>
            <a:r>
              <a:rPr lang="ko-KR" altLang="en-US" sz="3200" dirty="0" err="1">
                <a:solidFill>
                  <a:schemeClr val="bg2">
                    <a:lumMod val="1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마츠리</a:t>
            </a:r>
            <a:endParaRPr lang="ja-JP" altLang="en-US" sz="3200" dirty="0">
              <a:solidFill>
                <a:schemeClr val="bg2">
                  <a:lumMod val="10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2" name="두루마리 모양: 가로로 말림 11">
            <a:extLst>
              <a:ext uri="{FF2B5EF4-FFF2-40B4-BE49-F238E27FC236}">
                <a16:creationId xmlns:a16="http://schemas.microsoft.com/office/drawing/2014/main" id="{FF736D97-F530-4800-B98A-C19280C0C2E4}"/>
              </a:ext>
            </a:extLst>
          </p:cNvPr>
          <p:cNvSpPr/>
          <p:nvPr/>
        </p:nvSpPr>
        <p:spPr>
          <a:xfrm>
            <a:off x="609599" y="2593190"/>
            <a:ext cx="10962721" cy="812799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err="1">
                <a:solidFill>
                  <a:schemeClr val="accent2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마츠리의</a:t>
            </a:r>
            <a:r>
              <a:rPr lang="ko-KR" altLang="en-US" sz="3200" dirty="0">
                <a:solidFill>
                  <a:schemeClr val="accent2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역할</a:t>
            </a:r>
            <a:endParaRPr lang="ko-KR" altLang="en-US" sz="3200" kern="0" dirty="0">
              <a:solidFill>
                <a:schemeClr val="accent2">
                  <a:lumMod val="50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950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0A782FFB-7CAC-47FD-AC1F-9DF74D23E484}"/>
              </a:ext>
            </a:extLst>
          </p:cNvPr>
          <p:cNvSpPr/>
          <p:nvPr/>
        </p:nvSpPr>
        <p:spPr>
          <a:xfrm>
            <a:off x="1439593" y="845344"/>
            <a:ext cx="9312813" cy="5167312"/>
          </a:xfrm>
          <a:prstGeom prst="rect">
            <a:avLst/>
          </a:prstGeom>
          <a:solidFill>
            <a:srgbClr val="EACCE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D9D37AAB-F2C2-46CA-9F5A-803A12CBF5AF}"/>
              </a:ext>
            </a:extLst>
          </p:cNvPr>
          <p:cNvSpPr/>
          <p:nvPr/>
        </p:nvSpPr>
        <p:spPr>
          <a:xfrm>
            <a:off x="4942450" y="2275450"/>
            <a:ext cx="2307101" cy="230710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「</a:t>
            </a:r>
            <a:r>
              <a:rPr lang="ko-KR" altLang="en-US" dirty="0" err="1">
                <a:solidFill>
                  <a:schemeClr val="tx1"/>
                </a:solidFill>
              </a:rPr>
              <a:t>まつる</a:t>
            </a:r>
            <a:r>
              <a:rPr lang="ko-KR" altLang="en-US" dirty="0">
                <a:solidFill>
                  <a:schemeClr val="tx1"/>
                </a:solidFill>
              </a:rPr>
              <a:t>」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 fontAlgn="base"/>
            <a:r>
              <a:rPr lang="ko-KR" altLang="en-US" dirty="0">
                <a:solidFill>
                  <a:schemeClr val="tx1"/>
                </a:solidFill>
              </a:rPr>
              <a:t>제사를 지내다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 fontAlgn="base"/>
            <a:r>
              <a:rPr lang="ko-KR" altLang="en-US" dirty="0">
                <a:solidFill>
                  <a:schemeClr val="tx1"/>
                </a:solidFill>
              </a:rPr>
              <a:t>혼령을 모시다</a:t>
            </a: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48C8A3D3-CD2F-4D28-A85B-13EC070E889E}"/>
              </a:ext>
            </a:extLst>
          </p:cNvPr>
          <p:cNvSpPr/>
          <p:nvPr/>
        </p:nvSpPr>
        <p:spPr>
          <a:xfrm>
            <a:off x="4942450" y="2275450"/>
            <a:ext cx="2307101" cy="230710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dirty="0">
                <a:solidFill>
                  <a:schemeClr val="tx1"/>
                </a:solidFill>
              </a:rPr>
              <a:t>祭</a:t>
            </a:r>
            <a:r>
              <a:rPr lang="en-US" altLang="ko-KR" sz="2500" dirty="0">
                <a:solidFill>
                  <a:schemeClr val="tx1"/>
                </a:solidFill>
              </a:rPr>
              <a:t>(</a:t>
            </a:r>
            <a:r>
              <a:rPr lang="ja-JP" altLang="en-US" sz="25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まつり</a:t>
            </a:r>
            <a:r>
              <a:rPr lang="en-US" altLang="ja-JP" sz="2500" dirty="0">
                <a:solidFill>
                  <a:schemeClr val="tx1"/>
                </a:solidFill>
              </a:rPr>
              <a:t>)</a:t>
            </a:r>
            <a:endParaRPr lang="ja-JP" altLang="en-US" sz="25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1746CB-0152-4B66-A3CA-54286C3E29E4}"/>
              </a:ext>
            </a:extLst>
          </p:cNvPr>
          <p:cNvSpPr txBox="1"/>
          <p:nvPr/>
        </p:nvSpPr>
        <p:spPr>
          <a:xfrm>
            <a:off x="414887" y="845343"/>
            <a:ext cx="738664" cy="5167312"/>
          </a:xfrm>
          <a:prstGeom prst="rect">
            <a:avLst/>
          </a:prstGeom>
          <a:solidFill>
            <a:srgbClr val="EACCE1"/>
          </a:solidFill>
          <a:ln>
            <a:solidFill>
              <a:schemeClr val="bg1"/>
            </a:solidFill>
          </a:ln>
        </p:spPr>
        <p:txBody>
          <a:bodyPr vert="eaVert" wrap="square" rtlCol="0">
            <a:spAutoFit/>
          </a:bodyPr>
          <a:lstStyle/>
          <a:p>
            <a:pPr algn="ctr" latinLnBrk="1">
              <a:spcBef>
                <a:spcPct val="0"/>
              </a:spcBef>
            </a:pPr>
            <a:r>
              <a:rPr lang="ko-KR" altLang="en-US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마츠리의</a:t>
            </a:r>
            <a:r>
              <a:rPr lang="ko-KR" alt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어원과 의미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7BC187F5-5C0A-4A95-8710-52053F26906E}"/>
              </a:ext>
            </a:extLst>
          </p:cNvPr>
          <p:cNvSpPr/>
          <p:nvPr/>
        </p:nvSpPr>
        <p:spPr>
          <a:xfrm>
            <a:off x="4761297" y="443883"/>
            <a:ext cx="2669403" cy="802921"/>
          </a:xfrm>
          <a:prstGeom prst="rect">
            <a:avLst/>
          </a:prstGeom>
          <a:solidFill>
            <a:srgbClr val="EACCE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dirty="0">
                <a:solidFill>
                  <a:srgbClr val="562B71"/>
                </a:solidFill>
              </a:rPr>
              <a:t>넓은 의미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5BEF99D-0611-44E2-B1C4-0B1A1338B4D9}"/>
              </a:ext>
            </a:extLst>
          </p:cNvPr>
          <p:cNvSpPr/>
          <p:nvPr/>
        </p:nvSpPr>
        <p:spPr>
          <a:xfrm>
            <a:off x="7491398" y="1690104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향연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9227026-3390-4E5F-96BA-77E1F5FA4CF5}"/>
              </a:ext>
            </a:extLst>
          </p:cNvPr>
          <p:cNvSpPr/>
          <p:nvPr/>
        </p:nvSpPr>
        <p:spPr>
          <a:xfrm>
            <a:off x="4008710" y="4885810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제식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B953E8C1-556D-4C56-AE27-0250384D52B3}"/>
              </a:ext>
            </a:extLst>
          </p:cNvPr>
          <p:cNvSpPr/>
          <p:nvPr/>
        </p:nvSpPr>
        <p:spPr>
          <a:xfrm>
            <a:off x="3934159" y="1492011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의례</a:t>
            </a:r>
            <a:endParaRPr lang="ko-KR" altLang="en-US" sz="25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73CAC59A-7B01-4A60-A07E-AA409704073A}"/>
              </a:ext>
            </a:extLst>
          </p:cNvPr>
          <p:cNvSpPr/>
          <p:nvPr/>
        </p:nvSpPr>
        <p:spPr>
          <a:xfrm>
            <a:off x="2706148" y="3117952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제례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A27B699-FBC9-415F-9755-2B4DCFE49194}"/>
              </a:ext>
            </a:extLst>
          </p:cNvPr>
          <p:cNvSpPr/>
          <p:nvPr/>
        </p:nvSpPr>
        <p:spPr>
          <a:xfrm>
            <a:off x="8715662" y="4574763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축제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9ED9A6B-B317-4CD5-BF30-1CBE34C3A18F}"/>
              </a:ext>
            </a:extLst>
          </p:cNvPr>
          <p:cNvSpPr/>
          <p:nvPr/>
        </p:nvSpPr>
        <p:spPr>
          <a:xfrm>
            <a:off x="8036819" y="4374508"/>
            <a:ext cx="1928318" cy="10226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축제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FD5D7DE-342E-4A00-B3F8-BA890D2490E1}"/>
              </a:ext>
            </a:extLst>
          </p:cNvPr>
          <p:cNvSpPr/>
          <p:nvPr/>
        </p:nvSpPr>
        <p:spPr>
          <a:xfrm>
            <a:off x="8201319" y="4034442"/>
            <a:ext cx="1599318" cy="6336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562B71"/>
                </a:solidFill>
              </a:rPr>
              <a:t>일반적인 의미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C85060E9-B381-4889-9F96-13AF02CFB866}"/>
              </a:ext>
            </a:extLst>
          </p:cNvPr>
          <p:cNvSpPr/>
          <p:nvPr/>
        </p:nvSpPr>
        <p:spPr>
          <a:xfrm>
            <a:off x="4942449" y="443883"/>
            <a:ext cx="2307102" cy="802921"/>
          </a:xfrm>
          <a:prstGeom prst="rect">
            <a:avLst/>
          </a:prstGeom>
          <a:solidFill>
            <a:srgbClr val="EACCE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dirty="0">
                <a:solidFill>
                  <a:srgbClr val="562B71"/>
                </a:solidFill>
              </a:rPr>
              <a:t>어원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78988CD5-7C3D-4EAD-A518-783ABC450615}"/>
              </a:ext>
            </a:extLst>
          </p:cNvPr>
          <p:cNvSpPr/>
          <p:nvPr/>
        </p:nvSpPr>
        <p:spPr>
          <a:xfrm>
            <a:off x="8984649" y="1661144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의식</a:t>
            </a:r>
            <a:endParaRPr lang="ko-KR" altLang="en-US" sz="25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C40137D-E73E-4F65-BFA3-7279D6A5DDF5}"/>
              </a:ext>
            </a:extLst>
          </p:cNvPr>
          <p:cNvSpPr/>
          <p:nvPr/>
        </p:nvSpPr>
        <p:spPr>
          <a:xfrm>
            <a:off x="6433239" y="4775016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제의</a:t>
            </a:r>
            <a:endParaRPr lang="ko-KR" altLang="en-US" sz="25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FCF10F91-853D-4E1A-9B0C-1A794D54E1DB}"/>
              </a:ext>
            </a:extLst>
          </p:cNvPr>
          <p:cNvSpPr/>
          <p:nvPr/>
        </p:nvSpPr>
        <p:spPr>
          <a:xfrm>
            <a:off x="2135750" y="1630146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제사</a:t>
            </a:r>
            <a:endParaRPr lang="ko-KR" altLang="en-US" sz="25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5225353-26EC-4E06-858A-55F66BD00DEE}"/>
              </a:ext>
            </a:extLst>
          </p:cNvPr>
          <p:cNvSpPr/>
          <p:nvPr/>
        </p:nvSpPr>
        <p:spPr>
          <a:xfrm>
            <a:off x="5679857" y="1408523"/>
            <a:ext cx="832282" cy="633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dirty="0"/>
              <a:t>축전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C408FB62-E0EB-4D9E-89BA-551175047F20}"/>
              </a:ext>
            </a:extLst>
          </p:cNvPr>
          <p:cNvSpPr/>
          <p:nvPr/>
        </p:nvSpPr>
        <p:spPr>
          <a:xfrm>
            <a:off x="8449931" y="2683363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식전</a:t>
            </a:r>
            <a:endParaRPr lang="ko-KR" altLang="en-US" sz="25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2E9387C6-B735-4493-8BC3-1315D55A3167}"/>
              </a:ext>
            </a:extLst>
          </p:cNvPr>
          <p:cNvSpPr/>
          <p:nvPr/>
        </p:nvSpPr>
        <p:spPr>
          <a:xfrm>
            <a:off x="2177004" y="4702334"/>
            <a:ext cx="806631" cy="622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25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축전</a:t>
            </a:r>
          </a:p>
        </p:txBody>
      </p:sp>
    </p:spTree>
    <p:extLst>
      <p:ext uri="{BB962C8B-B14F-4D97-AF65-F5344CB8AC3E}">
        <p14:creationId xmlns:p14="http://schemas.microsoft.com/office/powerpoint/2010/main" val="329962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10" grpId="0" animBg="1"/>
      <p:bldP spid="11" grpId="0"/>
      <p:bldP spid="12" grpId="0"/>
      <p:bldP spid="13" grpId="0"/>
      <p:bldP spid="14" grpId="0"/>
      <p:bldP spid="15" grpId="0"/>
      <p:bldP spid="17" grpId="0" animBg="1"/>
      <p:bldP spid="16" grpId="0" animBg="1"/>
      <p:bldP spid="18" grpId="0" animBg="1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화살표: 아래쪽 11">
            <a:extLst>
              <a:ext uri="{FF2B5EF4-FFF2-40B4-BE49-F238E27FC236}">
                <a16:creationId xmlns:a16="http://schemas.microsoft.com/office/drawing/2014/main" id="{D0A4D61D-7C33-4EB6-AB72-727EC34643A2}"/>
              </a:ext>
            </a:extLst>
          </p:cNvPr>
          <p:cNvSpPr/>
          <p:nvPr/>
        </p:nvSpPr>
        <p:spPr>
          <a:xfrm>
            <a:off x="8927878" y="4113395"/>
            <a:ext cx="629587" cy="641485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화살표: 아래쪽 10">
            <a:extLst>
              <a:ext uri="{FF2B5EF4-FFF2-40B4-BE49-F238E27FC236}">
                <a16:creationId xmlns:a16="http://schemas.microsoft.com/office/drawing/2014/main" id="{4449DB7F-FA0D-4700-9736-779808E1E1A1}"/>
              </a:ext>
            </a:extLst>
          </p:cNvPr>
          <p:cNvSpPr/>
          <p:nvPr/>
        </p:nvSpPr>
        <p:spPr>
          <a:xfrm>
            <a:off x="3925894" y="4113395"/>
            <a:ext cx="629587" cy="6414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화살표: 아래쪽 23">
            <a:extLst>
              <a:ext uri="{FF2B5EF4-FFF2-40B4-BE49-F238E27FC236}">
                <a16:creationId xmlns:a16="http://schemas.microsoft.com/office/drawing/2014/main" id="{B09B59FF-26E7-4ED7-B43B-A3015FB89AB9}"/>
              </a:ext>
            </a:extLst>
          </p:cNvPr>
          <p:cNvSpPr/>
          <p:nvPr/>
        </p:nvSpPr>
        <p:spPr>
          <a:xfrm>
            <a:off x="8927878" y="1890208"/>
            <a:ext cx="629587" cy="670264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화살표: 아래쪽 1">
            <a:extLst>
              <a:ext uri="{FF2B5EF4-FFF2-40B4-BE49-F238E27FC236}">
                <a16:creationId xmlns:a16="http://schemas.microsoft.com/office/drawing/2014/main" id="{9DB35DD1-775B-415A-BD41-FC32FD139F0E}"/>
              </a:ext>
            </a:extLst>
          </p:cNvPr>
          <p:cNvSpPr/>
          <p:nvPr/>
        </p:nvSpPr>
        <p:spPr>
          <a:xfrm>
            <a:off x="3925895" y="1890208"/>
            <a:ext cx="629587" cy="670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A782FFB-7CAC-47FD-AC1F-9DF74D23E484}"/>
              </a:ext>
            </a:extLst>
          </p:cNvPr>
          <p:cNvSpPr/>
          <p:nvPr/>
        </p:nvSpPr>
        <p:spPr>
          <a:xfrm>
            <a:off x="1874836" y="1097130"/>
            <a:ext cx="4731708" cy="73167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 err="1"/>
              <a:t>마츠리</a:t>
            </a:r>
            <a:r>
              <a:rPr lang="en-US" altLang="ko-KR" sz="2500" dirty="0"/>
              <a:t>=</a:t>
            </a:r>
            <a:r>
              <a:rPr lang="ko-KR" altLang="en-US" sz="2500" dirty="0"/>
              <a:t>지역수호신에 대한 감사</a:t>
            </a:r>
            <a:endParaRPr lang="en-US" altLang="ko-KR" sz="2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1746CB-0152-4B66-A3CA-54286C3E29E4}"/>
              </a:ext>
            </a:extLst>
          </p:cNvPr>
          <p:cNvSpPr txBox="1"/>
          <p:nvPr/>
        </p:nvSpPr>
        <p:spPr>
          <a:xfrm>
            <a:off x="414887" y="845343"/>
            <a:ext cx="738664" cy="5167312"/>
          </a:xfrm>
          <a:prstGeom prst="rect">
            <a:avLst/>
          </a:prstGeom>
          <a:solidFill>
            <a:srgbClr val="EACCE1"/>
          </a:solidFill>
          <a:ln>
            <a:solidFill>
              <a:schemeClr val="bg1"/>
            </a:solidFill>
          </a:ln>
        </p:spPr>
        <p:txBody>
          <a:bodyPr vert="eaVert" wrap="square" rtlCol="0">
            <a:spAutoFit/>
          </a:bodyPr>
          <a:lstStyle/>
          <a:p>
            <a:pPr algn="ctr" latinLnBrk="1">
              <a:spcBef>
                <a:spcPct val="0"/>
              </a:spcBef>
            </a:pPr>
            <a:r>
              <a:rPr lang="ko-KR" altLang="en-US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마츠리의</a:t>
            </a:r>
            <a:r>
              <a:rPr lang="ko-KR" alt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역할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AD9CAE4-F579-4C92-A085-71819DA03F97}"/>
              </a:ext>
            </a:extLst>
          </p:cNvPr>
          <p:cNvSpPr/>
          <p:nvPr/>
        </p:nvSpPr>
        <p:spPr>
          <a:xfrm>
            <a:off x="7973509" y="4845070"/>
            <a:ext cx="2538326" cy="10414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>
                <a:solidFill>
                  <a:schemeClr val="tx1"/>
                </a:solidFill>
              </a:rPr>
              <a:t>불만과 스트레스 해소 </a:t>
            </a:r>
            <a:endParaRPr lang="en-US" altLang="ko-KR" sz="2500" dirty="0">
              <a:solidFill>
                <a:schemeClr val="tx1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6626233B-EB3B-48D6-BBED-2E4D31B9D18B}"/>
              </a:ext>
            </a:extLst>
          </p:cNvPr>
          <p:cNvSpPr/>
          <p:nvPr/>
        </p:nvSpPr>
        <p:spPr>
          <a:xfrm>
            <a:off x="1874836" y="4845066"/>
            <a:ext cx="4731708" cy="1041421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/>
              <a:t>소속 집단의 재확인 </a:t>
            </a:r>
            <a:endParaRPr lang="en-US" altLang="ko-KR" sz="2500" dirty="0"/>
          </a:p>
          <a:p>
            <a:pPr algn="ctr" fontAlgn="base" latinLnBrk="1"/>
            <a:r>
              <a:rPr lang="ko-KR" altLang="en-US" sz="2500" dirty="0"/>
              <a:t>마을  공동체 결속력 강화</a:t>
            </a:r>
            <a:endParaRPr lang="en-US" altLang="ko-KR" sz="2500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E494ACA-5202-4254-9DA6-B7EBEDA4E585}"/>
              </a:ext>
            </a:extLst>
          </p:cNvPr>
          <p:cNvSpPr/>
          <p:nvPr/>
        </p:nvSpPr>
        <p:spPr>
          <a:xfrm>
            <a:off x="7973510" y="2621881"/>
            <a:ext cx="2538325" cy="1430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>
                <a:solidFill>
                  <a:schemeClr val="tx1"/>
                </a:solidFill>
              </a:rPr>
              <a:t>평소 금지된 </a:t>
            </a:r>
            <a:endParaRPr lang="en-US" altLang="ko-KR" sz="2500" dirty="0">
              <a:solidFill>
                <a:schemeClr val="tx1"/>
              </a:solidFill>
            </a:endParaRPr>
          </a:p>
          <a:p>
            <a:pPr algn="ctr" fontAlgn="base" latinLnBrk="1"/>
            <a:r>
              <a:rPr lang="ko-KR" altLang="en-US" sz="2500" dirty="0">
                <a:solidFill>
                  <a:schemeClr val="tx1"/>
                </a:solidFill>
              </a:rPr>
              <a:t>것으로부터 해방</a:t>
            </a:r>
            <a:endParaRPr lang="en-US" altLang="ko-KR" sz="2500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2F459CB-77D9-4EAB-B257-86CEFC15D288}"/>
              </a:ext>
            </a:extLst>
          </p:cNvPr>
          <p:cNvSpPr/>
          <p:nvPr/>
        </p:nvSpPr>
        <p:spPr>
          <a:xfrm>
            <a:off x="2459185" y="2621880"/>
            <a:ext cx="3563004" cy="1430107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/>
              <a:t>마을 공동체</a:t>
            </a:r>
            <a:r>
              <a:rPr lang="en-US" altLang="ko-KR" sz="2500" dirty="0"/>
              <a:t> </a:t>
            </a:r>
            <a:r>
              <a:rPr lang="ko-KR" altLang="en-US" sz="2500" dirty="0"/>
              <a:t>구성원</a:t>
            </a:r>
            <a:endParaRPr lang="en-US" altLang="ko-KR" sz="2500" dirty="0"/>
          </a:p>
          <a:p>
            <a:pPr algn="ctr" fontAlgn="base" latinLnBrk="1"/>
            <a:r>
              <a:rPr lang="ko-KR" altLang="en-US" sz="2500" dirty="0"/>
              <a:t>소속감</a:t>
            </a:r>
            <a:r>
              <a:rPr lang="en-US" altLang="ko-KR" sz="2500" dirty="0"/>
              <a:t>·</a:t>
            </a:r>
            <a:r>
              <a:rPr lang="ko-KR" altLang="en-US" sz="2500" dirty="0"/>
              <a:t>아이덴티티 확인</a:t>
            </a:r>
            <a:endParaRPr lang="en-US" altLang="ko-KR" sz="2500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6215BBE-E2BC-4920-A8BA-4F55BED9B7B4}"/>
              </a:ext>
            </a:extLst>
          </p:cNvPr>
          <p:cNvSpPr/>
          <p:nvPr/>
        </p:nvSpPr>
        <p:spPr>
          <a:xfrm>
            <a:off x="7327829" y="1097130"/>
            <a:ext cx="3829689" cy="7316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 err="1">
                <a:solidFill>
                  <a:schemeClr val="tx1"/>
                </a:solidFill>
              </a:rPr>
              <a:t>마츠리</a:t>
            </a:r>
            <a:r>
              <a:rPr lang="en-US" altLang="ko-KR" sz="2500" dirty="0">
                <a:solidFill>
                  <a:schemeClr val="tx1"/>
                </a:solidFill>
              </a:rPr>
              <a:t> =</a:t>
            </a:r>
            <a:r>
              <a:rPr lang="ko-KR" altLang="en-US" sz="2500" dirty="0">
                <a:solidFill>
                  <a:schemeClr val="tx1"/>
                </a:solidFill>
              </a:rPr>
              <a:t>일상에서의 일탈</a:t>
            </a:r>
            <a:endParaRPr lang="en-US" altLang="ko-KR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0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1" grpId="1" animBg="1"/>
      <p:bldP spid="24" grpId="0" animBg="1"/>
      <p:bldP spid="2" grpId="0" animBg="1"/>
      <p:bldP spid="2" grpId="1" animBg="1"/>
      <p:bldP spid="13" grpId="0" animBg="1"/>
      <p:bldP spid="14" grpId="0" animBg="1"/>
      <p:bldP spid="14" grpId="1" animBg="1"/>
      <p:bldP spid="15" grpId="0" animBg="1"/>
      <p:bldP spid="16" grpId="0" animBg="1"/>
      <p:bldP spid="1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0A782FFB-7CAC-47FD-AC1F-9DF74D23E484}"/>
              </a:ext>
            </a:extLst>
          </p:cNvPr>
          <p:cNvSpPr/>
          <p:nvPr/>
        </p:nvSpPr>
        <p:spPr>
          <a:xfrm>
            <a:off x="1656002" y="1782726"/>
            <a:ext cx="3922677" cy="1430107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의례가 중심</a:t>
            </a:r>
            <a:endParaRPr lang="en-US" altLang="ko-KR" sz="25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1746CB-0152-4B66-A3CA-54286C3E29E4}"/>
              </a:ext>
            </a:extLst>
          </p:cNvPr>
          <p:cNvSpPr txBox="1"/>
          <p:nvPr/>
        </p:nvSpPr>
        <p:spPr>
          <a:xfrm>
            <a:off x="414887" y="845343"/>
            <a:ext cx="738664" cy="5167312"/>
          </a:xfrm>
          <a:prstGeom prst="rect">
            <a:avLst/>
          </a:prstGeom>
          <a:solidFill>
            <a:srgbClr val="EACCE1"/>
          </a:solidFill>
          <a:ln>
            <a:solidFill>
              <a:schemeClr val="bg1"/>
            </a:solidFill>
          </a:ln>
        </p:spPr>
        <p:txBody>
          <a:bodyPr vert="eaVert" wrap="square" rtlCol="0">
            <a:spAutoFit/>
          </a:bodyPr>
          <a:lstStyle/>
          <a:p>
            <a:pPr algn="ctr" latinLnBrk="1">
              <a:spcBef>
                <a:spcPct val="0"/>
              </a:spcBef>
            </a:pPr>
            <a:r>
              <a:rPr lang="ko-KR" altLang="en-US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마츠리의</a:t>
            </a:r>
            <a:r>
              <a:rPr lang="ko-KR" alt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두 측면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7BC187F5-5C0A-4A95-8710-52053F26906E}"/>
              </a:ext>
            </a:extLst>
          </p:cNvPr>
          <p:cNvSpPr/>
          <p:nvPr/>
        </p:nvSpPr>
        <p:spPr>
          <a:xfrm>
            <a:off x="2500950" y="980254"/>
            <a:ext cx="2307103" cy="802921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err="1">
                <a:solidFill>
                  <a:schemeClr val="bg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제사적</a:t>
            </a:r>
            <a:r>
              <a:rPr lang="ko-KR" altLang="en-US" sz="2800" dirty="0">
                <a:solidFill>
                  <a:schemeClr val="bg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측면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C301970-FC8A-4814-AC79-3C1B39151D96}"/>
              </a:ext>
            </a:extLst>
          </p:cNvPr>
          <p:cNvSpPr/>
          <p:nvPr/>
        </p:nvSpPr>
        <p:spPr>
          <a:xfrm>
            <a:off x="6599238" y="1696466"/>
            <a:ext cx="4299373" cy="14301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잔치와 향연이 중심</a:t>
            </a:r>
            <a:endParaRPr lang="en-US" altLang="ko-KR" sz="2500" dirty="0">
              <a:solidFill>
                <a:schemeClr val="tx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C85060E9-B381-4889-9F96-13AF02CFB866}"/>
              </a:ext>
            </a:extLst>
          </p:cNvPr>
          <p:cNvSpPr/>
          <p:nvPr/>
        </p:nvSpPr>
        <p:spPr>
          <a:xfrm>
            <a:off x="7538645" y="983802"/>
            <a:ext cx="2307102" cy="8029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>
                <a:solidFill>
                  <a:schemeClr val="tx1"/>
                </a:solidFill>
              </a:rPr>
              <a:t>축제적 측면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1D2AAD8E-B0BD-41D0-8ECF-38AC93B804FF}"/>
              </a:ext>
            </a:extLst>
          </p:cNvPr>
          <p:cNvSpPr/>
          <p:nvPr/>
        </p:nvSpPr>
        <p:spPr>
          <a:xfrm>
            <a:off x="1658472" y="4511063"/>
            <a:ext cx="3920208" cy="1430141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신전이나 불전에서 행하는 </a:t>
            </a:r>
            <a:endParaRPr lang="en-US" altLang="ko-KR" sz="25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 fontAlgn="base" latinLnBrk="1"/>
            <a:r>
              <a:rPr lang="ko-KR" altLang="en-US" sz="2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각종 제식이나 회식</a:t>
            </a:r>
            <a:endParaRPr lang="en-US" altLang="ko-KR" sz="25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D67545CF-405D-4A19-B345-7B46CC2ABC13}"/>
              </a:ext>
            </a:extLst>
          </p:cNvPr>
          <p:cNvSpPr/>
          <p:nvPr/>
        </p:nvSpPr>
        <p:spPr>
          <a:xfrm>
            <a:off x="1656002" y="3078355"/>
            <a:ext cx="3922677" cy="1430109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엄격한 형식성을 </a:t>
            </a:r>
            <a:endParaRPr lang="en-US" altLang="ko-KR" sz="25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 fontAlgn="base" latinLnBrk="1"/>
            <a:r>
              <a:rPr lang="ko-KR" altLang="en-US" sz="2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띤 의식</a:t>
            </a:r>
            <a:endParaRPr lang="en-US" altLang="ko-KR" sz="25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E29D445B-9083-486E-82C0-30A57B02B57C}"/>
              </a:ext>
            </a:extLst>
          </p:cNvPr>
          <p:cNvSpPr/>
          <p:nvPr/>
        </p:nvSpPr>
        <p:spPr>
          <a:xfrm>
            <a:off x="6601709" y="4508445"/>
            <a:ext cx="4299373" cy="14301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황홀감을 </a:t>
            </a:r>
            <a:r>
              <a:rPr lang="ko-KR" altLang="en-US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느끼기 위한 </a:t>
            </a:r>
            <a:endParaRPr lang="en-US" altLang="ko-KR" sz="2500" dirty="0">
              <a:solidFill>
                <a:schemeClr val="tx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 fontAlgn="base" latinLnBrk="1"/>
            <a:r>
              <a:rPr lang="ko-KR" altLang="en-US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음주와 가무</a:t>
            </a:r>
            <a:r>
              <a:rPr lang="en-US" altLang="ko-KR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가장과 광란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1D04167C-C5DF-4E43-8E90-526C990474A4}"/>
              </a:ext>
            </a:extLst>
          </p:cNvPr>
          <p:cNvSpPr/>
          <p:nvPr/>
        </p:nvSpPr>
        <p:spPr>
          <a:xfrm>
            <a:off x="6601709" y="3120205"/>
            <a:ext cx="4299373" cy="13882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일탈성을 </a:t>
            </a:r>
            <a:endParaRPr lang="en-US" altLang="ko-KR" sz="2500" dirty="0">
              <a:solidFill>
                <a:schemeClr val="tx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 fontAlgn="base" latinLnBrk="1"/>
            <a:r>
              <a:rPr lang="ko-KR" altLang="en-US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가진 난장</a:t>
            </a:r>
            <a:endParaRPr lang="en-US" altLang="ko-KR" sz="2500" dirty="0">
              <a:solidFill>
                <a:schemeClr val="tx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48C8A3D3-CD2F-4D28-A85B-13EC070E889E}"/>
              </a:ext>
            </a:extLst>
          </p:cNvPr>
          <p:cNvSpPr/>
          <p:nvPr/>
        </p:nvSpPr>
        <p:spPr>
          <a:xfrm>
            <a:off x="4942450" y="2639858"/>
            <a:ext cx="2307101" cy="230710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祭</a:t>
            </a:r>
            <a:r>
              <a:rPr lang="en-US" altLang="ko-KR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ja-JP" altLang="en-US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まつり</a:t>
            </a:r>
            <a:r>
              <a:rPr lang="en-US" altLang="ja-JP" sz="2500" dirty="0">
                <a:solidFill>
                  <a:schemeClr val="tx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endParaRPr lang="ja-JP" altLang="en-US" sz="2500" dirty="0">
              <a:solidFill>
                <a:schemeClr val="tx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966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New_Simple01">
  <a:themeElements>
    <a:clrScheme name="New_Simple01">
      <a:dk1>
        <a:sysClr val="windowText" lastClr="000000"/>
      </a:dk1>
      <a:lt1>
        <a:sysClr val="window" lastClr="FFFFFF"/>
      </a:lt1>
      <a:dk2>
        <a:srgbClr val="562B71"/>
      </a:dk2>
      <a:lt2>
        <a:srgbClr val="DFF0F7"/>
      </a:lt2>
      <a:accent1>
        <a:srgbClr val="6BA2DF"/>
      </a:accent1>
      <a:accent2>
        <a:srgbClr val="C0504D"/>
      </a:accent2>
      <a:accent3>
        <a:srgbClr val="9BBB59"/>
      </a:accent3>
      <a:accent4>
        <a:srgbClr val="8064A2"/>
      </a:accent4>
      <a:accent5>
        <a:srgbClr val="AA5E74"/>
      </a:accent5>
      <a:accent6>
        <a:srgbClr val="EF9031"/>
      </a:accent6>
      <a:hlink>
        <a:srgbClr val="FF0000"/>
      </a:hlink>
      <a:folHlink>
        <a:srgbClr val="92D050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TM10237555[[fn=심플 테마]]</Template>
  <TotalTime>1799</TotalTime>
  <Words>129</Words>
  <Application>Microsoft Office PowerPoint</Application>
  <PresentationFormat>와이드스크린</PresentationFormat>
  <Paragraphs>52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HY견고딕</vt:lpstr>
      <vt:lpstr>맑은 고딕</vt:lpstr>
      <vt:lpstr>함초롬바탕</vt:lpstr>
      <vt:lpstr>Arial</vt:lpstr>
      <vt:lpstr>Tw Cen MT</vt:lpstr>
      <vt:lpstr>Wingdings 3</vt:lpstr>
      <vt:lpstr>New_Simple01</vt:lpstr>
      <vt:lpstr>일본의 관광자원 -마츠리-</vt:lpstr>
      <vt:lpstr>목차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관광자원 -마츠리-</dc:title>
  <dc:creator>A</dc:creator>
  <cp:lastModifiedBy>A</cp:lastModifiedBy>
  <cp:revision>135</cp:revision>
  <dcterms:created xsi:type="dcterms:W3CDTF">2020-04-01T07:49:52Z</dcterms:created>
  <dcterms:modified xsi:type="dcterms:W3CDTF">2020-05-04T01:43:52Z</dcterms:modified>
</cp:coreProperties>
</file>