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91" r:id="rId5"/>
    <p:sldId id="277" r:id="rId6"/>
    <p:sldId id="290" r:id="rId7"/>
    <p:sldId id="292" r:id="rId8"/>
    <p:sldId id="293" r:id="rId9"/>
    <p:sldId id="294" r:id="rId10"/>
    <p:sldId id="295" r:id="rId11"/>
  </p:sldIdLst>
  <p:sldSz cx="12192000" cy="6858000"/>
  <p:notesSz cx="6858000" cy="9144000"/>
  <p:custDataLst>
    <p:tags r:id="rId1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3A660C8-7B6D-4827-8039-F5E224F58560}">
          <p14:sldIdLst>
            <p14:sldId id="258"/>
            <p14:sldId id="259"/>
            <p14:sldId id="260"/>
            <p14:sldId id="291"/>
            <p14:sldId id="277"/>
            <p14:sldId id="290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14E"/>
    <a:srgbClr val="EEE2E5"/>
    <a:srgbClr val="F5DBE1"/>
    <a:srgbClr val="F0C8D2"/>
    <a:srgbClr val="D56580"/>
    <a:srgbClr val="E29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84741" autoAdjust="0"/>
  </p:normalViewPr>
  <p:slideViewPr>
    <p:cSldViewPr snapToGrid="0">
      <p:cViewPr varScale="1">
        <p:scale>
          <a:sx n="72" d="100"/>
          <a:sy n="72" d="100"/>
        </p:scale>
        <p:origin x="10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6C3A-1AAB-4B84-B67E-417496E5BBB2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38AF8-979C-42FC-BC97-D8CB3ACD84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04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2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53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93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89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97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38AF8-979C-42FC-BC97-D8CB3ACD84B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71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36A3D-D7F6-49A3-BF9B-24E7F4E99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4DD56AD-5A42-4344-A736-73296B28D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F86666-4728-43BE-B8AB-BCEED41B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C6B326-E68E-4623-A0B1-F3F379E3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7916A7-EDDD-4CEE-8412-BC42F20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63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C16E1-4E02-43A9-A07F-8C4B6D7A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F0D7E1-216D-4376-87A7-54405E78E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5E8C56-52A8-4655-A332-9CD131E1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BEE4CC-74A7-49DF-BCA6-E822B294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3677C-0248-4F6E-A011-44B75A81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462DF7-2534-4106-95D7-902A7F31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BEBF64-A575-4CAB-825E-3EE03DD45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8E3D9A-2EBB-4385-BD95-3E1FFE1A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890ECD-2AD7-41C8-9A61-E1695D3E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99B6A3-6087-4265-972C-696E2317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87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76FEF-EFB1-45EB-9E96-32416825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E6B68F-7F61-4786-86E2-9FE2DF406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EBD508-F1A0-40E2-BB8D-FAEABD59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492649-30D5-4A71-B926-A56F5B47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8204EF-4FA0-4381-A1B9-4CA12E4D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6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904E8-91F1-42EF-9862-3927270F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E1E2EF-83E1-484F-8960-62BF3868F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ECB83C-9417-41B2-AD08-155D28E8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F0C8A7-0BE9-4C0E-BD47-6666D002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98E5C4-CBD9-4F50-830C-E7F29E41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4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FE5D2B-A10B-4723-AAC1-BB9EAF8E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F04D9D-AD9D-4F76-88F0-67A817FFD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966E27-D715-46CE-8EF8-1E44989CB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806684-FFAC-4710-968E-AF53AF19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6E47BC-D793-4FC3-A56A-EF62D1D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F6BD60A-6644-4118-BA9F-67A7583F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9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990B9-DDC2-4A20-B0FA-9DEADF6C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19878D-1AA2-4C2B-90E2-B5C340863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F7136C-647F-49F5-BC81-E87344099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982AE05-9485-4EDF-913E-8B418788E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0BAA966-BC02-4433-85D6-C8709493E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530CF4B-7F32-4790-BCEA-7B45AE2B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56F3F8D-C4E5-4473-BFD6-BCC309B9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1EA9E98-2D50-4CA7-846A-076056F3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62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72AF14-9B95-4744-8B67-CBD99925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D13F9C2-CBD7-42D9-B660-43474D06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620A61-2BD5-4B85-AE7B-FDC02F50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2605B8-3073-4537-86B2-8C43F24E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44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B841FE9-124D-4D74-A7DE-EA00ECB7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A6FD07B-8B2E-414A-82E9-7B659F6F8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F74972-A396-47BD-8229-A7D21AB7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92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DD095B-A62F-4977-AEF3-FDDD8AAD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EB8C64-D95A-490C-9369-595D82D2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F4A8BD-15B3-4C9A-9054-1CD47434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4F0993-7C2B-4E8D-9694-818ECCCA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FA9A90-A0C0-4B50-A359-E96CA5F6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82FC4D-DAED-436B-BA59-9224DC4A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12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49D4E-E6D4-45E4-96D5-C5D4F940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AF9145-7A77-4432-9EEB-AFFD93C00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178BA80-45A4-4E86-A5DA-1C850C656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D8E83B-4A5C-4998-80A9-74776DE3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91F50E-E2BF-43B4-BAED-01912A31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9389E1-554B-491F-8828-F3F230B5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3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314E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C272CDE-4066-4321-9515-784C1827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6085DD-42F3-4413-BBA5-EFD84F77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03CDA4-4CDD-4C34-90E9-10A163574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F1FB-1820-4857-9839-FBAFB1C3A8AC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758492-CDDE-4DA6-B6F5-DA7D97A3B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ECE6C7-E4AA-467F-B185-7F4FCE4E6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1490-48EB-47CD-A8DC-338D83C4B9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3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2.xml"/><Relationship Id="rId7" Type="http://schemas.openxmlformats.org/officeDocument/2006/relationships/image" Target="../media/image1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tags" Target="../tags/tag53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.emf"/><Relationship Id="rId2" Type="http://schemas.openxmlformats.org/officeDocument/2006/relationships/tags" Target="../tags/tag8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11" Type="http://schemas.openxmlformats.org/officeDocument/2006/relationships/image" Target="../media/image2.png"/><Relationship Id="rId5" Type="http://schemas.openxmlformats.org/officeDocument/2006/relationships/tags" Target="../tags/tag24.xml"/><Relationship Id="rId10" Type="http://schemas.openxmlformats.org/officeDocument/2006/relationships/image" Target="../media/image1.emf"/><Relationship Id="rId4" Type="http://schemas.openxmlformats.org/officeDocument/2006/relationships/tags" Target="../tags/tag23.xml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0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개체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207890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Slide" r:id="rId9" imgW="493" imgH="493" progId="TCLayout.ActiveDocument.1">
                  <p:embed/>
                </p:oleObj>
              </mc:Choice>
              <mc:Fallback>
                <p:oleObj name="think-cell Slide" r:id="rId9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0758ED1-00DA-4BF6-99F0-16A95DE8BE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05702" y="1564640"/>
            <a:ext cx="3728720" cy="3728720"/>
          </a:xfrm>
          <a:custGeom>
            <a:avLst/>
            <a:gdLst>
              <a:gd name="connsiteX0" fmla="*/ 0 w 3728720"/>
              <a:gd name="connsiteY0" fmla="*/ 0 h 3728720"/>
              <a:gd name="connsiteX1" fmla="*/ 3728720 w 3728720"/>
              <a:gd name="connsiteY1" fmla="*/ 0 h 3728720"/>
              <a:gd name="connsiteX2" fmla="*/ 3728720 w 3728720"/>
              <a:gd name="connsiteY2" fmla="*/ 1078842 h 3728720"/>
              <a:gd name="connsiteX3" fmla="*/ 3463011 w 3728720"/>
              <a:gd name="connsiteY3" fmla="*/ 1078842 h 3728720"/>
              <a:gd name="connsiteX4" fmla="*/ 3455666 w 3728720"/>
              <a:gd name="connsiteY4" fmla="*/ 273054 h 3728720"/>
              <a:gd name="connsiteX5" fmla="*/ 273054 w 3728720"/>
              <a:gd name="connsiteY5" fmla="*/ 273054 h 3728720"/>
              <a:gd name="connsiteX6" fmla="*/ 273054 w 3728720"/>
              <a:gd name="connsiteY6" fmla="*/ 3455666 h 3728720"/>
              <a:gd name="connsiteX7" fmla="*/ 3455666 w 3728720"/>
              <a:gd name="connsiteY7" fmla="*/ 3455666 h 3728720"/>
              <a:gd name="connsiteX8" fmla="*/ 3455666 w 3728720"/>
              <a:gd name="connsiteY8" fmla="*/ 3094765 h 3728720"/>
              <a:gd name="connsiteX9" fmla="*/ 3728720 w 3728720"/>
              <a:gd name="connsiteY9" fmla="*/ 3094765 h 3728720"/>
              <a:gd name="connsiteX10" fmla="*/ 3728720 w 3728720"/>
              <a:gd name="connsiteY10" fmla="*/ 3728720 h 3728720"/>
              <a:gd name="connsiteX11" fmla="*/ 0 w 3728720"/>
              <a:gd name="connsiteY11" fmla="*/ 3728720 h 372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8720" h="3728720">
                <a:moveTo>
                  <a:pt x="0" y="0"/>
                </a:moveTo>
                <a:lnTo>
                  <a:pt x="3728720" y="0"/>
                </a:lnTo>
                <a:lnTo>
                  <a:pt x="3728720" y="1078842"/>
                </a:lnTo>
                <a:lnTo>
                  <a:pt x="3463011" y="1078842"/>
                </a:lnTo>
                <a:lnTo>
                  <a:pt x="3455666" y="273054"/>
                </a:lnTo>
                <a:lnTo>
                  <a:pt x="273054" y="273054"/>
                </a:lnTo>
                <a:lnTo>
                  <a:pt x="273054" y="3455666"/>
                </a:lnTo>
                <a:lnTo>
                  <a:pt x="3455666" y="3455666"/>
                </a:lnTo>
                <a:lnTo>
                  <a:pt x="3455666" y="3094765"/>
                </a:lnTo>
                <a:lnTo>
                  <a:pt x="3728720" y="3094765"/>
                </a:lnTo>
                <a:lnTo>
                  <a:pt x="3728720" y="3728720"/>
                </a:lnTo>
                <a:lnTo>
                  <a:pt x="0" y="3728720"/>
                </a:lnTo>
                <a:close/>
              </a:path>
            </a:pathLst>
          </a:custGeom>
          <a:solidFill>
            <a:srgbClr val="AE3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C5DF5F2-13CE-4373-8244-72E92F959A9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0" y="0"/>
            <a:ext cx="2011680" cy="1564640"/>
          </a:xfrm>
          <a:prstGeom prst="line">
            <a:avLst/>
          </a:prstGeom>
          <a:ln>
            <a:solidFill>
              <a:srgbClr val="AE3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3948617" y="2725720"/>
            <a:ext cx="42947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latin typeface="나눔스퀘어라운드 ExtraBold" pitchFamily="50" charset="-127"/>
                <a:ea typeface="나눔스퀘어라운드 ExtraBold" pitchFamily="50" charset="-127"/>
              </a:rPr>
              <a:t>독 도 영 토 학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734422" y="3626245"/>
            <a:ext cx="2669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latin typeface="나눔스퀘어라운드 ExtraBold" pitchFamily="50" charset="-127"/>
                <a:ea typeface="나눔스퀘어라운드 ExtraBold" pitchFamily="50" charset="-127"/>
              </a:rPr>
              <a:t>21823595 </a:t>
            </a:r>
            <a:r>
              <a:rPr lang="ko-KR" altLang="en-US" sz="2500" dirty="0" err="1">
                <a:latin typeface="나눔스퀘어라운드 ExtraBold" pitchFamily="50" charset="-127"/>
                <a:ea typeface="나눔스퀘어라운드 ExtraBold" pitchFamily="50" charset="-127"/>
              </a:rPr>
              <a:t>이연진</a:t>
            </a:r>
            <a:endParaRPr lang="ko-KR" altLang="en-US" sz="2500" dirty="0"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8686800" y="6117975"/>
            <a:ext cx="3461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대한민국 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No.1 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강사평가 플랫폼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algn="r"/>
            <a:r>
              <a:rPr lang="ko-KR" altLang="en-US" dirty="0" err="1">
                <a:solidFill>
                  <a:schemeClr val="bg1">
                    <a:lumMod val="75000"/>
                  </a:schemeClr>
                </a:solidFill>
              </a:rPr>
              <a:t>별별선생</a:t>
            </a:r>
            <a:r>
              <a:rPr lang="ko-KR" altLang="en-US" dirty="0">
                <a:solidFill>
                  <a:schemeClr val="bg1">
                    <a:lumMod val="75000"/>
                  </a:schemeClr>
                </a:solidFill>
              </a:rPr>
              <a:t> 제작</a:t>
            </a:r>
          </a:p>
        </p:txBody>
      </p:sp>
    </p:spTree>
    <p:extLst>
      <p:ext uri="{BB962C8B-B14F-4D97-AF65-F5344CB8AC3E}">
        <p14:creationId xmlns:p14="http://schemas.microsoft.com/office/powerpoint/2010/main" val="281994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DABB5C7-2AA4-4090-A30F-F87094B4D921}"/>
              </a:ext>
            </a:extLst>
          </p:cNvPr>
          <p:cNvSpPr/>
          <p:nvPr/>
        </p:nvSpPr>
        <p:spPr>
          <a:xfrm>
            <a:off x="661929" y="1047749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1900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A7AB436-3D72-402E-BC7A-8697BDEB3520}"/>
              </a:ext>
            </a:extLst>
          </p:cNvPr>
          <p:cNvSpPr/>
          <p:nvPr/>
        </p:nvSpPr>
        <p:spPr>
          <a:xfrm>
            <a:off x="3234788" y="1208569"/>
            <a:ext cx="85435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고종 황제</a:t>
            </a:r>
            <a:r>
              <a:rPr lang="en-US" altLang="ko-KR" sz="2500" dirty="0"/>
              <a:t>, </a:t>
            </a:r>
            <a:r>
              <a:rPr lang="ko-KR" altLang="en-US" sz="2500" dirty="0"/>
              <a:t>울릉도   울도 개칭</a:t>
            </a:r>
            <a:r>
              <a:rPr lang="en-US" altLang="ko-KR" sz="2500" dirty="0"/>
              <a:t>, </a:t>
            </a:r>
            <a:r>
              <a:rPr lang="ko-KR" altLang="en-US" sz="2500" dirty="0"/>
              <a:t>도감을 군수로 개정한 건 제정 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독도는 울릉군의 한 부속도서</a:t>
            </a:r>
            <a:r>
              <a:rPr lang="en-US" altLang="ko-KR" sz="2500" dirty="0"/>
              <a:t>, </a:t>
            </a:r>
            <a:r>
              <a:rPr lang="ko-KR" altLang="en-US" sz="2500" dirty="0"/>
              <a:t>강원도 편입</a:t>
            </a:r>
            <a:endParaRPr lang="en-US" altLang="ko-KR" sz="2500" dirty="0"/>
          </a:p>
          <a:p>
            <a:r>
              <a:rPr lang="en-US" altLang="ko-KR" sz="2500" dirty="0"/>
              <a:t>   </a:t>
            </a:r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   ‘</a:t>
            </a:r>
            <a:r>
              <a:rPr lang="ko-KR" altLang="en-US" dirty="0"/>
              <a:t>칙령 제 </a:t>
            </a:r>
            <a:r>
              <a:rPr lang="en-US" altLang="ko-KR" dirty="0"/>
              <a:t>41</a:t>
            </a:r>
            <a:r>
              <a:rPr lang="ko-KR" altLang="en-US" dirty="0"/>
              <a:t>조</a:t>
            </a:r>
            <a:r>
              <a:rPr lang="en-US" altLang="ko-KR" dirty="0"/>
              <a:t>’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울릉도에 도감을 두어 도민들을 보호하고 사무를 관리</a:t>
            </a:r>
            <a:endParaRPr lang="en-US" altLang="ko-KR" sz="2500" dirty="0"/>
          </a:p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r>
              <a:rPr lang="en-US" altLang="ko-KR" dirty="0"/>
              <a:t> -  ‘</a:t>
            </a:r>
            <a:r>
              <a:rPr lang="ko-KR" altLang="en-US" dirty="0"/>
              <a:t>의정부 청의서‘</a:t>
            </a:r>
            <a:endParaRPr lang="en-US" altLang="ko-KR" dirty="0"/>
          </a:p>
          <a:p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0C5C36-6622-4EFC-AAB4-744F47A3D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3" y="2466753"/>
            <a:ext cx="1328200" cy="170034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B9E73EB-85A8-4A1C-9EEC-AA8E4600F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074" y="2466753"/>
            <a:ext cx="1404272" cy="17564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3221F2F-2918-4056-86FA-9AC60C20D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661" y="4318839"/>
            <a:ext cx="1404273" cy="202879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056FF10-F8C4-4016-B47B-F0BF5ED9A9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0187" y="4501850"/>
            <a:ext cx="6046375" cy="2356150"/>
          </a:xfrm>
          <a:prstGeom prst="rect">
            <a:avLst/>
          </a:prstGeom>
        </p:spPr>
      </p:pic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A17DB06D-4944-4B35-978E-A77E4DAB9B29}"/>
              </a:ext>
            </a:extLst>
          </p:cNvPr>
          <p:cNvSpPr/>
          <p:nvPr/>
        </p:nvSpPr>
        <p:spPr>
          <a:xfrm rot="10800000">
            <a:off x="2949346" y="2929270"/>
            <a:ext cx="676312" cy="49973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3AD9F653-7608-4F7C-817B-5BE881E9FA1B}"/>
              </a:ext>
            </a:extLst>
          </p:cNvPr>
          <p:cNvSpPr/>
          <p:nvPr/>
        </p:nvSpPr>
        <p:spPr>
          <a:xfrm>
            <a:off x="6326372" y="1297172"/>
            <a:ext cx="308344" cy="3083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7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341497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16" imgW="493" imgH="493" progId="TCLayout.ActiveDocument.1">
                  <p:embed/>
                </p:oleObj>
              </mc:Choice>
              <mc:Fallback>
                <p:oleObj name="think-cell Slide" r:id="rId1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A990E9C5-A2F8-47F5-BD3C-4ED88F4472A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0" y="3864085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08DC65-2482-4018-A625-23BB8BECF78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75174" y="2965243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01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1317B6-0FD0-44DD-986C-4411105471D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37480" y="4209058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02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30FA85-BA49-4650-9DD9-11637DF969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550586" y="2913550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라운드 ExtraBold" pitchFamily="50" charset="-127"/>
                <a:ea typeface="나눔스퀘어라운드 ExtraBold" pitchFamily="50" charset="-127"/>
              </a:rPr>
              <a:t>03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라운드 ExtraBold" pitchFamily="50" charset="-127"/>
              <a:ea typeface="나눔스퀘어라운드 ExtraBold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E250133-1306-4F4F-A462-74B4C8F85FC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92105" y="3752325"/>
            <a:ext cx="2316480" cy="1361440"/>
            <a:chOff x="792105" y="3281680"/>
            <a:chExt cx="2316480" cy="1361440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3C2268C4-51F5-4BE0-8E8A-38CFED60717F}"/>
                </a:ext>
              </a:extLst>
            </p:cNvPr>
            <p:cNvSpPr/>
            <p:nvPr/>
          </p:nvSpPr>
          <p:spPr>
            <a:xfrm>
              <a:off x="792105" y="3969841"/>
              <a:ext cx="2316480" cy="673279"/>
            </a:xfrm>
            <a:prstGeom prst="roundRect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4350" indent="-514350" algn="ctr">
                <a:buAutoNum type="arabicPeriod"/>
              </a:pPr>
              <a:r>
                <a:rPr lang="ko-KR" altLang="en-US" sz="2800" dirty="0">
                  <a:latin typeface="나눔스퀘어라운드 Bold" pitchFamily="50" charset="-127"/>
                  <a:ea typeface="나눔스퀘어라운드 Bold" pitchFamily="50" charset="-127"/>
                </a:rPr>
                <a:t>독도 역사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C1430966-F5A2-49FA-AE7F-FBED1670D347}"/>
                </a:ext>
              </a:extLst>
            </p:cNvPr>
            <p:cNvSpPr/>
            <p:nvPr/>
          </p:nvSpPr>
          <p:spPr>
            <a:xfrm>
              <a:off x="1818640" y="3281680"/>
              <a:ext cx="223520" cy="223520"/>
            </a:xfrm>
            <a:prstGeom prst="ellips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A852B980-A201-4903-8B6B-21AD72867372}"/>
                </a:ext>
              </a:extLst>
            </p:cNvPr>
            <p:cNvCxnSpPr>
              <a:cxnSpLocks/>
            </p:cNvCxnSpPr>
            <p:nvPr/>
          </p:nvCxnSpPr>
          <p:spPr>
            <a:xfrm>
              <a:off x="1910080" y="3383280"/>
              <a:ext cx="9785" cy="647521"/>
            </a:xfrm>
            <a:prstGeom prst="line">
              <a:avLst/>
            </a:prstGeom>
            <a:ln w="38100">
              <a:solidFill>
                <a:srgbClr val="AE31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18E526C0-6EE2-41D7-A7A4-ADA9690F259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 rot="10800000">
            <a:off x="4734466" y="2614405"/>
            <a:ext cx="2656934" cy="1361440"/>
            <a:chOff x="451651" y="3281680"/>
            <a:chExt cx="2656934" cy="1361440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917A62F7-9670-4463-94B4-18037EBBEC33}"/>
                </a:ext>
              </a:extLst>
            </p:cNvPr>
            <p:cNvSpPr/>
            <p:nvPr/>
          </p:nvSpPr>
          <p:spPr>
            <a:xfrm rot="10800000">
              <a:off x="451651" y="3969841"/>
              <a:ext cx="2656934" cy="673279"/>
            </a:xfrm>
            <a:prstGeom prst="roundRect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700" dirty="0">
                  <a:latin typeface="나눔스퀘어라운드 Bold" pitchFamily="50" charset="-127"/>
                  <a:ea typeface="나눔스퀘어라운드 Bold" pitchFamily="50" charset="-127"/>
                </a:rPr>
                <a:t>2. </a:t>
              </a:r>
              <a:r>
                <a:rPr lang="ko-KR" altLang="en-US" sz="2700" dirty="0">
                  <a:latin typeface="나눔스퀘어라운드 Bold" pitchFamily="50" charset="-127"/>
                  <a:ea typeface="나눔스퀘어라운드 Bold" pitchFamily="50" charset="-127"/>
                </a:rPr>
                <a:t>현재 독도는</a:t>
              </a:r>
              <a:r>
                <a:rPr lang="en-US" altLang="ko-KR" sz="2700" dirty="0">
                  <a:latin typeface="나눔스퀘어라운드 Bold" pitchFamily="50" charset="-127"/>
                  <a:ea typeface="나눔스퀘어라운드 Bold" pitchFamily="50" charset="-127"/>
                </a:rPr>
                <a:t>?</a:t>
              </a:r>
              <a:endParaRPr lang="ko-KR" altLang="en-US" sz="2700" dirty="0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352DFC7D-07DE-4C75-9523-CA71EE0C2161}"/>
                </a:ext>
              </a:extLst>
            </p:cNvPr>
            <p:cNvSpPr/>
            <p:nvPr/>
          </p:nvSpPr>
          <p:spPr>
            <a:xfrm>
              <a:off x="1818640" y="3281680"/>
              <a:ext cx="223520" cy="223520"/>
            </a:xfrm>
            <a:prstGeom prst="ellips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3D09E1E6-DBE4-4BE0-B9F7-E84777D452BB}"/>
                </a:ext>
              </a:extLst>
            </p:cNvPr>
            <p:cNvCxnSpPr>
              <a:cxnSpLocks/>
            </p:cNvCxnSpPr>
            <p:nvPr/>
          </p:nvCxnSpPr>
          <p:spPr>
            <a:xfrm>
              <a:off x="1910080" y="3383280"/>
              <a:ext cx="9785" cy="647521"/>
            </a:xfrm>
            <a:prstGeom prst="line">
              <a:avLst/>
            </a:prstGeom>
            <a:ln w="38100">
              <a:solidFill>
                <a:srgbClr val="AE31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9A917D5-429B-46F1-8151-4E4CEE7DFE38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021287" y="3820725"/>
            <a:ext cx="5061856" cy="1361440"/>
            <a:chOff x="-934180" y="3281680"/>
            <a:chExt cx="5061856" cy="1361440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80EB3D30-110C-4CE8-A3B1-05F9538E7BE5}"/>
                </a:ext>
              </a:extLst>
            </p:cNvPr>
            <p:cNvSpPr/>
            <p:nvPr/>
          </p:nvSpPr>
          <p:spPr>
            <a:xfrm>
              <a:off x="-934180" y="3969841"/>
              <a:ext cx="5061856" cy="673279"/>
            </a:xfrm>
            <a:prstGeom prst="roundRect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latin typeface="나눔스퀘어라운드 Bold" pitchFamily="50" charset="-127"/>
                  <a:ea typeface="나눔스퀘어라운드 Bold" pitchFamily="50" charset="-127"/>
                </a:rPr>
                <a:t>3. </a:t>
              </a:r>
              <a:r>
                <a:rPr lang="ko-KR" altLang="en-US" sz="2800" dirty="0">
                  <a:latin typeface="나눔스퀘어라운드 Bold" pitchFamily="50" charset="-127"/>
                  <a:ea typeface="나눔스퀘어라운드 Bold" pitchFamily="50" charset="-127"/>
                </a:rPr>
                <a:t>독도를 지키기 위한 노력</a:t>
              </a:r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A98C0C46-7932-48AD-85A0-291BE4B876A5}"/>
                </a:ext>
              </a:extLst>
            </p:cNvPr>
            <p:cNvSpPr/>
            <p:nvPr/>
          </p:nvSpPr>
          <p:spPr>
            <a:xfrm>
              <a:off x="1818640" y="3281680"/>
              <a:ext cx="223520" cy="223520"/>
            </a:xfrm>
            <a:prstGeom prst="ellips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BC8DDFE9-66D4-42C6-BB20-8D1CA0BC8985}"/>
                </a:ext>
              </a:extLst>
            </p:cNvPr>
            <p:cNvCxnSpPr>
              <a:cxnSpLocks/>
            </p:cNvCxnSpPr>
            <p:nvPr/>
          </p:nvCxnSpPr>
          <p:spPr>
            <a:xfrm>
              <a:off x="1910080" y="3383280"/>
              <a:ext cx="9785" cy="647521"/>
            </a:xfrm>
            <a:prstGeom prst="line">
              <a:avLst/>
            </a:prstGeom>
            <a:ln w="38100">
              <a:solidFill>
                <a:srgbClr val="AE31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20F2BC5-71A1-4AD0-83B6-88DAB5C0F31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85757" y="5258975"/>
            <a:ext cx="329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-</a:t>
            </a: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역사적 사건을 시간의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나눔스퀘어라운드 Regular" pitchFamily="50" charset="-127"/>
              <a:ea typeface="나눔스퀘어라운드 Regular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라운드 Regular" pitchFamily="50" charset="-127"/>
                <a:ea typeface="나눔스퀘어라운드 Regular" pitchFamily="50" charset="-127"/>
              </a:rPr>
              <a:t> 흐름에 따라서 나열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51" name="오각형 50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52" name="오각형 51"/>
            <p:cNvSpPr/>
            <p:nvPr>
              <p:custDataLst>
                <p:tags r:id="rId1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53" name="오각형 52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54" name="TextBox 53"/>
            <p:cNvSpPr txBox="1"/>
            <p:nvPr>
              <p:custDataLst>
                <p:tags r:id="rId14"/>
              </p:custDataLst>
            </p:nvPr>
          </p:nvSpPr>
          <p:spPr>
            <a:xfrm>
              <a:off x="426478" y="22817"/>
              <a:ext cx="11431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>
                  <a:solidFill>
                    <a:schemeClr val="bg1"/>
                  </a:solidFill>
                  <a:latin typeface="나눔스퀘어라운드 ExtraBold" pitchFamily="50" charset="-127"/>
                  <a:ea typeface="나눔스퀘어라운드 ExtraBold" pitchFamily="50" charset="-127"/>
                </a:rPr>
                <a:t>목    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04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30969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think-cell Slide" r:id="rId9" imgW="493" imgH="493" progId="TCLayout.ActiveDocument.1">
                  <p:embed/>
                </p:oleObj>
              </mc:Choice>
              <mc:Fallback>
                <p:oleObj name="think-cell Slide" r:id="rId9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>
            <p:custDataLst>
              <p:tags r:id="rId3"/>
            </p:custDataLst>
          </p:nvPr>
        </p:nvSpPr>
        <p:spPr>
          <a:xfrm>
            <a:off x="1491343" y="334844"/>
            <a:ext cx="8889906" cy="743511"/>
          </a:xfrm>
          <a:prstGeom prst="rect">
            <a:avLst/>
          </a:prstGeom>
          <a:solidFill>
            <a:schemeClr val="bg1"/>
          </a:solidFill>
          <a:ln w="1143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9E12E-FFCF-4237-B97F-E180F45F4E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86507" y="448660"/>
            <a:ext cx="1832554" cy="519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독도의 역사</a:t>
            </a:r>
            <a:endParaRPr lang="en-US" altLang="ko-KR" sz="2400" dirty="0">
              <a:solidFill>
                <a:schemeClr val="bg1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A70AA1B-F93A-4072-B8EC-D1E7BD100E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642094" y="523618"/>
            <a:ext cx="0" cy="350521"/>
          </a:xfrm>
          <a:prstGeom prst="line">
            <a:avLst/>
          </a:prstGeom>
          <a:ln w="19050">
            <a:solidFill>
              <a:srgbClr val="AE3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A70AA1B-F93A-4072-B8EC-D1E7BD100E86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163474" y="531338"/>
            <a:ext cx="0" cy="350521"/>
          </a:xfrm>
          <a:prstGeom prst="line">
            <a:avLst/>
          </a:prstGeom>
          <a:ln w="19050">
            <a:solidFill>
              <a:srgbClr val="AE3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A71A6ABD-CA2C-465A-976E-7CE806AE9C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1343" y="1267129"/>
            <a:ext cx="8972407" cy="54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835036" y="1051990"/>
            <a:ext cx="2509563" cy="122014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512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4282116" y="1278394"/>
            <a:ext cx="4606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>
                <a:latin typeface="나눔스퀘어라운드 Regular" pitchFamily="50" charset="-127"/>
                <a:ea typeface="나눔스퀘어라운드 Regular" pitchFamily="50" charset="-127"/>
              </a:rPr>
              <a:t>독도와 울릉도의 첫 시작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4205916" y="2267018"/>
            <a:ext cx="7368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800" dirty="0"/>
              <a:t>삼국사기 </a:t>
            </a:r>
            <a:r>
              <a:rPr lang="ko-KR" altLang="en-US" sz="2800" dirty="0" err="1"/>
              <a:t>신라본기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지증왕</a:t>
            </a:r>
            <a:r>
              <a:rPr lang="ko-KR" altLang="en-US" sz="2800" dirty="0"/>
              <a:t> </a:t>
            </a:r>
            <a:r>
              <a:rPr lang="en-US" altLang="ko-KR" sz="2800" dirty="0"/>
              <a:t>13</a:t>
            </a:r>
            <a:r>
              <a:rPr lang="ko-KR" altLang="en-US" sz="2800" dirty="0"/>
              <a:t>년</a:t>
            </a:r>
            <a:endParaRPr lang="en-US" altLang="ko-KR" sz="2800" dirty="0"/>
          </a:p>
          <a:p>
            <a:r>
              <a:rPr lang="ko-KR" altLang="en-US" sz="2800" dirty="0"/>
              <a:t>    ‘</a:t>
            </a:r>
            <a:r>
              <a:rPr lang="en-US" altLang="ko-KR" sz="2800" dirty="0"/>
              <a:t>6</a:t>
            </a:r>
            <a:r>
              <a:rPr lang="ko-KR" altLang="en-US" sz="2800" dirty="0"/>
              <a:t>월에 우산국이 신라에 속했다’</a:t>
            </a:r>
            <a:endParaRPr lang="en-US" altLang="ko-KR" sz="2800" dirty="0"/>
          </a:p>
          <a:p>
            <a:endParaRPr lang="ko-KR" altLang="en-US" sz="28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36271AC-96D6-4280-B62D-FF33E7BAF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30" y="2298848"/>
            <a:ext cx="2872360" cy="1702925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EF3DC75-913B-40E6-B090-DFFEF6453841}"/>
              </a:ext>
            </a:extLst>
          </p:cNvPr>
          <p:cNvSpPr/>
          <p:nvPr/>
        </p:nvSpPr>
        <p:spPr>
          <a:xfrm>
            <a:off x="911875" y="4049640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1454</a:t>
            </a:r>
            <a:r>
              <a:rPr lang="ko-KR" altLang="en-US" sz="32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57AC991-BA06-41EA-917B-705EC4A38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30" y="5404869"/>
            <a:ext cx="2872360" cy="1376525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4A0AA198-2CA7-4538-9ED6-24D4BC64B316}"/>
              </a:ext>
            </a:extLst>
          </p:cNvPr>
          <p:cNvSpPr/>
          <p:nvPr/>
        </p:nvSpPr>
        <p:spPr>
          <a:xfrm>
            <a:off x="4205916" y="4355560"/>
            <a:ext cx="65142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조선 초기 </a:t>
            </a:r>
            <a:r>
              <a:rPr lang="ko-KR" altLang="en-US" sz="3000" dirty="0" err="1"/>
              <a:t>관찬서</a:t>
            </a:r>
            <a:r>
              <a:rPr lang="ko-KR" altLang="en-US" sz="3000" dirty="0"/>
              <a:t> ‘</a:t>
            </a:r>
            <a:r>
              <a:rPr lang="ko-KR" altLang="en-US" sz="3000" dirty="0" err="1"/>
              <a:t>세종실록‘</a:t>
            </a:r>
            <a:r>
              <a:rPr lang="ko-KR" altLang="en-US" sz="2500" dirty="0" err="1"/>
              <a:t>의</a:t>
            </a:r>
            <a:r>
              <a:rPr lang="ko-KR" altLang="en-US" sz="2500" dirty="0"/>
              <a:t> 지리지</a:t>
            </a:r>
            <a:r>
              <a:rPr lang="en-US" altLang="ko-KR" sz="2500" dirty="0"/>
              <a:t>-</a:t>
            </a:r>
            <a:r>
              <a:rPr lang="ko-KR" altLang="en-US" sz="2500" dirty="0"/>
              <a:t>강원도 울진현에 속한 섬이고 울릉도에서 날씨가 맑은 날 육안으로 볼 수 있는 섬은 독도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3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868706" y="1184579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en-US" altLang="ko-KR" sz="3600" dirty="0">
                <a:solidFill>
                  <a:schemeClr val="tx1"/>
                </a:solidFill>
              </a:rPr>
              <a:t>1625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en-US" altLang="ko-KR" sz="32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3824354" y="3734612"/>
            <a:ext cx="6242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나눔스퀘어라운드 Regular" pitchFamily="50" charset="-127"/>
                <a:ea typeface="나눔스퀘어라운드 Regular" pitchFamily="50" charset="-127"/>
              </a:rPr>
              <a:t>-</a:t>
            </a:r>
            <a:r>
              <a:rPr lang="ko-KR" altLang="en-US" dirty="0">
                <a:latin typeface="나눔스퀘어라운드 Regular" pitchFamily="50" charset="-127"/>
                <a:ea typeface="나눔스퀘어라운드 Regular" pitchFamily="50" charset="-127"/>
              </a:rPr>
              <a:t>조선</a:t>
            </a:r>
            <a:r>
              <a:rPr lang="ko-KR" altLang="en-US" dirty="0"/>
              <a:t>과 일본 본격적인 울릉도와 독도의 영유권  분쟁 시작</a:t>
            </a:r>
          </a:p>
          <a:p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23E3551-375C-4F54-88DE-DAC3BF857EEF}"/>
              </a:ext>
            </a:extLst>
          </p:cNvPr>
          <p:cNvSpPr/>
          <p:nvPr/>
        </p:nvSpPr>
        <p:spPr>
          <a:xfrm>
            <a:off x="3707396" y="1607843"/>
            <a:ext cx="55536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 막부가 울릉도 도해 면허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98D53A1-F932-447C-A97B-41312B13EAF2}"/>
              </a:ext>
            </a:extLst>
          </p:cNvPr>
          <p:cNvSpPr/>
          <p:nvPr/>
        </p:nvSpPr>
        <p:spPr>
          <a:xfrm>
            <a:off x="868706" y="3071702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1693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0CDC5E4-43B6-40D7-BA4B-EC0C7A04FB54}"/>
              </a:ext>
            </a:extLst>
          </p:cNvPr>
          <p:cNvSpPr/>
          <p:nvPr/>
        </p:nvSpPr>
        <p:spPr>
          <a:xfrm>
            <a:off x="3707396" y="3280642"/>
            <a:ext cx="460619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안용복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박어둔</a:t>
            </a:r>
            <a:r>
              <a:rPr lang="ko-KR" altLang="en-US" sz="2500" dirty="0"/>
              <a:t> 납치 사건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FA64902-C924-4C37-9674-559A9DB08F8D}"/>
              </a:ext>
            </a:extLst>
          </p:cNvPr>
          <p:cNvSpPr/>
          <p:nvPr/>
        </p:nvSpPr>
        <p:spPr>
          <a:xfrm>
            <a:off x="868706" y="4922120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1694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84CF895-CF05-4E55-A191-FF452E137EC6}"/>
              </a:ext>
            </a:extLst>
          </p:cNvPr>
          <p:cNvSpPr/>
          <p:nvPr/>
        </p:nvSpPr>
        <p:spPr>
          <a:xfrm>
            <a:off x="3761183" y="5250157"/>
            <a:ext cx="46061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500" dirty="0"/>
              <a:t>‘</a:t>
            </a:r>
            <a:r>
              <a:rPr lang="ko-KR" altLang="en-US" sz="2500" dirty="0" err="1"/>
              <a:t>수토제도</a:t>
            </a:r>
            <a:r>
              <a:rPr lang="en-US" altLang="ko-KR" sz="2500" dirty="0"/>
              <a:t>’</a:t>
            </a:r>
            <a:r>
              <a:rPr lang="ko-KR" altLang="en-US" sz="2500" dirty="0"/>
              <a:t> 시행</a:t>
            </a: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367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658196" y="970574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1695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3304848" y="1024662"/>
            <a:ext cx="7795541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 막부</a:t>
            </a:r>
            <a:r>
              <a:rPr lang="en-US" altLang="ko-KR" sz="2500" dirty="0"/>
              <a:t>      </a:t>
            </a:r>
            <a:r>
              <a:rPr lang="ko-KR" altLang="en-US" sz="2500" dirty="0" err="1"/>
              <a:t>돗토리</a:t>
            </a:r>
            <a:r>
              <a:rPr lang="ko-KR" altLang="en-US" sz="2500" dirty="0"/>
              <a:t> 번에 울릉도 소속 질문</a:t>
            </a:r>
            <a:endParaRPr lang="en-US" altLang="ko-KR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울릉도와 독도가 </a:t>
            </a:r>
            <a:r>
              <a:rPr lang="ko-KR" altLang="en-US" sz="2500" dirty="0" err="1"/>
              <a:t>돗토리</a:t>
            </a:r>
            <a:r>
              <a:rPr lang="ko-KR" altLang="en-US" sz="2500" dirty="0"/>
              <a:t> 번의 소속이 아님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027164" y="5401473"/>
            <a:ext cx="4137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- ’원록9병자년조선주착안일권지각서‘ </a:t>
            </a:r>
          </a:p>
          <a:p>
            <a:endParaRPr lang="ko-KR" altLang="en-US" dirty="0"/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588260A8-B4D5-4FF5-A52E-D6228ED5F152}"/>
              </a:ext>
            </a:extLst>
          </p:cNvPr>
          <p:cNvSpPr/>
          <p:nvPr/>
        </p:nvSpPr>
        <p:spPr>
          <a:xfrm>
            <a:off x="5323135" y="1133361"/>
            <a:ext cx="434103" cy="27105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DABB5C7-2AA4-4090-A30F-F87094B4D921}"/>
              </a:ext>
            </a:extLst>
          </p:cNvPr>
          <p:cNvSpPr/>
          <p:nvPr/>
        </p:nvSpPr>
        <p:spPr>
          <a:xfrm>
            <a:off x="658196" y="2841565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1696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A7AB436-3D72-402E-BC7A-8697BDEB3520}"/>
              </a:ext>
            </a:extLst>
          </p:cNvPr>
          <p:cNvSpPr/>
          <p:nvPr/>
        </p:nvSpPr>
        <p:spPr>
          <a:xfrm>
            <a:off x="3648404" y="2640156"/>
            <a:ext cx="8543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 막부</a:t>
            </a:r>
            <a:r>
              <a:rPr lang="en-US" altLang="ko-KR" sz="2500" dirty="0"/>
              <a:t>, </a:t>
            </a:r>
            <a:r>
              <a:rPr lang="ko-KR" altLang="en-US" sz="2500" dirty="0"/>
              <a:t>울릉도 도해금지령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울릉도가 조선의 땅임을 공식적으로 확인 </a:t>
            </a:r>
            <a:endParaRPr lang="en-US" altLang="ko-KR" sz="2500" dirty="0"/>
          </a:p>
          <a:p>
            <a:r>
              <a:rPr lang="en-US" altLang="ko-KR" sz="2500" dirty="0"/>
              <a:t>   </a:t>
            </a: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CF8DC5-607B-4304-B064-65031C56B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4" y="4155958"/>
            <a:ext cx="3650742" cy="26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2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658196" y="970574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1770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3358844" y="778720"/>
            <a:ext cx="779554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독도와 울릉도</a:t>
            </a:r>
            <a:r>
              <a:rPr lang="en-US" altLang="ko-KR" sz="2500" dirty="0"/>
              <a:t>… </a:t>
            </a:r>
          </a:p>
          <a:p>
            <a:r>
              <a:rPr lang="ko-KR" altLang="en-US" sz="2500" dirty="0"/>
              <a:t>두 섬으로 하나가 바로 우산이다</a:t>
            </a:r>
            <a:r>
              <a:rPr lang="en-US" altLang="ko-KR" sz="2500" dirty="0"/>
              <a:t>.</a:t>
            </a:r>
          </a:p>
          <a:p>
            <a:r>
              <a:rPr lang="en-US" altLang="ko-KR" dirty="0"/>
              <a:t>      </a:t>
            </a:r>
          </a:p>
          <a:p>
            <a:r>
              <a:rPr lang="en-US" altLang="ko-KR" dirty="0"/>
              <a:t>     </a:t>
            </a:r>
          </a:p>
          <a:p>
            <a:r>
              <a:rPr lang="en-US" altLang="ko-KR" dirty="0"/>
              <a:t>                              -’</a:t>
            </a:r>
            <a:r>
              <a:rPr lang="ko-KR" altLang="en-US" dirty="0" err="1"/>
              <a:t>동국문헌비고의</a:t>
            </a:r>
            <a:r>
              <a:rPr lang="ko-KR" altLang="en-US" dirty="0"/>
              <a:t> 여지고＇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289842" y="5121866"/>
            <a:ext cx="1933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/>
              <a:t>- ’</a:t>
            </a:r>
            <a:r>
              <a:rPr lang="ko-KR" altLang="en-US" dirty="0" err="1"/>
              <a:t>삼국접양지도</a:t>
            </a:r>
            <a:r>
              <a:rPr lang="en-US" altLang="ko-KR" dirty="0"/>
              <a:t>‘ </a:t>
            </a:r>
          </a:p>
          <a:p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DABB5C7-2AA4-4090-A30F-F87094B4D921}"/>
              </a:ext>
            </a:extLst>
          </p:cNvPr>
          <p:cNvSpPr/>
          <p:nvPr/>
        </p:nvSpPr>
        <p:spPr>
          <a:xfrm>
            <a:off x="659458" y="3767207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1785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A7AB436-3D72-402E-BC7A-8697BDEB3520}"/>
              </a:ext>
            </a:extLst>
          </p:cNvPr>
          <p:cNvSpPr/>
          <p:nvPr/>
        </p:nvSpPr>
        <p:spPr>
          <a:xfrm>
            <a:off x="3529567" y="3812114"/>
            <a:ext cx="854359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일본의 </a:t>
            </a:r>
            <a:r>
              <a:rPr lang="ko-KR" altLang="en-US" sz="2500" dirty="0" err="1"/>
              <a:t>하야시시헤이가</a:t>
            </a:r>
            <a:r>
              <a:rPr lang="ko-KR" altLang="en-US" sz="2500" dirty="0"/>
              <a:t> 울릉도와 독도는 한국의 것이라고 표기 해 놓은 지도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697301-9636-423F-AA7A-5AD1867BD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3697" y="164771"/>
            <a:ext cx="2913240" cy="33848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455E631-BDF7-4732-A7AC-67B86D996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3" y="4311261"/>
            <a:ext cx="3625699" cy="23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658196" y="970574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1870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3449930" y="970574"/>
            <a:ext cx="779554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당시 일본 외무성이 두 섬을 조선의 영토로 인식했다는 증거</a:t>
            </a:r>
          </a:p>
          <a:p>
            <a:r>
              <a:rPr lang="en-US" altLang="ko-KR" dirty="0"/>
              <a:t>   -</a:t>
            </a:r>
            <a:r>
              <a:rPr lang="ko-KR" altLang="en-US" sz="2800" dirty="0"/>
              <a:t> </a:t>
            </a:r>
            <a:r>
              <a:rPr lang="ko-KR" altLang="en-US" dirty="0"/>
              <a:t>‘</a:t>
            </a:r>
            <a:r>
              <a:rPr lang="ko-KR" altLang="en-US" dirty="0" err="1"/>
              <a:t>조선국교제시말내탐서</a:t>
            </a:r>
            <a:r>
              <a:rPr lang="ko-KR" altLang="en-US" dirty="0"/>
              <a:t>’  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</a:t>
            </a:r>
            <a:r>
              <a:rPr lang="ko-KR" altLang="en-US" dirty="0"/>
              <a:t> “울릉도와 독도가 조선 부속이 된 사정”</a:t>
            </a:r>
            <a:endParaRPr lang="en-US" altLang="ko-KR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DABB5C7-2AA4-4090-A30F-F87094B4D921}"/>
              </a:ext>
            </a:extLst>
          </p:cNvPr>
          <p:cNvSpPr/>
          <p:nvPr/>
        </p:nvSpPr>
        <p:spPr>
          <a:xfrm>
            <a:off x="743256" y="4428936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1877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A7AB436-3D72-402E-BC7A-8697BDEB3520}"/>
              </a:ext>
            </a:extLst>
          </p:cNvPr>
          <p:cNvSpPr/>
          <p:nvPr/>
        </p:nvSpPr>
        <p:spPr>
          <a:xfrm>
            <a:off x="3534990" y="4747779"/>
            <a:ext cx="854359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일본 행정기구 ‘태정관’ 내무성에 울릉도와 독도가 일본의 땅이 아니라고 내린 지령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ko-KR" altLang="en-US" sz="25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800" dirty="0">
              <a:latin typeface="나눔스퀘어라운드 Regular" pitchFamily="50" charset="-127"/>
              <a:ea typeface="나눔스퀘어라운드 Regular" pitchFamily="50" charset="-127"/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381916-DF81-44F4-A507-DD09431AD9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82" y="2277937"/>
            <a:ext cx="4912241" cy="17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6CA52D3-C396-4D0C-82D0-29550A603E6D}"/>
              </a:ext>
            </a:extLst>
          </p:cNvPr>
          <p:cNvSpPr/>
          <p:nvPr/>
        </p:nvSpPr>
        <p:spPr>
          <a:xfrm>
            <a:off x="661929" y="1608527"/>
            <a:ext cx="2432724" cy="13073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AE3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000" dirty="0">
              <a:solidFill>
                <a:schemeClr val="tx1"/>
              </a:solidFill>
            </a:endParaRP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</a:t>
            </a:r>
          </a:p>
          <a:p>
            <a:pPr fontAlgn="base"/>
            <a:r>
              <a:rPr lang="en-US" altLang="ko-KR" sz="3600" dirty="0">
                <a:solidFill>
                  <a:schemeClr val="tx1"/>
                </a:solidFill>
              </a:rPr>
              <a:t>  1899</a:t>
            </a:r>
            <a:r>
              <a:rPr lang="ko-KR" altLang="en-US" sz="3600" dirty="0">
                <a:solidFill>
                  <a:schemeClr val="tx1"/>
                </a:solidFill>
              </a:rPr>
              <a:t>년</a:t>
            </a:r>
          </a:p>
          <a:p>
            <a:pPr fontAlgn="base"/>
            <a:endParaRPr lang="ko-KR" altLang="en-US" sz="3600" dirty="0">
              <a:solidFill>
                <a:schemeClr val="tx1"/>
              </a:solidFill>
            </a:endParaRPr>
          </a:p>
          <a:p>
            <a:pPr algn="ctr"/>
            <a:endParaRPr lang="ko-KR" altLang="en-US" sz="3200" dirty="0">
              <a:solidFill>
                <a:schemeClr val="tx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ED490-4C86-4FD4-9915-BEFE113852D3}"/>
              </a:ext>
            </a:extLst>
          </p:cNvPr>
          <p:cNvSpPr/>
          <p:nvPr/>
        </p:nvSpPr>
        <p:spPr>
          <a:xfrm>
            <a:off x="429250" y="3220172"/>
            <a:ext cx="779554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500" dirty="0"/>
              <a:t>우리 조선인들이 독도를 관리</a:t>
            </a:r>
            <a:r>
              <a:rPr lang="en-US" altLang="ko-KR" sz="2500" dirty="0"/>
              <a:t>, </a:t>
            </a:r>
            <a:r>
              <a:rPr lang="ko-KR" altLang="en-US" sz="2500" dirty="0"/>
              <a:t>관할함을 증명</a:t>
            </a:r>
          </a:p>
          <a:p>
            <a:r>
              <a:rPr lang="en-US" altLang="ko-KR" dirty="0"/>
              <a:t> </a:t>
            </a:r>
          </a:p>
          <a:p>
            <a:r>
              <a:rPr lang="en-US" altLang="ko-KR" dirty="0"/>
              <a:t>                                                                    -</a:t>
            </a:r>
            <a:r>
              <a:rPr lang="ko-KR" altLang="en-US" sz="2800" dirty="0"/>
              <a:t> </a:t>
            </a:r>
            <a:r>
              <a:rPr lang="ko-KR" altLang="en-US" dirty="0"/>
              <a:t>‘황성신문 별보’ </a:t>
            </a:r>
            <a:endParaRPr lang="en-US" altLang="ko-KR" dirty="0"/>
          </a:p>
        </p:txBody>
      </p:sp>
      <p:grpSp>
        <p:nvGrpSpPr>
          <p:cNvPr id="2" name="그룹 1"/>
          <p:cNvGrpSpPr/>
          <p:nvPr/>
        </p:nvGrpSpPr>
        <p:grpSpPr>
          <a:xfrm>
            <a:off x="-13448" y="-13447"/>
            <a:ext cx="5553635" cy="826437"/>
            <a:chOff x="0" y="0"/>
            <a:chExt cx="3576918" cy="826437"/>
          </a:xfrm>
        </p:grpSpPr>
        <p:sp>
          <p:nvSpPr>
            <p:cNvPr id="9" name="오각형 8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576918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0" name="오각형 9"/>
            <p:cNvSpPr/>
            <p:nvPr>
              <p:custDataLst>
                <p:tags r:id="rId2"/>
              </p:custDataLst>
            </p:nvPr>
          </p:nvSpPr>
          <p:spPr>
            <a:xfrm>
              <a:off x="134470" y="0"/>
              <a:ext cx="2823882" cy="826437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1" name="오각형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40341" y="0"/>
              <a:ext cx="2245094" cy="826437"/>
            </a:xfrm>
            <a:prstGeom prst="homePlate">
              <a:avLst/>
            </a:prstGeom>
            <a:solidFill>
              <a:srgbClr val="AE31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스퀘어라운드 Bold" pitchFamily="50" charset="-127"/>
                <a:ea typeface="나눔스퀘어라운드 Bold" pitchFamily="50" charset="-127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40341" y="90052"/>
              <a:ext cx="2356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01. </a:t>
              </a:r>
              <a:r>
                <a:rPr lang="ko-KR" altLang="en-US" sz="3200" dirty="0">
                  <a:solidFill>
                    <a:schemeClr val="bg1"/>
                  </a:solidFill>
                  <a:latin typeface="나눔스퀘어라운드 Bold" pitchFamily="50" charset="-127"/>
                  <a:ea typeface="나눔스퀘어라운드 Bold" pitchFamily="50" charset="-127"/>
                </a:rPr>
                <a:t>독도의 역사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2208D34-FCEE-4F06-890D-2BD62F63A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155" y="895749"/>
            <a:ext cx="3471287" cy="46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16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Fe2WqwIUu6IuHB_nB3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eY_uyf9ECgvlK7Wkvm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2domh910KX9XZDK1Cf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5ZA2ajE0i0Torupjfv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my_OSXf02d9ZJTjsq_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zmwEt7dUiavTmp6rR0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4SnVyvh0On.TU8Zguy3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ELT9u6S0qk_1me04hv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42tU7WLUikBBQ1YfST8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sS5CnTHkKadNcFBSIDw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StSwYKlkiiImeshN6tf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74LOWHkavKfQaakV8w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jBsrtMeESUcd45GtZll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Soe_EjcEC9ctS.HiCo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UGeDgrr0Sa7FZK7ma9_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0MVIrjsUGJdbkylfDkw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7KqdfzYDE2xFzn9lbgu7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TZnRdy1Eqme5b6b9LB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Ep2KSz5Eyg3TRzFKd4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zwNw2zU63qzc23wLT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vK9dLWFESebb8a6qXVbA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와이드스크린</PresentationFormat>
  <Paragraphs>113</Paragraphs>
  <Slides>10</Slides>
  <Notes>6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나눔스퀘어라운드 Bold</vt:lpstr>
      <vt:lpstr>나눔스퀘어라운드 ExtraBold</vt:lpstr>
      <vt:lpstr>나눔스퀘어라운드 Regular</vt:lpstr>
      <vt:lpstr>맑은 고딕</vt:lpstr>
      <vt:lpstr>Arial</vt:lpstr>
      <vt:lpstr>Wingdings</vt:lpstr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46</cp:revision>
  <dcterms:created xsi:type="dcterms:W3CDTF">2018-05-22T15:15:52Z</dcterms:created>
  <dcterms:modified xsi:type="dcterms:W3CDTF">2020-05-03T14:01:49Z</dcterms:modified>
</cp:coreProperties>
</file>