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57" r:id="rId5"/>
    <p:sldId id="297" r:id="rId6"/>
    <p:sldId id="273" r:id="rId7"/>
    <p:sldId id="279" r:id="rId8"/>
    <p:sldId id="280" r:id="rId9"/>
    <p:sldId id="290" r:id="rId10"/>
    <p:sldId id="291" r:id="rId11"/>
    <p:sldId id="282" r:id="rId12"/>
    <p:sldId id="283" r:id="rId13"/>
    <p:sldId id="284" r:id="rId14"/>
    <p:sldId id="285" r:id="rId15"/>
    <p:sldId id="292" r:id="rId16"/>
    <p:sldId id="286" r:id="rId17"/>
    <p:sldId id="287" r:id="rId18"/>
    <p:sldId id="288" r:id="rId19"/>
    <p:sldId id="289" r:id="rId20"/>
    <p:sldId id="293" r:id="rId21"/>
    <p:sldId id="294" r:id="rId22"/>
    <p:sldId id="295" r:id="rId23"/>
    <p:sldId id="296" r:id="rId24"/>
    <p:sldId id="268" r:id="rId25"/>
    <p:sldId id="263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B"/>
    <a:srgbClr val="FF0066"/>
    <a:srgbClr val="000000"/>
    <a:srgbClr val="4C586F"/>
    <a:srgbClr val="A2AAB0"/>
    <a:srgbClr val="EBECED"/>
    <a:srgbClr val="DCD8D6"/>
    <a:srgbClr val="CBC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537BC4-EE4C-446D-9A92-EFCAC8429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B3873E1-D7AC-4333-AF83-2EFEAF191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D90B54-B152-408D-8EEB-3D7E1E62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AE0A-2D61-430A-A2C6-5D4D0CD5E7A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A7EB4-C55C-45D9-9641-B174206D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EBF5EF-BCEE-4471-B62A-FCDB84D0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2DAF-583E-4B33-A5F1-63AEBB103D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56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AB0A69-8343-4FCC-BB91-2028C662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A84A349-ED81-42A5-AE78-C6CB31FF8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5F079C-CB56-460F-A820-789CC41C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AE0A-2D61-430A-A2C6-5D4D0CD5E7A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AAD087-0AA0-4625-A2BB-3771B3BE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FA75A9-0EB5-4531-8BCF-5889B439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2DAF-583E-4B33-A5F1-63AEBB103D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7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C4F7887-1178-4EF2-93DC-6E2B21107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3F09C74-E876-4AD1-8125-B792E6775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C2A733-0E34-4A3E-9AEB-D9D8D29A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AE0A-2D61-430A-A2C6-5D4D0CD5E7A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45B21F-495A-4F52-8479-30B88C99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6659B7-014C-45F8-AAFE-0B0ECE6C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2DAF-583E-4B33-A5F1-63AEBB103D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95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4E75AC-3039-4171-9D8B-53FC77D5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32BBB2-89A3-45BC-A1F0-BD38E7E50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D929DC-CF27-4BA9-8C85-3B10BB96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AE0A-2D61-430A-A2C6-5D4D0CD5E7A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46F4C4-6764-45A8-AA18-01DC060C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2A973B-273F-4DA8-9D93-A2064FD3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2DAF-583E-4B33-A5F1-63AEBB103D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24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653AD1-41FC-44BD-A0C4-19E545AF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9AAF24F-E4E0-4136-95EC-60538A8A1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7DC5FC-C965-4EC7-ADA4-D9AEB94E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AE0A-2D61-430A-A2C6-5D4D0CD5E7A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679CC6-F7A5-4266-8BEA-F8A543E6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204B41-C005-4F66-AD92-673233AC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2DAF-583E-4B33-A5F1-63AEBB103D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03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637953-1942-4670-9B56-553C5D3C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71B0E3-9B14-43E8-A5F7-AE48A69BD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8D9C601-C84F-4626-917C-8E4049CC6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17E15F9-8D0F-4083-9555-C254745BD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AE0A-2D61-430A-A2C6-5D4D0CD5E7A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29BCF7-1368-4F0B-86C6-FF3030D1E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77B5A3-AEF9-4F98-B4EA-9EE08383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2DAF-583E-4B33-A5F1-63AEBB103D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40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EF3C96-B8A1-4DBC-A75A-180E88AF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37ADC7-9F06-4A78-B0C3-9B842238F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8B35F7-9408-4802-9772-7597FB88E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0E7FADF-5548-4D58-83E9-1A2EF76AC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08049D3-61CC-4B30-8436-26F7A6415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2D0BD9-82B6-4377-AFF0-7D2C30B6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AE0A-2D61-430A-A2C6-5D4D0CD5E7A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2D93DBA-B168-417D-A378-6D9E110B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707347B-2E26-47E4-ACE8-22F98681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2DAF-583E-4B33-A5F1-63AEBB103D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052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31CB93-89CB-43D4-8983-28E0B8D1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3D6A3A7-AE2C-4A6D-BB5D-105AFF87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AE0A-2D61-430A-A2C6-5D4D0CD5E7A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459612-BC37-4A39-98EB-D4E1C066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C4CD2BF-B5B9-40AB-ADCD-3E83D426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2DAF-583E-4B33-A5F1-63AEBB103D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53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7A7C0C5-ADD7-4471-892F-DAE2B0E7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AE0A-2D61-430A-A2C6-5D4D0CD5E7A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E5C75AB-CA3C-4ED8-AA16-20FD28D6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E4CFDEA-2A62-4439-BC48-2DADA698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2DAF-583E-4B33-A5F1-63AEBB103D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79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FF285A-EC62-4056-9948-00D6D2F5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425A40-ADBF-47A4-954B-994A79E8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6AE393-C589-49F2-883E-62C2AFDD2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C41BDD5-B06B-4D9C-9BC9-37503F46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AE0A-2D61-430A-A2C6-5D4D0CD5E7A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6E4B7D-ACFF-4C3D-8620-4ADAD293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38D40F-F0ED-40FC-AAE3-DE538AD6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2DAF-583E-4B33-A5F1-63AEBB103D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4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C856B2-F145-4ABE-B068-214558BD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E16B8DF-3E77-4F85-8743-151148334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AAD1311-6B07-4A14-9075-18034437B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A2974EE-DFB2-4BC1-B440-206338DD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AE0A-2D61-430A-A2C6-5D4D0CD5E7A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E6D581-3B88-43DA-B663-AFD7C8D4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0E0C02-21CC-4392-9A18-3A13BA86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2DAF-583E-4B33-A5F1-63AEBB103D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45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836758B-BE60-4F2B-B7EE-E164920A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20C15B-56B9-4BD0-8B69-F4008EE51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4BE5DE-AEA3-4685-ACF9-92731518B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9AE0A-2D61-430A-A2C6-5D4D0CD5E7A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F71B50-13C3-4AA3-84E8-1F81E9BBB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A20B46-B168-4CCC-BEDA-BB9154EFD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2DAF-583E-4B33-A5F1-63AEBB103D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53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x6cT8LfolTM?feature=oembed" TargetMode="External"/><Relationship Id="rId1" Type="http://schemas.openxmlformats.org/officeDocument/2006/relationships/video" Target="https://www.youtube.com/embed/wcn57KJNKP8?feature=oembed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hoam98/221524797125" TargetMode="External"/><Relationship Id="rId7" Type="http://schemas.openxmlformats.org/officeDocument/2006/relationships/hyperlink" Target="https://youtu.be/wcn57KJNKP8" TargetMode="External"/><Relationship Id="rId2" Type="http://schemas.openxmlformats.org/officeDocument/2006/relationships/hyperlink" Target="https://dokdo.mofa.go.kr/kor/index.j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x6cT8LfolTM" TargetMode="External"/><Relationship Id="rId5" Type="http://schemas.openxmlformats.org/officeDocument/2006/relationships/hyperlink" Target="https://www.youtube.com/watch?v=WxMHjEQJwKw" TargetMode="External"/><Relationship Id="rId4" Type="http://schemas.openxmlformats.org/officeDocument/2006/relationships/hyperlink" Target="https://blog.naver.com/with_pen/221688346365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uB4_LNZ2Rk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427312" y="2848448"/>
            <a:ext cx="8351225" cy="3468471"/>
            <a:chOff x="144576" y="2388487"/>
            <a:chExt cx="8292489" cy="3468471"/>
          </a:xfrm>
        </p:grpSpPr>
        <p:sp>
          <p:nvSpPr>
            <p:cNvPr id="2" name="직사각형 1"/>
            <p:cNvSpPr/>
            <p:nvPr/>
          </p:nvSpPr>
          <p:spPr>
            <a:xfrm>
              <a:off x="3283341" y="2451933"/>
              <a:ext cx="5014148" cy="64255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CBD9E5-2A0C-43CD-AACB-3861805E8953}"/>
                </a:ext>
              </a:extLst>
            </p:cNvPr>
            <p:cNvSpPr txBox="1"/>
            <p:nvPr/>
          </p:nvSpPr>
          <p:spPr>
            <a:xfrm>
              <a:off x="3109726" y="2388487"/>
              <a:ext cx="53273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독도가 한국땅인 이유</a:t>
              </a:r>
              <a:endParaRPr lang="en-US" altLang="ko-KR" sz="4000" dirty="0">
                <a:solidFill>
                  <a:srgbClr val="3E3E3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C84B49-58BD-422F-B56C-B3EE0475106D}"/>
                </a:ext>
              </a:extLst>
            </p:cNvPr>
            <p:cNvSpPr txBox="1"/>
            <p:nvPr/>
          </p:nvSpPr>
          <p:spPr>
            <a:xfrm>
              <a:off x="144576" y="4471963"/>
              <a:ext cx="216507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b="1" spc="-150" dirty="0">
                  <a:solidFill>
                    <a:srgbClr val="3E3E3B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금융보험학과 </a:t>
              </a:r>
              <a:endParaRPr lang="en-US" altLang="ko-KR" sz="2800" b="1" spc="-150" dirty="0">
                <a:solidFill>
                  <a:srgbClr val="3E3E3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r>
                <a:rPr lang="en-US" altLang="ko-KR" sz="2800" b="1" spc="-150" dirty="0">
                  <a:solidFill>
                    <a:srgbClr val="3E3E3B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21613624</a:t>
              </a:r>
            </a:p>
            <a:p>
              <a:pPr algn="ctr"/>
              <a:r>
                <a:rPr lang="ko-KR" altLang="en-US" sz="2800" b="1" spc="-150" dirty="0">
                  <a:solidFill>
                    <a:srgbClr val="3E3E3B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박창우</a:t>
              </a:r>
            </a:p>
          </p:txBody>
        </p:sp>
      </p:grp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DBA410B-86CD-4D9A-AB63-667264FAD7B2}"/>
              </a:ext>
            </a:extLst>
          </p:cNvPr>
          <p:cNvCxnSpPr>
            <a:cxnSpLocks/>
          </p:cNvCxnSpPr>
          <p:nvPr/>
        </p:nvCxnSpPr>
        <p:spPr>
          <a:xfrm>
            <a:off x="1566154" y="0"/>
            <a:ext cx="3424136" cy="1926077"/>
          </a:xfrm>
          <a:prstGeom prst="line">
            <a:avLst/>
          </a:prstGeom>
          <a:ln>
            <a:solidFill>
              <a:srgbClr val="4C58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F155225-3470-4DEA-A7EF-97A4C0019435}"/>
              </a:ext>
            </a:extLst>
          </p:cNvPr>
          <p:cNvCxnSpPr>
            <a:cxnSpLocks/>
          </p:cNvCxnSpPr>
          <p:nvPr/>
        </p:nvCxnSpPr>
        <p:spPr>
          <a:xfrm>
            <a:off x="6653719" y="4596319"/>
            <a:ext cx="4020766" cy="2261681"/>
          </a:xfrm>
          <a:prstGeom prst="line">
            <a:avLst/>
          </a:prstGeom>
          <a:ln>
            <a:solidFill>
              <a:srgbClr val="4C58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-604328" y="6627168"/>
            <a:ext cx="37682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9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9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630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DCA24B-B1D8-45AB-A299-82B12F047FE0}"/>
              </a:ext>
            </a:extLst>
          </p:cNvPr>
          <p:cNvSpPr/>
          <p:nvPr/>
        </p:nvSpPr>
        <p:spPr>
          <a:xfrm>
            <a:off x="161036" y="8868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endParaRPr lang="en-US" altLang="ko-KR" sz="2400" b="1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17C3E73-6530-4337-A401-4CE5383AB3CE}"/>
              </a:ext>
            </a:extLst>
          </p:cNvPr>
          <p:cNvSpPr/>
          <p:nvPr/>
        </p:nvSpPr>
        <p:spPr>
          <a:xfrm>
            <a:off x="0" y="314959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096A1-14F3-45C6-A149-25C7F3CB1628}"/>
              </a:ext>
            </a:extLst>
          </p:cNvPr>
          <p:cNvSpPr txBox="1"/>
          <p:nvPr/>
        </p:nvSpPr>
        <p:spPr>
          <a:xfrm>
            <a:off x="0" y="775006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동국문헌지도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13EA926-A39C-43DE-8B75-43638CBE7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78" y="1378272"/>
            <a:ext cx="6836224" cy="509901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B3ACD297-78FB-4016-93E7-35082F97CD6A}"/>
              </a:ext>
            </a:extLst>
          </p:cNvPr>
          <p:cNvSpPr/>
          <p:nvPr/>
        </p:nvSpPr>
        <p:spPr>
          <a:xfrm>
            <a:off x="8763497" y="2603765"/>
            <a:ext cx="2815193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D9A0E2F-7900-44CE-BC65-4E48D4AC6A4B}"/>
              </a:ext>
            </a:extLst>
          </p:cNvPr>
          <p:cNvSpPr/>
          <p:nvPr/>
        </p:nvSpPr>
        <p:spPr>
          <a:xfrm>
            <a:off x="8799857" y="4025547"/>
            <a:ext cx="2386008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0FF5E-7003-4F71-B51D-52AB7C5047CB}"/>
              </a:ext>
            </a:extLst>
          </p:cNvPr>
          <p:cNvSpPr txBox="1"/>
          <p:nvPr/>
        </p:nvSpPr>
        <p:spPr>
          <a:xfrm>
            <a:off x="8802594" y="4069824"/>
            <a:ext cx="23358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우산국의 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5CFB0-EDDB-4872-9CE9-B25A7C1260C7}"/>
              </a:ext>
            </a:extLst>
          </p:cNvPr>
          <p:cNvSpPr txBox="1"/>
          <p:nvPr/>
        </p:nvSpPr>
        <p:spPr>
          <a:xfrm>
            <a:off x="8799857" y="2648042"/>
            <a:ext cx="26981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독도와 울릉도</a:t>
            </a:r>
          </a:p>
        </p:txBody>
      </p:sp>
      <p:pic>
        <p:nvPicPr>
          <p:cNvPr id="13" name="그래픽 12" descr="점검 목록">
            <a:extLst>
              <a:ext uri="{FF2B5EF4-FFF2-40B4-BE49-F238E27FC236}">
                <a16:creationId xmlns:a16="http://schemas.microsoft.com/office/drawing/2014/main" id="{AB69FF4C-4868-41D3-80D6-6E04E8DE9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8276" y="3871866"/>
            <a:ext cx="914400" cy="914400"/>
          </a:xfrm>
          <a:prstGeom prst="rect">
            <a:avLst/>
          </a:prstGeom>
        </p:spPr>
      </p:pic>
      <p:pic>
        <p:nvPicPr>
          <p:cNvPr id="14" name="그래픽 13" descr="점검 목록">
            <a:extLst>
              <a:ext uri="{FF2B5EF4-FFF2-40B4-BE49-F238E27FC236}">
                <a16:creationId xmlns:a16="http://schemas.microsoft.com/office/drawing/2014/main" id="{6CD20A27-D97F-44FF-9EDF-239E3EF63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3213" y="24171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1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DCA24B-B1D8-45AB-A299-82B12F047FE0}"/>
              </a:ext>
            </a:extLst>
          </p:cNvPr>
          <p:cNvSpPr/>
          <p:nvPr/>
        </p:nvSpPr>
        <p:spPr>
          <a:xfrm>
            <a:off x="161036" y="8868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endParaRPr lang="en-US" altLang="ko-KR" sz="2400" b="1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17C3E73-6530-4337-A401-4CE5383AB3CE}"/>
              </a:ext>
            </a:extLst>
          </p:cNvPr>
          <p:cNvSpPr/>
          <p:nvPr/>
        </p:nvSpPr>
        <p:spPr>
          <a:xfrm>
            <a:off x="0" y="314959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096A1-14F3-45C6-A149-25C7F3CB1628}"/>
              </a:ext>
            </a:extLst>
          </p:cNvPr>
          <p:cNvSpPr txBox="1"/>
          <p:nvPr/>
        </p:nvSpPr>
        <p:spPr>
          <a:xfrm>
            <a:off x="0" y="775006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 err="1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조선국교제시말내탐서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6FD6DDC-4807-4594-AF38-95DB2139C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4" y="1482569"/>
            <a:ext cx="6858342" cy="478789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EDEE409A-EAF5-415F-A00F-A4175E0AA81D}"/>
              </a:ext>
            </a:extLst>
          </p:cNvPr>
          <p:cNvSpPr/>
          <p:nvPr/>
        </p:nvSpPr>
        <p:spPr>
          <a:xfrm>
            <a:off x="8504234" y="3087843"/>
            <a:ext cx="3154278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17D75F-551F-429E-80F3-2CD9CFA2651C}"/>
              </a:ext>
            </a:extLst>
          </p:cNvPr>
          <p:cNvSpPr txBox="1"/>
          <p:nvPr/>
        </p:nvSpPr>
        <p:spPr>
          <a:xfrm>
            <a:off x="8504234" y="3087843"/>
            <a:ext cx="3297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울릉도와 독도는 조선의 부속</a:t>
            </a:r>
          </a:p>
        </p:txBody>
      </p:sp>
      <p:pic>
        <p:nvPicPr>
          <p:cNvPr id="12" name="그래픽 11" descr="점검 목록">
            <a:extLst>
              <a:ext uri="{FF2B5EF4-FFF2-40B4-BE49-F238E27FC236}">
                <a16:creationId xmlns:a16="http://schemas.microsoft.com/office/drawing/2014/main" id="{C5B010B1-04E4-44C8-A584-3A5272A66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3437" y="29976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7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DCA24B-B1D8-45AB-A299-82B12F047FE0}"/>
              </a:ext>
            </a:extLst>
          </p:cNvPr>
          <p:cNvSpPr/>
          <p:nvPr/>
        </p:nvSpPr>
        <p:spPr>
          <a:xfrm>
            <a:off x="161036" y="8868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endParaRPr lang="en-US" altLang="ko-KR" sz="2400" b="1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17C3E73-6530-4337-A401-4CE5383AB3CE}"/>
              </a:ext>
            </a:extLst>
          </p:cNvPr>
          <p:cNvSpPr/>
          <p:nvPr/>
        </p:nvSpPr>
        <p:spPr>
          <a:xfrm>
            <a:off x="0" y="314959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096A1-14F3-45C6-A149-25C7F3CB1628}"/>
              </a:ext>
            </a:extLst>
          </p:cNvPr>
          <p:cNvSpPr txBox="1"/>
          <p:nvPr/>
        </p:nvSpPr>
        <p:spPr>
          <a:xfrm>
            <a:off x="0" y="775006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역사적 근거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D4A6D08-40A4-4A74-991F-CC48469F2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609561"/>
            <a:ext cx="7237150" cy="4361566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10F3D1E-BED4-49C4-93BB-EB37BABD89BF}"/>
              </a:ext>
            </a:extLst>
          </p:cNvPr>
          <p:cNvSpPr/>
          <p:nvPr/>
        </p:nvSpPr>
        <p:spPr>
          <a:xfrm>
            <a:off x="8901218" y="3737191"/>
            <a:ext cx="2815193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8F0150E-99F0-4ECF-827E-216AC212340D}"/>
              </a:ext>
            </a:extLst>
          </p:cNvPr>
          <p:cNvSpPr/>
          <p:nvPr/>
        </p:nvSpPr>
        <p:spPr>
          <a:xfrm>
            <a:off x="8901218" y="4929854"/>
            <a:ext cx="3101395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9A564-8C3D-4EA1-A3FE-9C5BECF4F2EA}"/>
              </a:ext>
            </a:extLst>
          </p:cNvPr>
          <p:cNvSpPr txBox="1"/>
          <p:nvPr/>
        </p:nvSpPr>
        <p:spPr>
          <a:xfrm>
            <a:off x="8974752" y="3781468"/>
            <a:ext cx="3297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태정관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752A8-CDF8-464E-AFF5-BDE9FF00668C}"/>
              </a:ext>
            </a:extLst>
          </p:cNvPr>
          <p:cNvSpPr txBox="1"/>
          <p:nvPr/>
        </p:nvSpPr>
        <p:spPr>
          <a:xfrm>
            <a:off x="8974753" y="4912099"/>
            <a:ext cx="3297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울릉도와 독도는 일본령이 아니다</a:t>
            </a:r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3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4" name="그래픽 13" descr="점검 목록">
            <a:extLst>
              <a:ext uri="{FF2B5EF4-FFF2-40B4-BE49-F238E27FC236}">
                <a16:creationId xmlns:a16="http://schemas.microsoft.com/office/drawing/2014/main" id="{615DECE8-D343-4AE8-93B0-ACC40584C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6401" y="4836584"/>
            <a:ext cx="914400" cy="914400"/>
          </a:xfrm>
          <a:prstGeom prst="rect">
            <a:avLst/>
          </a:prstGeom>
        </p:spPr>
      </p:pic>
      <p:pic>
        <p:nvPicPr>
          <p:cNvPr id="15" name="그래픽 14" descr="점검 목록">
            <a:extLst>
              <a:ext uri="{FF2B5EF4-FFF2-40B4-BE49-F238E27FC236}">
                <a16:creationId xmlns:a16="http://schemas.microsoft.com/office/drawing/2014/main" id="{FD430AFA-7B36-4D43-96B7-67253CCE5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6401" y="35391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6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DCA24B-B1D8-45AB-A299-82B12F047FE0}"/>
              </a:ext>
            </a:extLst>
          </p:cNvPr>
          <p:cNvSpPr/>
          <p:nvPr/>
        </p:nvSpPr>
        <p:spPr>
          <a:xfrm>
            <a:off x="161036" y="8868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endParaRPr lang="en-US" altLang="ko-KR" sz="2400" b="1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17C3E73-6530-4337-A401-4CE5383AB3CE}"/>
              </a:ext>
            </a:extLst>
          </p:cNvPr>
          <p:cNvSpPr/>
          <p:nvPr/>
        </p:nvSpPr>
        <p:spPr>
          <a:xfrm>
            <a:off x="0" y="314959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096A1-14F3-45C6-A149-25C7F3CB1628}"/>
              </a:ext>
            </a:extLst>
          </p:cNvPr>
          <p:cNvSpPr txBox="1"/>
          <p:nvPr/>
        </p:nvSpPr>
        <p:spPr>
          <a:xfrm>
            <a:off x="0" y="775006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대한제국 칙령 제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41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호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290CE84-A89A-403E-9FE2-1D88D924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07" y="1445145"/>
            <a:ext cx="3215837" cy="452598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15FE3622-D343-4D76-9F3A-EDEEA372F50B}"/>
              </a:ext>
            </a:extLst>
          </p:cNvPr>
          <p:cNvSpPr/>
          <p:nvPr/>
        </p:nvSpPr>
        <p:spPr>
          <a:xfrm>
            <a:off x="6491642" y="3817091"/>
            <a:ext cx="3806455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0EC6855-C3B2-4E5B-8B79-023BD013162E}"/>
              </a:ext>
            </a:extLst>
          </p:cNvPr>
          <p:cNvSpPr/>
          <p:nvPr/>
        </p:nvSpPr>
        <p:spPr>
          <a:xfrm>
            <a:off x="6491642" y="1784497"/>
            <a:ext cx="3034098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DDC9C-B9F6-4D89-8DE9-73BC5B7AEB63}"/>
              </a:ext>
            </a:extLst>
          </p:cNvPr>
          <p:cNvSpPr txBox="1"/>
          <p:nvPr/>
        </p:nvSpPr>
        <p:spPr>
          <a:xfrm>
            <a:off x="6491642" y="1806650"/>
            <a:ext cx="3297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고종황제의 칙령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D95B8-C4CB-48B6-B910-626BCB2BEF71}"/>
              </a:ext>
            </a:extLst>
          </p:cNvPr>
          <p:cNvSpPr txBox="1"/>
          <p:nvPr/>
        </p:nvSpPr>
        <p:spPr>
          <a:xfrm>
            <a:off x="6438377" y="3834425"/>
            <a:ext cx="43328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독도는 </a:t>
            </a:r>
            <a:r>
              <a:rPr lang="ko-KR" altLang="en-US" sz="30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울도군의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관할</a:t>
            </a:r>
          </a:p>
        </p:txBody>
      </p:sp>
      <p:pic>
        <p:nvPicPr>
          <p:cNvPr id="13" name="그래픽 12" descr="점검 목록">
            <a:extLst>
              <a:ext uri="{FF2B5EF4-FFF2-40B4-BE49-F238E27FC236}">
                <a16:creationId xmlns:a16="http://schemas.microsoft.com/office/drawing/2014/main" id="{DBF23995-EAEE-4590-90F9-4F972AB7D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1604" y="1608693"/>
            <a:ext cx="914400" cy="914400"/>
          </a:xfrm>
          <a:prstGeom prst="rect">
            <a:avLst/>
          </a:prstGeom>
        </p:spPr>
      </p:pic>
      <p:pic>
        <p:nvPicPr>
          <p:cNvPr id="14" name="그래픽 13" descr="점검 목록">
            <a:extLst>
              <a:ext uri="{FF2B5EF4-FFF2-40B4-BE49-F238E27FC236}">
                <a16:creationId xmlns:a16="http://schemas.microsoft.com/office/drawing/2014/main" id="{5CB4A1FE-72AF-4E82-8695-7716C6248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3977" y="36371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63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DCA24B-B1D8-45AB-A299-82B12F047FE0}"/>
              </a:ext>
            </a:extLst>
          </p:cNvPr>
          <p:cNvSpPr/>
          <p:nvPr/>
        </p:nvSpPr>
        <p:spPr>
          <a:xfrm>
            <a:off x="161036" y="8868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endParaRPr lang="en-US" altLang="ko-KR" sz="2400" b="1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17C3E73-6530-4337-A401-4CE5383AB3CE}"/>
              </a:ext>
            </a:extLst>
          </p:cNvPr>
          <p:cNvSpPr/>
          <p:nvPr/>
        </p:nvSpPr>
        <p:spPr>
          <a:xfrm>
            <a:off x="0" y="314959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096A1-14F3-45C6-A149-25C7F3CB1628}"/>
              </a:ext>
            </a:extLst>
          </p:cNvPr>
          <p:cNvSpPr txBox="1"/>
          <p:nvPr/>
        </p:nvSpPr>
        <p:spPr>
          <a:xfrm>
            <a:off x="0" y="775006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 err="1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시마네현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고시 제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40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호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 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C39EA80-B2E5-49D2-ABE5-71EC56141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06" y="1420427"/>
            <a:ext cx="3888419" cy="4956374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49BDD701-4F67-4399-AD17-DF6EF331B23B}"/>
              </a:ext>
            </a:extLst>
          </p:cNvPr>
          <p:cNvSpPr/>
          <p:nvPr/>
        </p:nvSpPr>
        <p:spPr>
          <a:xfrm>
            <a:off x="6392828" y="1936502"/>
            <a:ext cx="3816492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4C29D4A-0C76-489F-9134-6094BC415352}"/>
              </a:ext>
            </a:extLst>
          </p:cNvPr>
          <p:cNvSpPr/>
          <p:nvPr/>
        </p:nvSpPr>
        <p:spPr>
          <a:xfrm>
            <a:off x="6392827" y="4189840"/>
            <a:ext cx="1934427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8BC14C-1527-4853-B337-CD4C9F18178E}"/>
              </a:ext>
            </a:extLst>
          </p:cNvPr>
          <p:cNvSpPr txBox="1"/>
          <p:nvPr/>
        </p:nvSpPr>
        <p:spPr>
          <a:xfrm>
            <a:off x="6392827" y="1980779"/>
            <a:ext cx="4100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일본의 독도영토 편입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CDA49-0A43-4F4B-A2C1-062F44EAE2C4}"/>
              </a:ext>
            </a:extLst>
          </p:cNvPr>
          <p:cNvSpPr txBox="1"/>
          <p:nvPr/>
        </p:nvSpPr>
        <p:spPr>
          <a:xfrm>
            <a:off x="6417978" y="4216474"/>
            <a:ext cx="3297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불법행위</a:t>
            </a:r>
          </a:p>
        </p:txBody>
      </p:sp>
      <p:pic>
        <p:nvPicPr>
          <p:cNvPr id="14" name="그래픽 13" descr="점검 목록">
            <a:extLst>
              <a:ext uri="{FF2B5EF4-FFF2-40B4-BE49-F238E27FC236}">
                <a16:creationId xmlns:a16="http://schemas.microsoft.com/office/drawing/2014/main" id="{A70E70A5-BBD5-4E4F-A841-F83FF95ED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8427" y="1757862"/>
            <a:ext cx="914400" cy="914400"/>
          </a:xfrm>
          <a:prstGeom prst="rect">
            <a:avLst/>
          </a:prstGeom>
        </p:spPr>
      </p:pic>
      <p:pic>
        <p:nvPicPr>
          <p:cNvPr id="15" name="그래픽 14" descr="점검 목록">
            <a:extLst>
              <a:ext uri="{FF2B5EF4-FFF2-40B4-BE49-F238E27FC236}">
                <a16:creationId xmlns:a16="http://schemas.microsoft.com/office/drawing/2014/main" id="{3419E067-8F61-40D4-8AC6-818184497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8427" y="4000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4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DCA24B-B1D8-45AB-A299-82B12F047FE0}"/>
              </a:ext>
            </a:extLst>
          </p:cNvPr>
          <p:cNvSpPr/>
          <p:nvPr/>
        </p:nvSpPr>
        <p:spPr>
          <a:xfrm>
            <a:off x="161036" y="8868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endParaRPr lang="en-US" altLang="ko-KR" sz="2400" b="1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17C3E73-6530-4337-A401-4CE5383AB3CE}"/>
              </a:ext>
            </a:extLst>
          </p:cNvPr>
          <p:cNvSpPr/>
          <p:nvPr/>
        </p:nvSpPr>
        <p:spPr>
          <a:xfrm>
            <a:off x="0" y="314959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096A1-14F3-45C6-A149-25C7F3CB1628}"/>
              </a:ext>
            </a:extLst>
          </p:cNvPr>
          <p:cNvSpPr txBox="1"/>
          <p:nvPr/>
        </p:nvSpPr>
        <p:spPr>
          <a:xfrm>
            <a:off x="0" y="775006"/>
            <a:ext cx="4118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 err="1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울도군수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400" b="1" dirty="0" err="1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심흥택의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보고서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9BDD701-4F67-4399-AD17-DF6EF331B23B}"/>
              </a:ext>
            </a:extLst>
          </p:cNvPr>
          <p:cNvSpPr/>
          <p:nvPr/>
        </p:nvSpPr>
        <p:spPr>
          <a:xfrm>
            <a:off x="7601776" y="2134797"/>
            <a:ext cx="3816492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4C29D4A-0C76-489F-9134-6094BC415352}"/>
              </a:ext>
            </a:extLst>
          </p:cNvPr>
          <p:cNvSpPr/>
          <p:nvPr/>
        </p:nvSpPr>
        <p:spPr>
          <a:xfrm>
            <a:off x="7601775" y="4358628"/>
            <a:ext cx="2332338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8BC14C-1527-4853-B337-CD4C9F18178E}"/>
              </a:ext>
            </a:extLst>
          </p:cNvPr>
          <p:cNvSpPr txBox="1"/>
          <p:nvPr/>
        </p:nvSpPr>
        <p:spPr>
          <a:xfrm>
            <a:off x="7591313" y="2167209"/>
            <a:ext cx="4100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독도는 </a:t>
            </a:r>
            <a:r>
              <a:rPr lang="ko-KR" altLang="en-US" sz="30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울도군의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소속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CDA49-0A43-4F4B-A2C1-062F44EAE2C4}"/>
              </a:ext>
            </a:extLst>
          </p:cNvPr>
          <p:cNvSpPr txBox="1"/>
          <p:nvPr/>
        </p:nvSpPr>
        <p:spPr>
          <a:xfrm>
            <a:off x="7601776" y="4399581"/>
            <a:ext cx="3297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일본에 반박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70023CF-77B1-45EF-8800-A3EA63DCD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27" y="1634545"/>
            <a:ext cx="5972175" cy="4105275"/>
          </a:xfrm>
          <a:prstGeom prst="rect">
            <a:avLst/>
          </a:prstGeom>
        </p:spPr>
      </p:pic>
      <p:pic>
        <p:nvPicPr>
          <p:cNvPr id="14" name="그래픽 13" descr="점검 목록">
            <a:extLst>
              <a:ext uri="{FF2B5EF4-FFF2-40B4-BE49-F238E27FC236}">
                <a16:creationId xmlns:a16="http://schemas.microsoft.com/office/drawing/2014/main" id="{27637DDF-0954-49B0-9A31-AC90C9167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4144" y="4183868"/>
            <a:ext cx="914400" cy="914400"/>
          </a:xfrm>
          <a:prstGeom prst="rect">
            <a:avLst/>
          </a:prstGeom>
        </p:spPr>
      </p:pic>
      <p:pic>
        <p:nvPicPr>
          <p:cNvPr id="15" name="그래픽 14" descr="점검 목록">
            <a:extLst>
              <a:ext uri="{FF2B5EF4-FFF2-40B4-BE49-F238E27FC236}">
                <a16:creationId xmlns:a16="http://schemas.microsoft.com/office/drawing/2014/main" id="{5F0FF3DC-8392-4C9C-B375-29CE207A0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4804" y="19426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50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DCA24B-B1D8-45AB-A299-82B12F047FE0}"/>
              </a:ext>
            </a:extLst>
          </p:cNvPr>
          <p:cNvSpPr/>
          <p:nvPr/>
        </p:nvSpPr>
        <p:spPr>
          <a:xfrm>
            <a:off x="4566081" y="180665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endParaRPr lang="en-US" altLang="ko-KR" sz="2400" b="1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17C3E73-6530-4337-A401-4CE5383AB3CE}"/>
              </a:ext>
            </a:extLst>
          </p:cNvPr>
          <p:cNvSpPr/>
          <p:nvPr/>
        </p:nvSpPr>
        <p:spPr>
          <a:xfrm>
            <a:off x="0" y="314959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096A1-14F3-45C6-A149-25C7F3CB1628}"/>
              </a:ext>
            </a:extLst>
          </p:cNvPr>
          <p:cNvSpPr txBox="1"/>
          <p:nvPr/>
        </p:nvSpPr>
        <p:spPr>
          <a:xfrm>
            <a:off x="0" y="767022"/>
            <a:ext cx="29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의정부 참정대신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(3) 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7399545-FAB7-4675-BA88-A00AFC41D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07" y="1445144"/>
            <a:ext cx="3615333" cy="4712083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E28E9A1D-C920-4BF7-87DF-BC088242445A}"/>
              </a:ext>
            </a:extLst>
          </p:cNvPr>
          <p:cNvSpPr/>
          <p:nvPr/>
        </p:nvSpPr>
        <p:spPr>
          <a:xfrm>
            <a:off x="6624806" y="1806650"/>
            <a:ext cx="4170439" cy="5982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B34C7CD-61DA-46E0-8B7A-C1516C0E8B5A}"/>
              </a:ext>
            </a:extLst>
          </p:cNvPr>
          <p:cNvSpPr/>
          <p:nvPr/>
        </p:nvSpPr>
        <p:spPr>
          <a:xfrm>
            <a:off x="6626286" y="3983939"/>
            <a:ext cx="3139151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1A4F6-7DE0-4DD1-9E42-24944719D3E3}"/>
              </a:ext>
            </a:extLst>
          </p:cNvPr>
          <p:cNvSpPr txBox="1"/>
          <p:nvPr/>
        </p:nvSpPr>
        <p:spPr>
          <a:xfrm>
            <a:off x="6624806" y="1806650"/>
            <a:ext cx="4543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대한제국 최고 행정기구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55BC8F-DB2B-41C2-8A85-ADA5D49D9A7E}"/>
              </a:ext>
            </a:extLst>
          </p:cNvPr>
          <p:cNvSpPr txBox="1"/>
          <p:nvPr/>
        </p:nvSpPr>
        <p:spPr>
          <a:xfrm>
            <a:off x="6626286" y="4027547"/>
            <a:ext cx="3297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일본의 주장 부인</a:t>
            </a:r>
          </a:p>
        </p:txBody>
      </p:sp>
      <p:pic>
        <p:nvPicPr>
          <p:cNvPr id="13" name="그래픽 12" descr="점검 목록">
            <a:extLst>
              <a:ext uri="{FF2B5EF4-FFF2-40B4-BE49-F238E27FC236}">
                <a16:creationId xmlns:a16="http://schemas.microsoft.com/office/drawing/2014/main" id="{B525DFFB-0A64-44C6-9120-461073249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1590937"/>
            <a:ext cx="914400" cy="914400"/>
          </a:xfrm>
          <a:prstGeom prst="rect">
            <a:avLst/>
          </a:prstGeom>
        </p:spPr>
      </p:pic>
      <p:pic>
        <p:nvPicPr>
          <p:cNvPr id="14" name="그래픽 13" descr="점검 목록">
            <a:extLst>
              <a:ext uri="{FF2B5EF4-FFF2-40B4-BE49-F238E27FC236}">
                <a16:creationId xmlns:a16="http://schemas.microsoft.com/office/drawing/2014/main" id="{61635C5F-372E-447D-9722-5644B4D84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7940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35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DCA24B-B1D8-45AB-A299-82B12F047FE0}"/>
              </a:ext>
            </a:extLst>
          </p:cNvPr>
          <p:cNvSpPr/>
          <p:nvPr/>
        </p:nvSpPr>
        <p:spPr>
          <a:xfrm>
            <a:off x="161036" y="8868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endParaRPr lang="en-US" altLang="ko-KR" sz="2400" b="1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17C3E73-6530-4337-A401-4CE5383AB3CE}"/>
              </a:ext>
            </a:extLst>
          </p:cNvPr>
          <p:cNvSpPr/>
          <p:nvPr/>
        </p:nvSpPr>
        <p:spPr>
          <a:xfrm>
            <a:off x="0" y="314959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096A1-14F3-45C6-A149-25C7F3CB1628}"/>
              </a:ext>
            </a:extLst>
          </p:cNvPr>
          <p:cNvSpPr txBox="1"/>
          <p:nvPr/>
        </p:nvSpPr>
        <p:spPr>
          <a:xfrm>
            <a:off x="0" y="775006"/>
            <a:ext cx="6200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연합국 최고 사령관 각서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(SCAPIN) 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677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호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CF3873C-7B01-45FD-87E4-83A98A004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81" y="1549013"/>
            <a:ext cx="4082056" cy="4757537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56A8A14-15CC-47BD-B0B5-BB15E1D25BD9}"/>
              </a:ext>
            </a:extLst>
          </p:cNvPr>
          <p:cNvSpPr/>
          <p:nvPr/>
        </p:nvSpPr>
        <p:spPr>
          <a:xfrm>
            <a:off x="6581160" y="2160074"/>
            <a:ext cx="3989928" cy="5982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1AA7DA4-1128-4E53-8046-DA545F41832A}"/>
              </a:ext>
            </a:extLst>
          </p:cNvPr>
          <p:cNvSpPr/>
          <p:nvPr/>
        </p:nvSpPr>
        <p:spPr>
          <a:xfrm>
            <a:off x="6598915" y="4064835"/>
            <a:ext cx="3989928" cy="9783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17F5BD-7419-4F74-A689-09F1B7BE43C7}"/>
              </a:ext>
            </a:extLst>
          </p:cNvPr>
          <p:cNvSpPr txBox="1"/>
          <p:nvPr/>
        </p:nvSpPr>
        <p:spPr>
          <a:xfrm>
            <a:off x="6644042" y="4027547"/>
            <a:ext cx="4080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울릉도 제주도는 일본의 영토</a:t>
            </a:r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X</a:t>
            </a:r>
            <a:endParaRPr lang="ko-KR" altLang="en-US" sz="3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7E50AF-12A8-4B18-88D7-11CF7EF33D86}"/>
              </a:ext>
            </a:extLst>
          </p:cNvPr>
          <p:cNvSpPr txBox="1"/>
          <p:nvPr/>
        </p:nvSpPr>
        <p:spPr>
          <a:xfrm>
            <a:off x="6626286" y="2186595"/>
            <a:ext cx="3989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</a:t>
            </a:r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 세계대전 이후</a:t>
            </a:r>
          </a:p>
        </p:txBody>
      </p:sp>
      <p:pic>
        <p:nvPicPr>
          <p:cNvPr id="14" name="그래픽 13" descr="점검 목록">
            <a:extLst>
              <a:ext uri="{FF2B5EF4-FFF2-40B4-BE49-F238E27FC236}">
                <a16:creationId xmlns:a16="http://schemas.microsoft.com/office/drawing/2014/main" id="{364D2D5A-014F-4197-9EF7-C613DA1FB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3254" y="1942463"/>
            <a:ext cx="914400" cy="914400"/>
          </a:xfrm>
          <a:prstGeom prst="rect">
            <a:avLst/>
          </a:prstGeom>
        </p:spPr>
      </p:pic>
      <p:pic>
        <p:nvPicPr>
          <p:cNvPr id="15" name="그래픽 14" descr="점검 목록">
            <a:extLst>
              <a:ext uri="{FF2B5EF4-FFF2-40B4-BE49-F238E27FC236}">
                <a16:creationId xmlns:a16="http://schemas.microsoft.com/office/drawing/2014/main" id="{947A819D-CA5E-4BC6-9514-A4E97C975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9132" y="39698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44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DCA24B-B1D8-45AB-A299-82B12F047FE0}"/>
              </a:ext>
            </a:extLst>
          </p:cNvPr>
          <p:cNvSpPr/>
          <p:nvPr/>
        </p:nvSpPr>
        <p:spPr>
          <a:xfrm>
            <a:off x="161036" y="8868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endParaRPr lang="en-US" altLang="ko-KR" sz="2400" b="1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17C3E73-6530-4337-A401-4CE5383AB3CE}"/>
              </a:ext>
            </a:extLst>
          </p:cNvPr>
          <p:cNvSpPr/>
          <p:nvPr/>
        </p:nvSpPr>
        <p:spPr>
          <a:xfrm>
            <a:off x="0" y="314959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096A1-14F3-45C6-A149-25C7F3CB1628}"/>
              </a:ext>
            </a:extLst>
          </p:cNvPr>
          <p:cNvSpPr txBox="1"/>
          <p:nvPr/>
        </p:nvSpPr>
        <p:spPr>
          <a:xfrm>
            <a:off x="0" y="775006"/>
            <a:ext cx="6386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연합국 최고 사령관 각서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(SCAPIN) 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1033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호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1B6E044-71E2-4001-8D27-2D65E5EC5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92" y="1829737"/>
            <a:ext cx="5176607" cy="40386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F57BCC89-EC05-4B34-B108-817108B675FF}"/>
              </a:ext>
            </a:extLst>
          </p:cNvPr>
          <p:cNvSpPr/>
          <p:nvPr/>
        </p:nvSpPr>
        <p:spPr>
          <a:xfrm>
            <a:off x="7325591" y="2947802"/>
            <a:ext cx="4685898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EF89F-D0DE-4FF1-9BD7-773BC90A5BB4}"/>
              </a:ext>
            </a:extLst>
          </p:cNvPr>
          <p:cNvSpPr txBox="1"/>
          <p:nvPr/>
        </p:nvSpPr>
        <p:spPr>
          <a:xfrm>
            <a:off x="7325591" y="2950586"/>
            <a:ext cx="4781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일본선박과 국민은 독도 주변 </a:t>
            </a:r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12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해리 이내 접근 금지</a:t>
            </a:r>
          </a:p>
        </p:txBody>
      </p:sp>
      <p:pic>
        <p:nvPicPr>
          <p:cNvPr id="11" name="그래픽 10" descr="점검 목록">
            <a:extLst>
              <a:ext uri="{FF2B5EF4-FFF2-40B4-BE49-F238E27FC236}">
                <a16:creationId xmlns:a16="http://schemas.microsoft.com/office/drawing/2014/main" id="{4EE68D97-9604-43D5-BC7D-741562A6F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9242" y="28568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43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DCA24B-B1D8-45AB-A299-82B12F047FE0}"/>
              </a:ext>
            </a:extLst>
          </p:cNvPr>
          <p:cNvSpPr/>
          <p:nvPr/>
        </p:nvSpPr>
        <p:spPr>
          <a:xfrm>
            <a:off x="161036" y="8868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endParaRPr lang="en-US" altLang="ko-KR" sz="2400" b="1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17C3E73-6530-4337-A401-4CE5383AB3CE}"/>
              </a:ext>
            </a:extLst>
          </p:cNvPr>
          <p:cNvSpPr/>
          <p:nvPr/>
        </p:nvSpPr>
        <p:spPr>
          <a:xfrm>
            <a:off x="0" y="314959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096A1-14F3-45C6-A149-25C7F3CB1628}"/>
              </a:ext>
            </a:extLst>
          </p:cNvPr>
          <p:cNvSpPr txBox="1"/>
          <p:nvPr/>
        </p:nvSpPr>
        <p:spPr>
          <a:xfrm>
            <a:off x="0" y="775006"/>
            <a:ext cx="408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샌프란시스코 강화조약 체결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1A5DD1D-28C9-4702-BA00-1827C27B3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61" y="1469472"/>
            <a:ext cx="5514975" cy="4562475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0663D6E3-5C2D-48EE-A149-B1BAF8177922}"/>
              </a:ext>
            </a:extLst>
          </p:cNvPr>
          <p:cNvSpPr/>
          <p:nvPr/>
        </p:nvSpPr>
        <p:spPr>
          <a:xfrm>
            <a:off x="7548274" y="3611075"/>
            <a:ext cx="4560867" cy="104489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5B7DDD5-8D57-4157-82DF-1C1173323324}"/>
              </a:ext>
            </a:extLst>
          </p:cNvPr>
          <p:cNvSpPr/>
          <p:nvPr/>
        </p:nvSpPr>
        <p:spPr>
          <a:xfrm>
            <a:off x="7548275" y="2699224"/>
            <a:ext cx="2927375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9FB22-3803-4185-B6FF-F757E0CAE309}"/>
              </a:ext>
            </a:extLst>
          </p:cNvPr>
          <p:cNvSpPr txBox="1"/>
          <p:nvPr/>
        </p:nvSpPr>
        <p:spPr>
          <a:xfrm>
            <a:off x="7458753" y="2716980"/>
            <a:ext cx="4958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한국의 독립인정</a:t>
            </a:r>
            <a:endParaRPr lang="en-US" altLang="ko-KR" sz="3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제주도 거문도 및 울릉도의 권리 포기</a:t>
            </a:r>
          </a:p>
        </p:txBody>
      </p:sp>
      <p:pic>
        <p:nvPicPr>
          <p:cNvPr id="11" name="그래픽 10" descr="점검 목록">
            <a:extLst>
              <a:ext uri="{FF2B5EF4-FFF2-40B4-BE49-F238E27FC236}">
                <a16:creationId xmlns:a16="http://schemas.microsoft.com/office/drawing/2014/main" id="{CF454674-813A-4838-A0E2-342A05705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4353" y="3532018"/>
            <a:ext cx="914400" cy="914400"/>
          </a:xfrm>
          <a:prstGeom prst="rect">
            <a:avLst/>
          </a:prstGeom>
        </p:spPr>
      </p:pic>
      <p:pic>
        <p:nvPicPr>
          <p:cNvPr id="14" name="그래픽 13" descr="점검 목록">
            <a:extLst>
              <a:ext uri="{FF2B5EF4-FFF2-40B4-BE49-F238E27FC236}">
                <a16:creationId xmlns:a16="http://schemas.microsoft.com/office/drawing/2014/main" id="{16ED2A7A-59EF-4D65-BF21-46C2A1A19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4353" y="25234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3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99521"/>
            <a:ext cx="1098958" cy="430887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목차</a:t>
            </a:r>
            <a:r>
              <a:rPr lang="ko-KR" altLang="en-US" sz="1600" dirty="0">
                <a:latin typeface="나눔스퀘어OTF" pitchFamily="34" charset="-127"/>
                <a:ea typeface="나눔스퀘어OTF" pitchFamily="34" charset="-127"/>
              </a:rPr>
              <a:t> 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256657A-73D8-4434-B1C4-C1F7F1B80E28}"/>
              </a:ext>
            </a:extLst>
          </p:cNvPr>
          <p:cNvGrpSpPr/>
          <p:nvPr/>
        </p:nvGrpSpPr>
        <p:grpSpPr>
          <a:xfrm>
            <a:off x="4641982" y="530408"/>
            <a:ext cx="3976088" cy="5699935"/>
            <a:chOff x="5654211" y="407298"/>
            <a:chExt cx="3976088" cy="5699935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6096000" y="1120583"/>
              <a:ext cx="0" cy="98394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6096000" y="2770682"/>
              <a:ext cx="0" cy="98394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6096000" y="4420781"/>
              <a:ext cx="0" cy="98394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537787" y="530408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solidFill>
                    <a:srgbClr val="3E3E3B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독도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54212" y="407298"/>
              <a:ext cx="8835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rgbClr val="FF0066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01</a:t>
              </a:r>
              <a:endParaRPr lang="ko-KR" altLang="en-US" sz="4400" dirty="0">
                <a:solidFill>
                  <a:srgbClr val="FF006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37786" y="2162531"/>
              <a:ext cx="3092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2800">
                  <a:latin typeface="나눔스퀘어OTF Bold" pitchFamily="34" charset="-127"/>
                  <a:ea typeface="나눔스퀘어OTF Bold" pitchFamily="34" charset="-127"/>
                </a:defRPr>
              </a:lvl1pPr>
            </a:lstStyle>
            <a:p>
              <a:r>
                <a:rPr lang="ko-KR" altLang="en-US" dirty="0">
                  <a:solidFill>
                    <a:srgbClr val="3E3E3B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독도의 역사적 근거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54212" y="2039421"/>
              <a:ext cx="8835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rgbClr val="FF0066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02</a:t>
              </a:r>
              <a:endParaRPr lang="ko-KR" altLang="en-US" sz="4400" dirty="0">
                <a:solidFill>
                  <a:srgbClr val="FF006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54211" y="3689520"/>
              <a:ext cx="8835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rgbClr val="FF0066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03</a:t>
              </a:r>
              <a:endParaRPr lang="ko-KR" altLang="en-US" sz="4400" dirty="0">
                <a:solidFill>
                  <a:srgbClr val="FF006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54212" y="5337792"/>
              <a:ext cx="8835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rgbClr val="FF0066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04</a:t>
              </a:r>
              <a:endParaRPr lang="ko-KR" altLang="en-US" sz="4400" dirty="0">
                <a:solidFill>
                  <a:srgbClr val="FF006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37786" y="3812630"/>
              <a:ext cx="2943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2800">
                  <a:latin typeface="나눔스퀘어OTF Bold" pitchFamily="34" charset="-127"/>
                  <a:ea typeface="나눔스퀘어OTF Bold" pitchFamily="34" charset="-127"/>
                </a:defRPr>
              </a:lvl1pPr>
            </a:lstStyle>
            <a:p>
              <a:r>
                <a:rPr lang="ko-KR" altLang="en-US" dirty="0">
                  <a:solidFill>
                    <a:srgbClr val="3E3E3B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동영상 자료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37786" y="5410059"/>
              <a:ext cx="28825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2800">
                  <a:latin typeface="나눔스퀘어OTF Bold" pitchFamily="34" charset="-127"/>
                  <a:ea typeface="나눔스퀘어OTF Bold" pitchFamily="34" charset="-127"/>
                </a:defRPr>
              </a:lvl1pPr>
            </a:lstStyle>
            <a:p>
              <a:r>
                <a:rPr lang="ko-KR" altLang="en-US" b="1" dirty="0">
                  <a:solidFill>
                    <a:srgbClr val="3E3E3B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참고문헌 및 </a:t>
              </a:r>
              <a:r>
                <a:rPr lang="en-US" altLang="ko-KR" b="1" dirty="0">
                  <a:solidFill>
                    <a:srgbClr val="3E3E3B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Q&amp;A</a:t>
              </a:r>
              <a:endParaRPr lang="ko-KR" altLang="en-US" b="1" dirty="0">
                <a:solidFill>
                  <a:srgbClr val="3E3E3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0" y="6642556"/>
            <a:ext cx="2310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5566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DCA24B-B1D8-45AB-A299-82B12F047FE0}"/>
              </a:ext>
            </a:extLst>
          </p:cNvPr>
          <p:cNvSpPr/>
          <p:nvPr/>
        </p:nvSpPr>
        <p:spPr>
          <a:xfrm>
            <a:off x="161036" y="8868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endParaRPr lang="en-US" altLang="ko-KR" sz="2400" b="1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17C3E73-6530-4337-A401-4CE5383AB3CE}"/>
              </a:ext>
            </a:extLst>
          </p:cNvPr>
          <p:cNvSpPr/>
          <p:nvPr/>
        </p:nvSpPr>
        <p:spPr>
          <a:xfrm>
            <a:off x="0" y="314959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096A1-14F3-45C6-A149-25C7F3CB1628}"/>
              </a:ext>
            </a:extLst>
          </p:cNvPr>
          <p:cNvSpPr txBox="1"/>
          <p:nvPr/>
        </p:nvSpPr>
        <p:spPr>
          <a:xfrm>
            <a:off x="0" y="775006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대일본 전도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6FCABCB-C072-4923-BA71-48B4454C3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25813451" cy="100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3FFEF8-0A3C-443D-9BC9-DD755757E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59" y="1566291"/>
            <a:ext cx="3238500" cy="30670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8F299C9-AFFA-4499-B4F6-004FA0492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633" y="1566291"/>
            <a:ext cx="3257550" cy="30670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521DBAC-F623-4A8B-885A-733E69D0C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975" y="1562288"/>
            <a:ext cx="3142171" cy="3067050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EC652A34-51EC-4A1F-874E-F44316B9E92E}"/>
              </a:ext>
            </a:extLst>
          </p:cNvPr>
          <p:cNvSpPr/>
          <p:nvPr/>
        </p:nvSpPr>
        <p:spPr>
          <a:xfrm>
            <a:off x="3777609" y="5737537"/>
            <a:ext cx="4156366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1F014D8-1F2F-49E3-83E5-DA8940D2BAF9}"/>
              </a:ext>
            </a:extLst>
          </p:cNvPr>
          <p:cNvSpPr/>
          <p:nvPr/>
        </p:nvSpPr>
        <p:spPr>
          <a:xfrm>
            <a:off x="3777609" y="4851547"/>
            <a:ext cx="3848487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10C2C0-540E-49B3-A3A4-882BDB0D6931}"/>
              </a:ext>
            </a:extLst>
          </p:cNvPr>
          <p:cNvSpPr txBox="1"/>
          <p:nvPr/>
        </p:nvSpPr>
        <p:spPr>
          <a:xfrm>
            <a:off x="3781841" y="4865918"/>
            <a:ext cx="4958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 가지의 대일본전도</a:t>
            </a:r>
            <a:endParaRPr lang="en-US" altLang="ko-KR" sz="3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3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독도를 일본영역 표시</a:t>
            </a:r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X</a:t>
            </a:r>
          </a:p>
        </p:txBody>
      </p:sp>
      <p:pic>
        <p:nvPicPr>
          <p:cNvPr id="13" name="그래픽 12" descr="점검 목록">
            <a:extLst>
              <a:ext uri="{FF2B5EF4-FFF2-40B4-BE49-F238E27FC236}">
                <a16:creationId xmlns:a16="http://schemas.microsoft.com/office/drawing/2014/main" id="{7D0E7093-A36C-4AD3-8E2A-673754E4B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5145" y="5568006"/>
            <a:ext cx="914400" cy="914400"/>
          </a:xfrm>
          <a:prstGeom prst="rect">
            <a:avLst/>
          </a:prstGeom>
        </p:spPr>
      </p:pic>
      <p:pic>
        <p:nvPicPr>
          <p:cNvPr id="14" name="그래픽 13" descr="점검 목록">
            <a:extLst>
              <a:ext uri="{FF2B5EF4-FFF2-40B4-BE49-F238E27FC236}">
                <a16:creationId xmlns:a16="http://schemas.microsoft.com/office/drawing/2014/main" id="{D608F082-4E13-4F02-B0FB-1CEEC5660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5145" y="46810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13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DCA24B-B1D8-45AB-A299-82B12F047FE0}"/>
              </a:ext>
            </a:extLst>
          </p:cNvPr>
          <p:cNvSpPr/>
          <p:nvPr/>
        </p:nvSpPr>
        <p:spPr>
          <a:xfrm>
            <a:off x="161036" y="8868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endParaRPr lang="en-US" altLang="ko-KR" sz="2400" b="1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17C3E73-6530-4337-A401-4CE5383AB3CE}"/>
              </a:ext>
            </a:extLst>
          </p:cNvPr>
          <p:cNvSpPr/>
          <p:nvPr/>
        </p:nvSpPr>
        <p:spPr>
          <a:xfrm>
            <a:off x="0" y="314959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096A1-14F3-45C6-A149-25C7F3CB1628}"/>
              </a:ext>
            </a:extLst>
          </p:cNvPr>
          <p:cNvSpPr txBox="1"/>
          <p:nvPr/>
        </p:nvSpPr>
        <p:spPr>
          <a:xfrm>
            <a:off x="0" y="775006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카이로 선언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7B53752-E490-46D5-B2B5-F06279C84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48" y="1582157"/>
            <a:ext cx="5524500" cy="421005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3C0E0A9-C990-4C42-B488-44B229406D51}"/>
              </a:ext>
            </a:extLst>
          </p:cNvPr>
          <p:cNvSpPr/>
          <p:nvPr/>
        </p:nvSpPr>
        <p:spPr>
          <a:xfrm>
            <a:off x="7466076" y="2715881"/>
            <a:ext cx="4685898" cy="14773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506FAD-3382-4309-B34B-1209EE30B489}"/>
              </a:ext>
            </a:extLst>
          </p:cNvPr>
          <p:cNvSpPr txBox="1"/>
          <p:nvPr/>
        </p:nvSpPr>
        <p:spPr>
          <a:xfrm>
            <a:off x="7466076" y="2715881"/>
            <a:ext cx="4958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영토를 되돌려 줘야한다</a:t>
            </a:r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endParaRPr lang="en-US" altLang="ko-KR" sz="3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독도도 포함</a:t>
            </a:r>
            <a:endParaRPr lang="en-US" altLang="ko-KR" sz="3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2" name="그래픽 11" descr="점검 목록">
            <a:extLst>
              <a:ext uri="{FF2B5EF4-FFF2-40B4-BE49-F238E27FC236}">
                <a16:creationId xmlns:a16="http://schemas.microsoft.com/office/drawing/2014/main" id="{6B96C57D-4AE4-4F3C-99D3-2DDDB921A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5545" y="26349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27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968" y="849087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동영상 자료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28F81BE-DFDE-4E87-9BD3-F58D4DD34592}"/>
              </a:ext>
            </a:extLst>
          </p:cNvPr>
          <p:cNvSpPr/>
          <p:nvPr/>
        </p:nvSpPr>
        <p:spPr>
          <a:xfrm>
            <a:off x="0" y="400853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  <p:pic>
        <p:nvPicPr>
          <p:cNvPr id="2" name="온라인 미디어 1" title="￬ﾄﾤ￫ﾯﾼ￬ﾄﾝ￬ﾝﾘ ￬ﾋﾭ￬ﾞﾥ￬ﾃﾝ￭ﾕﾜ￪ﾵﾭ￬ﾂﾬ - 3￭ﾚﾌ.￬ﾞﾃ￬ﾖﾴ￬ﾄﾜ￫ﾊﾔ ￬ﾕﾈ￫ﾐﾘ￫ﾊﾔ ￫ﾕﾅ, ￫ﾏﾅ￫ﾏﾄ">
            <a:hlinkClick r:id="" action="ppaction://media"/>
            <a:extLst>
              <a:ext uri="{FF2B5EF4-FFF2-40B4-BE49-F238E27FC236}">
                <a16:creationId xmlns:a16="http://schemas.microsoft.com/office/drawing/2014/main" id="{10466190-598D-4BF3-97D8-4C3D11F85A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9043" y="1792486"/>
            <a:ext cx="5217111" cy="3429000"/>
          </a:xfrm>
          <a:prstGeom prst="rect">
            <a:avLst/>
          </a:prstGeom>
        </p:spPr>
      </p:pic>
      <p:pic>
        <p:nvPicPr>
          <p:cNvPr id="5" name="온라인 미디어 4" title="￬ﾞﾠ￪ﾹﾐ￫ﾧﾌ! ￪ﾷﾼ￫ﾍﾰ ￫ﾏﾅ￫ﾏﾄ￪ﾰﾀ ￬ﾚﾰ￫ﾦﾬ￫ﾕﾅ￬ﾝﾸ￪ﾱﾰ ￭ﾙﾕ￬ﾋﾤ￭ﾕﾨ? ￬ﾦﾝ￪ﾱﾰ ￬ﾞﾈ￬ﾝﾌ??_[￬ﾝﾴ￬ﾊﾈ￭ﾅﾔ￫ﾟﾬ]">
            <a:hlinkClick r:id="" action="ppaction://media"/>
            <a:extLst>
              <a:ext uri="{FF2B5EF4-FFF2-40B4-BE49-F238E27FC236}">
                <a16:creationId xmlns:a16="http://schemas.microsoft.com/office/drawing/2014/main" id="{9F100FE4-408E-4683-B385-098A03AD566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87736" y="1792486"/>
            <a:ext cx="572609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83265" y="6642556"/>
            <a:ext cx="2310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3020B8A-0063-4E06-BC5E-DE959015B5D8}"/>
              </a:ext>
            </a:extLst>
          </p:cNvPr>
          <p:cNvSpPr/>
          <p:nvPr/>
        </p:nvSpPr>
        <p:spPr>
          <a:xfrm>
            <a:off x="0" y="400853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참고문헌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17E49-80D0-4B55-A976-4BE78980FEC9}"/>
              </a:ext>
            </a:extLst>
          </p:cNvPr>
          <p:cNvSpPr txBox="1"/>
          <p:nvPr/>
        </p:nvSpPr>
        <p:spPr>
          <a:xfrm>
            <a:off x="195263" y="1197799"/>
            <a:ext cx="116653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pPr fontAlgn="base"/>
            <a:r>
              <a:rPr lang="ko-KR" altLang="en-US" sz="2000" dirty="0">
                <a:latin typeface="+mn-lt"/>
              </a:rPr>
              <a:t>독도 외교부 </a:t>
            </a:r>
            <a:r>
              <a:rPr lang="en-US" altLang="ko-KR" sz="2000" u="sng" dirty="0">
                <a:latin typeface="+mn-lt"/>
                <a:hlinkClick r:id="rId2"/>
              </a:rPr>
              <a:t>https://dokdo.mofa.go.kr/kor/index.jsp</a:t>
            </a:r>
            <a:r>
              <a:rPr lang="ko-KR" altLang="en-US" sz="2000" dirty="0">
                <a:latin typeface="+mn-lt"/>
              </a:rPr>
              <a:t> </a:t>
            </a:r>
          </a:p>
          <a:p>
            <a:pPr fontAlgn="base"/>
            <a:endParaRPr lang="en-US" altLang="ko-KR" sz="2000" dirty="0">
              <a:latin typeface="+mn-lt"/>
            </a:endParaRPr>
          </a:p>
          <a:p>
            <a:pPr fontAlgn="base"/>
            <a:r>
              <a:rPr lang="ko-KR" altLang="en-US" sz="2000" dirty="0">
                <a:latin typeface="+mn-lt"/>
              </a:rPr>
              <a:t>박상현</a:t>
            </a:r>
            <a:r>
              <a:rPr lang="en-US" altLang="ko-KR" sz="2000" dirty="0">
                <a:latin typeface="+mn-lt"/>
              </a:rPr>
              <a:t>(2006). </a:t>
            </a:r>
            <a:r>
              <a:rPr lang="ko-KR" altLang="en-US" sz="2000" dirty="0">
                <a:latin typeface="+mn-lt"/>
              </a:rPr>
              <a:t>신한일어업협정과 독도 영유권 문제에 관한 연구</a:t>
            </a:r>
            <a:r>
              <a:rPr lang="en-US" altLang="ko-KR" sz="2000" dirty="0">
                <a:latin typeface="+mn-lt"/>
              </a:rPr>
              <a:t>, 11-27 </a:t>
            </a:r>
            <a:endParaRPr lang="ko-KR" altLang="en-US" sz="2000" dirty="0">
              <a:latin typeface="+mn-lt"/>
            </a:endParaRPr>
          </a:p>
          <a:p>
            <a:pPr fontAlgn="base"/>
            <a:endParaRPr lang="en-US" altLang="ko-KR" sz="2000" dirty="0">
              <a:latin typeface="+mn-lt"/>
            </a:endParaRPr>
          </a:p>
          <a:p>
            <a:pPr fontAlgn="base"/>
            <a:r>
              <a:rPr lang="ko-KR" altLang="en-US" sz="2000" dirty="0">
                <a:latin typeface="+mn-lt"/>
              </a:rPr>
              <a:t>독도사랑 기자단</a:t>
            </a:r>
            <a:r>
              <a:rPr lang="en-US" altLang="ko-KR" sz="2000" dirty="0">
                <a:latin typeface="+mn-lt"/>
              </a:rPr>
              <a:t>(2019). </a:t>
            </a:r>
            <a:r>
              <a:rPr lang="ko-KR" altLang="en-US" sz="2000" dirty="0">
                <a:latin typeface="+mn-lt"/>
              </a:rPr>
              <a:t>일본은 왜 자꾸만 독도가 자기네 땅이라고 우기는 걸까</a:t>
            </a:r>
            <a:r>
              <a:rPr lang="en-US" altLang="ko-KR" sz="2000" dirty="0">
                <a:latin typeface="+mn-lt"/>
              </a:rPr>
              <a:t>?/</a:t>
            </a:r>
            <a:r>
              <a:rPr lang="ko-KR" altLang="en-US" sz="2000" dirty="0">
                <a:latin typeface="+mn-lt"/>
              </a:rPr>
              <a:t>독도의 가치</a:t>
            </a:r>
            <a:r>
              <a:rPr lang="en-US" altLang="ko-KR" sz="2000" dirty="0">
                <a:latin typeface="+mn-lt"/>
              </a:rPr>
              <a:t>.</a:t>
            </a:r>
            <a:r>
              <a:rPr lang="en-US" altLang="ko-KR" sz="2000" u="sng" dirty="0">
                <a:latin typeface="+mn-lt"/>
                <a:hlinkClick r:id="rId3"/>
              </a:rPr>
              <a:t>https://blog.naver.com/hoam98/221524797125</a:t>
            </a:r>
            <a:r>
              <a:rPr lang="ko-KR" altLang="en-US" sz="2000" dirty="0">
                <a:latin typeface="+mn-lt"/>
              </a:rPr>
              <a:t> </a:t>
            </a:r>
          </a:p>
          <a:p>
            <a:pPr fontAlgn="base"/>
            <a:endParaRPr lang="en-US" altLang="ko-KR" sz="2000" dirty="0">
              <a:latin typeface="+mn-lt"/>
            </a:endParaRPr>
          </a:p>
          <a:p>
            <a:pPr fontAlgn="base"/>
            <a:r>
              <a:rPr lang="ko-KR" altLang="en-US" sz="2000" dirty="0">
                <a:latin typeface="+mn-lt"/>
              </a:rPr>
              <a:t>부산교육</a:t>
            </a:r>
            <a:r>
              <a:rPr lang="en-US" altLang="ko-KR" sz="2000" dirty="0">
                <a:latin typeface="+mn-lt"/>
              </a:rPr>
              <a:t>(2019). [</a:t>
            </a:r>
            <a:r>
              <a:rPr lang="ko-KR" altLang="en-US" sz="2000" dirty="0">
                <a:latin typeface="+mn-lt"/>
              </a:rPr>
              <a:t>독도의 날</a:t>
            </a:r>
            <a:r>
              <a:rPr lang="en-US" altLang="ko-KR" sz="2000" dirty="0">
                <a:latin typeface="+mn-lt"/>
              </a:rPr>
              <a:t>] </a:t>
            </a:r>
            <a:r>
              <a:rPr lang="ko-KR" altLang="en-US" sz="2000" dirty="0">
                <a:latin typeface="+mn-lt"/>
              </a:rPr>
              <a:t>독도를 지킨 부산의 인물</a:t>
            </a:r>
            <a:r>
              <a:rPr lang="en-US" altLang="ko-KR" sz="2000" dirty="0">
                <a:latin typeface="+mn-lt"/>
              </a:rPr>
              <a:t>, ‘</a:t>
            </a:r>
            <a:r>
              <a:rPr lang="ko-KR" altLang="en-US" sz="2000" dirty="0" err="1">
                <a:latin typeface="+mn-lt"/>
              </a:rPr>
              <a:t>안용복’을</a:t>
            </a:r>
            <a:r>
              <a:rPr lang="ko-KR" altLang="en-US" sz="2000" dirty="0">
                <a:latin typeface="+mn-lt"/>
              </a:rPr>
              <a:t> 아시나요</a:t>
            </a:r>
            <a:r>
              <a:rPr lang="en-US" altLang="ko-KR" sz="2000" dirty="0">
                <a:latin typeface="+mn-lt"/>
              </a:rPr>
              <a:t>?</a:t>
            </a:r>
            <a:endParaRPr lang="ko-KR" altLang="en-US" sz="2000" dirty="0">
              <a:latin typeface="+mn-lt"/>
            </a:endParaRPr>
          </a:p>
          <a:p>
            <a:pPr fontAlgn="base"/>
            <a:r>
              <a:rPr lang="en-US" altLang="ko-KR" sz="2000" u="sng" dirty="0">
                <a:latin typeface="+mn-lt"/>
                <a:hlinkClick r:id="rId4"/>
              </a:rPr>
              <a:t>https://blog.naver.com/with_pen/221688346365</a:t>
            </a:r>
            <a:r>
              <a:rPr lang="ko-KR" altLang="en-US" sz="2000" dirty="0">
                <a:latin typeface="+mn-lt"/>
              </a:rPr>
              <a:t> </a:t>
            </a:r>
          </a:p>
          <a:p>
            <a:pPr fontAlgn="base"/>
            <a:endParaRPr lang="en-US" altLang="ko-KR" sz="2000" dirty="0">
              <a:latin typeface="+mn-lt"/>
            </a:endParaRPr>
          </a:p>
          <a:p>
            <a:pPr fontAlgn="base"/>
            <a:r>
              <a:rPr lang="ko-KR" altLang="en-US" sz="2000" dirty="0">
                <a:latin typeface="+mn-lt"/>
              </a:rPr>
              <a:t>명백한 한국 땅인 독도인데 일본인한테 물어보니까 돌아온 답변이</a:t>
            </a:r>
            <a:r>
              <a:rPr lang="en-US" altLang="ko-KR" sz="2000" dirty="0">
                <a:latin typeface="+mn-lt"/>
              </a:rPr>
              <a:t>..(2019)</a:t>
            </a:r>
            <a:endParaRPr lang="ko-KR" altLang="en-US" sz="2000" dirty="0">
              <a:latin typeface="+mn-lt"/>
            </a:endParaRPr>
          </a:p>
          <a:p>
            <a:pPr fontAlgn="base"/>
            <a:r>
              <a:rPr lang="en-US" altLang="ko-KR" sz="2000" u="sng" dirty="0">
                <a:latin typeface="+mn-lt"/>
                <a:hlinkClick r:id="rId5"/>
              </a:rPr>
              <a:t>https://www.youtube.com/watch?v=WxMHjEQJwKw</a:t>
            </a:r>
            <a:r>
              <a:rPr lang="ko-KR" altLang="en-US" sz="2000" dirty="0">
                <a:latin typeface="+mn-lt"/>
              </a:rPr>
              <a:t> </a:t>
            </a:r>
          </a:p>
          <a:p>
            <a:r>
              <a:rPr lang="en-US" altLang="ko-KR" sz="2000" dirty="0">
                <a:latin typeface="+mn-lt"/>
                <a:ea typeface="나눔고딕 ExtraBold" panose="020D0904000000000000" pitchFamily="50" charset="-127"/>
                <a:hlinkClick r:id="rId6"/>
              </a:rPr>
              <a:t> </a:t>
            </a:r>
          </a:p>
          <a:p>
            <a:r>
              <a:rPr lang="ko-KR" altLang="en-US" sz="2000" dirty="0">
                <a:latin typeface="+mn-lt"/>
              </a:rPr>
              <a:t>잠깐만</a:t>
            </a:r>
            <a:r>
              <a:rPr lang="en-US" altLang="ko-KR" sz="2000" dirty="0">
                <a:latin typeface="+mn-lt"/>
              </a:rPr>
              <a:t>! </a:t>
            </a:r>
            <a:r>
              <a:rPr lang="ko-KR" altLang="en-US" sz="2000" dirty="0">
                <a:latin typeface="+mn-lt"/>
              </a:rPr>
              <a:t>근데 독도가 </a:t>
            </a:r>
            <a:r>
              <a:rPr lang="ko-KR" altLang="en-US" sz="2000" dirty="0" err="1">
                <a:latin typeface="+mn-lt"/>
              </a:rPr>
              <a:t>우리땅인거</a:t>
            </a:r>
            <a:r>
              <a:rPr lang="ko-KR" altLang="en-US" sz="2000" dirty="0">
                <a:latin typeface="+mn-lt"/>
              </a:rPr>
              <a:t> </a:t>
            </a:r>
            <a:r>
              <a:rPr lang="ko-KR" altLang="en-US" sz="2000" dirty="0">
                <a:latin typeface="+mn-lt"/>
                <a:ea typeface="나눔스퀘어OTF Bold"/>
              </a:rPr>
              <a:t>확실함</a:t>
            </a:r>
            <a:r>
              <a:rPr lang="en-US" altLang="ko-KR" sz="2000" dirty="0">
                <a:latin typeface="+mn-lt"/>
                <a:ea typeface="나눔스퀘어OTF Bold"/>
              </a:rPr>
              <a:t>? </a:t>
            </a:r>
            <a:r>
              <a:rPr lang="ko-KR" altLang="en-US" sz="2000" dirty="0">
                <a:latin typeface="+mn-lt"/>
                <a:ea typeface="나눔스퀘어OTF Bold"/>
              </a:rPr>
              <a:t>증거 </a:t>
            </a:r>
            <a:r>
              <a:rPr lang="ko-KR" altLang="en-US" sz="2000" dirty="0">
                <a:latin typeface="+mn-lt"/>
              </a:rPr>
              <a:t>있음</a:t>
            </a:r>
            <a:r>
              <a:rPr lang="en-US" altLang="ko-KR" sz="2000" dirty="0">
                <a:latin typeface="+mn-lt"/>
              </a:rPr>
              <a:t>??_[</a:t>
            </a:r>
            <a:r>
              <a:rPr lang="ko-KR" altLang="en-US" sz="2000" dirty="0" err="1">
                <a:latin typeface="+mn-lt"/>
              </a:rPr>
              <a:t>이슈텔러</a:t>
            </a:r>
            <a:r>
              <a:rPr lang="en-US" altLang="ko-KR" sz="2000" dirty="0">
                <a:latin typeface="+mn-lt"/>
              </a:rPr>
              <a:t>]</a:t>
            </a:r>
            <a:r>
              <a:rPr lang="en-US" altLang="ko-KR" sz="2000" dirty="0">
                <a:latin typeface="+mn-lt"/>
                <a:ea typeface="나눔고딕 ExtraBold" panose="020D0904000000000000" pitchFamily="50" charset="-127"/>
              </a:rPr>
              <a:t> </a:t>
            </a:r>
            <a:r>
              <a:rPr lang="en-US" altLang="ko-KR" sz="2000" dirty="0">
                <a:latin typeface="+mn-lt"/>
                <a:ea typeface="나눔고딕 ExtraBold" panose="020D0904000000000000" pitchFamily="50" charset="-127"/>
                <a:hlinkClick r:id="rId6"/>
              </a:rPr>
              <a:t>https://youtu.be/x6cT8LfolTM</a:t>
            </a:r>
            <a:r>
              <a:rPr lang="en-US" altLang="ko-KR" sz="2000" dirty="0">
                <a:latin typeface="+mn-lt"/>
                <a:ea typeface="나눔고딕 ExtraBold" panose="020D0904000000000000" pitchFamily="50" charset="-127"/>
              </a:rPr>
              <a:t> </a:t>
            </a:r>
          </a:p>
          <a:p>
            <a:endParaRPr lang="en-US" altLang="ko-KR" sz="2000" dirty="0"/>
          </a:p>
          <a:p>
            <a:r>
              <a:rPr lang="ko-KR" altLang="en-US" sz="2000" dirty="0" err="1"/>
              <a:t>설민석의</a:t>
            </a:r>
            <a:r>
              <a:rPr lang="ko-KR" altLang="en-US" sz="2000" dirty="0"/>
              <a:t> 십장생한국사 </a:t>
            </a:r>
            <a:r>
              <a:rPr lang="en-US" altLang="ko-KR" sz="2000" dirty="0"/>
              <a:t>- 3</a:t>
            </a:r>
            <a:r>
              <a:rPr lang="ko-KR" altLang="en-US" sz="2000" dirty="0"/>
              <a:t>회</a:t>
            </a:r>
            <a:r>
              <a:rPr lang="en-US" altLang="ko-KR" sz="2000" dirty="0"/>
              <a:t>.</a:t>
            </a:r>
            <a:r>
              <a:rPr lang="ko-KR" altLang="en-US" sz="2000" dirty="0"/>
              <a:t>잃어서는 안되는 땅</a:t>
            </a:r>
            <a:r>
              <a:rPr lang="en-US" altLang="ko-KR" sz="2000" dirty="0"/>
              <a:t>, </a:t>
            </a:r>
            <a:r>
              <a:rPr lang="ko-KR" altLang="en-US" sz="2000" dirty="0"/>
              <a:t>독도 </a:t>
            </a:r>
            <a:r>
              <a:rPr lang="en-US" altLang="ko-KR" sz="2000" dirty="0">
                <a:latin typeface="+mn-lt"/>
                <a:ea typeface="나눔고딕 ExtraBold" panose="020D0904000000000000" pitchFamily="50" charset="-127"/>
                <a:hlinkClick r:id="rId7"/>
              </a:rPr>
              <a:t>https://youtu.be/wcn57KJNKP8</a:t>
            </a:r>
            <a:r>
              <a:rPr lang="en-US" altLang="ko-KR" sz="2000" dirty="0">
                <a:latin typeface="+mn-lt"/>
                <a:ea typeface="나눔고딕 ExtraBold" panose="020D0904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327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61819" y="2875002"/>
            <a:ext cx="2268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b="1">
                <a:latin typeface="나눔스퀘어OTF Bold" pitchFamily="34" charset="-127"/>
                <a:ea typeface="나눔스퀘어OTF Bold" pitchFamily="34" charset="-127"/>
              </a:rPr>
              <a:t>Q&amp;A</a:t>
            </a:r>
            <a:endParaRPr lang="ko-KR" altLang="en-US" sz="6600" b="1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83265" y="6642556"/>
            <a:ext cx="2310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8847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8716" y="2799011"/>
            <a:ext cx="3334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E3E3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감사합니다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DBA410B-86CD-4D9A-AB63-667264FAD7B2}"/>
              </a:ext>
            </a:extLst>
          </p:cNvPr>
          <p:cNvCxnSpPr>
            <a:cxnSpLocks/>
          </p:cNvCxnSpPr>
          <p:nvPr/>
        </p:nvCxnSpPr>
        <p:spPr>
          <a:xfrm>
            <a:off x="1566154" y="0"/>
            <a:ext cx="3424136" cy="1926077"/>
          </a:xfrm>
          <a:prstGeom prst="line">
            <a:avLst/>
          </a:prstGeom>
          <a:ln>
            <a:solidFill>
              <a:srgbClr val="4C58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F155225-3470-4DEA-A7EF-97A4C0019435}"/>
              </a:ext>
            </a:extLst>
          </p:cNvPr>
          <p:cNvCxnSpPr>
            <a:cxnSpLocks/>
          </p:cNvCxnSpPr>
          <p:nvPr/>
        </p:nvCxnSpPr>
        <p:spPr>
          <a:xfrm>
            <a:off x="6653719" y="4596319"/>
            <a:ext cx="4020766" cy="2261681"/>
          </a:xfrm>
          <a:prstGeom prst="line">
            <a:avLst/>
          </a:prstGeom>
          <a:ln>
            <a:solidFill>
              <a:srgbClr val="4C58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-66487" y="6642556"/>
            <a:ext cx="2310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36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C9C8A36-D746-4723-A00A-D70A23961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5847" cy="6858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525078" y="2780166"/>
            <a:ext cx="5141844" cy="6488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868299" y="3638178"/>
            <a:ext cx="8580717" cy="6488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/>
              <a:t>천연기념물 제</a:t>
            </a:r>
            <a:r>
              <a:rPr lang="en-US" altLang="ko-KR" sz="3600" dirty="0"/>
              <a:t>336</a:t>
            </a:r>
            <a:r>
              <a:rPr lang="ko-KR" altLang="en-US" sz="3600" dirty="0"/>
              <a:t>호로 지정되어 있는 섬</a:t>
            </a:r>
            <a:endParaRPr lang="ko-KR" altLang="en-US" sz="36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50013" y="6644060"/>
            <a:ext cx="2310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>
                <a:solidFill>
                  <a:schemeClr val="bg1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chemeClr val="bg1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chemeClr val="bg1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D6682EA-4744-48D1-AD96-16525D687F01}"/>
              </a:ext>
            </a:extLst>
          </p:cNvPr>
          <p:cNvSpPr/>
          <p:nvPr/>
        </p:nvSpPr>
        <p:spPr>
          <a:xfrm>
            <a:off x="6153" y="387080"/>
            <a:ext cx="1098958" cy="430887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</a:t>
            </a:r>
            <a:r>
              <a:rPr lang="ko-KR" altLang="en-US" sz="1600" dirty="0">
                <a:latin typeface="나눔스퀘어OTF" pitchFamily="34" charset="-127"/>
                <a:ea typeface="나눔스퀘어OTF" pitchFamily="34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471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968" y="849087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 err="1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독도란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 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pic>
        <p:nvPicPr>
          <p:cNvPr id="5" name="온라인 미디어 4" title="￫ﾌﾀ￭ﾕﾜ￫ﾯﾼ￪ﾵﾭ￬ﾝﾘ ￬ﾕﾄ￫ﾦﾄ￫ﾋﾤ￬ﾚﾴ ￬ﾘﾁ￭ﾆﾠ, ￫ﾏﾅ￫ﾏﾄ">
            <a:hlinkClick r:id="" action="ppaction://media"/>
            <a:extLst>
              <a:ext uri="{FF2B5EF4-FFF2-40B4-BE49-F238E27FC236}">
                <a16:creationId xmlns:a16="http://schemas.microsoft.com/office/drawing/2014/main" id="{587BCF74-DEFD-420A-86DB-0C2B873A99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10672" y="1420427"/>
            <a:ext cx="8511712" cy="474063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4212456-C5C2-412D-A3AF-908628C5B0D5}"/>
              </a:ext>
            </a:extLst>
          </p:cNvPr>
          <p:cNvSpPr/>
          <p:nvPr/>
        </p:nvSpPr>
        <p:spPr>
          <a:xfrm>
            <a:off x="3545" y="435956"/>
            <a:ext cx="1098958" cy="430887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</a:t>
            </a:r>
            <a:r>
              <a:rPr lang="ko-KR" altLang="en-US" sz="1600" dirty="0">
                <a:latin typeface="나눔스퀘어OTF" pitchFamily="34" charset="-127"/>
                <a:ea typeface="나눔스퀘어OTF" pitchFamily="34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975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C9C8A36-D746-4723-A00A-D70A23961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5847" cy="6858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525078" y="2780166"/>
            <a:ext cx="5141844" cy="6488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독도의 역사적 근거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-50013" y="6644060"/>
            <a:ext cx="2310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>
                <a:solidFill>
                  <a:schemeClr val="bg1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chemeClr val="bg1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chemeClr val="bg1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F963845-9DAF-4103-BDFE-286C067EEE01}"/>
              </a:ext>
            </a:extLst>
          </p:cNvPr>
          <p:cNvSpPr/>
          <p:nvPr/>
        </p:nvSpPr>
        <p:spPr>
          <a:xfrm>
            <a:off x="8875" y="376491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</p:spTree>
    <p:extLst>
      <p:ext uri="{BB962C8B-B14F-4D97-AF65-F5344CB8AC3E}">
        <p14:creationId xmlns:p14="http://schemas.microsoft.com/office/powerpoint/2010/main" val="33125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DCA24B-B1D8-45AB-A299-82B12F047FE0}"/>
              </a:ext>
            </a:extLst>
          </p:cNvPr>
          <p:cNvSpPr/>
          <p:nvPr/>
        </p:nvSpPr>
        <p:spPr>
          <a:xfrm>
            <a:off x="161036" y="8868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endParaRPr lang="en-US" altLang="ko-KR" sz="2400" b="1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17C3E73-6530-4337-A401-4CE5383AB3CE}"/>
              </a:ext>
            </a:extLst>
          </p:cNvPr>
          <p:cNvSpPr/>
          <p:nvPr/>
        </p:nvSpPr>
        <p:spPr>
          <a:xfrm>
            <a:off x="0" y="314959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97FE6E7-CCD2-41F7-9B45-70D334D33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8" y="1717870"/>
            <a:ext cx="7123666" cy="457719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9B096A1-14F3-45C6-A149-25C7F3CB1628}"/>
              </a:ext>
            </a:extLst>
          </p:cNvPr>
          <p:cNvSpPr txBox="1"/>
          <p:nvPr/>
        </p:nvSpPr>
        <p:spPr>
          <a:xfrm>
            <a:off x="0" y="775006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삼국사기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화살표: 아래쪽 3">
            <a:extLst>
              <a:ext uri="{FF2B5EF4-FFF2-40B4-BE49-F238E27FC236}">
                <a16:creationId xmlns:a16="http://schemas.microsoft.com/office/drawing/2014/main" id="{064421F9-A2D5-4575-9322-D065924E2026}"/>
              </a:ext>
            </a:extLst>
          </p:cNvPr>
          <p:cNvSpPr/>
          <p:nvPr/>
        </p:nvSpPr>
        <p:spPr>
          <a:xfrm>
            <a:off x="9912009" y="3152033"/>
            <a:ext cx="435006" cy="52322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87E36F6-EFBB-4CC1-B34E-24A2D6254DE1}"/>
              </a:ext>
            </a:extLst>
          </p:cNvPr>
          <p:cNvSpPr/>
          <p:nvPr/>
        </p:nvSpPr>
        <p:spPr>
          <a:xfrm>
            <a:off x="8872437" y="2418918"/>
            <a:ext cx="1633781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99049B-20DD-4C44-B34D-029B8BC37DB6}"/>
              </a:ext>
            </a:extLst>
          </p:cNvPr>
          <p:cNvSpPr txBox="1"/>
          <p:nvPr/>
        </p:nvSpPr>
        <p:spPr>
          <a:xfrm>
            <a:off x="8872437" y="2463195"/>
            <a:ext cx="16337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삼국사기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665EE2A3-C4BF-428F-B948-4249D09D644C}"/>
              </a:ext>
            </a:extLst>
          </p:cNvPr>
          <p:cNvSpPr/>
          <p:nvPr/>
        </p:nvSpPr>
        <p:spPr>
          <a:xfrm>
            <a:off x="8859917" y="3765817"/>
            <a:ext cx="2796466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AC17A5-E4E9-4A0F-8FE2-D1511A6627E5}"/>
              </a:ext>
            </a:extLst>
          </p:cNvPr>
          <p:cNvSpPr txBox="1"/>
          <p:nvPr/>
        </p:nvSpPr>
        <p:spPr>
          <a:xfrm>
            <a:off x="8795245" y="3840872"/>
            <a:ext cx="2949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최초의 독도 표기</a:t>
            </a:r>
          </a:p>
        </p:txBody>
      </p:sp>
      <p:pic>
        <p:nvPicPr>
          <p:cNvPr id="13" name="그래픽 12" descr="점검 목록">
            <a:extLst>
              <a:ext uri="{FF2B5EF4-FFF2-40B4-BE49-F238E27FC236}">
                <a16:creationId xmlns:a16="http://schemas.microsoft.com/office/drawing/2014/main" id="{BBA9F3FD-3382-4500-8415-5EB9781A6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4500" y="2237633"/>
            <a:ext cx="914400" cy="914400"/>
          </a:xfrm>
          <a:prstGeom prst="rect">
            <a:avLst/>
          </a:prstGeom>
        </p:spPr>
      </p:pic>
      <p:pic>
        <p:nvPicPr>
          <p:cNvPr id="14" name="그래픽 13" descr="점검 목록">
            <a:extLst>
              <a:ext uri="{FF2B5EF4-FFF2-40B4-BE49-F238E27FC236}">
                <a16:creationId xmlns:a16="http://schemas.microsoft.com/office/drawing/2014/main" id="{B1E8943B-893A-445E-B5F0-5D0F8898B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4500" y="36298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6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DCA24B-B1D8-45AB-A299-82B12F047FE0}"/>
              </a:ext>
            </a:extLst>
          </p:cNvPr>
          <p:cNvSpPr/>
          <p:nvPr/>
        </p:nvSpPr>
        <p:spPr>
          <a:xfrm>
            <a:off x="161036" y="8868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endParaRPr lang="en-US" altLang="ko-KR" sz="2400" b="1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17C3E73-6530-4337-A401-4CE5383AB3CE}"/>
              </a:ext>
            </a:extLst>
          </p:cNvPr>
          <p:cNvSpPr/>
          <p:nvPr/>
        </p:nvSpPr>
        <p:spPr>
          <a:xfrm>
            <a:off x="0" y="314959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096A1-14F3-45C6-A149-25C7F3CB1628}"/>
              </a:ext>
            </a:extLst>
          </p:cNvPr>
          <p:cNvSpPr txBox="1"/>
          <p:nvPr/>
        </p:nvSpPr>
        <p:spPr>
          <a:xfrm>
            <a:off x="0" y="775006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세종실록 지리지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EF1EA54-6BCA-4F59-9B69-3FB694246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76" y="1829737"/>
            <a:ext cx="6296717" cy="3733197"/>
          </a:xfrm>
          <a:prstGeom prst="rect">
            <a:avLst/>
          </a:prstGeom>
        </p:spPr>
      </p:pic>
      <p:sp>
        <p:nvSpPr>
          <p:cNvPr id="7" name="화살표: 위쪽/아래쪽 6">
            <a:extLst>
              <a:ext uri="{FF2B5EF4-FFF2-40B4-BE49-F238E27FC236}">
                <a16:creationId xmlns:a16="http://schemas.microsoft.com/office/drawing/2014/main" id="{54047DE3-C2AD-43DC-A17C-920860E5109B}"/>
              </a:ext>
            </a:extLst>
          </p:cNvPr>
          <p:cNvSpPr/>
          <p:nvPr/>
        </p:nvSpPr>
        <p:spPr>
          <a:xfrm>
            <a:off x="8993079" y="3027285"/>
            <a:ext cx="710214" cy="1136342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94BA7F8-C04E-41A2-91F1-9434A5F9AC51}"/>
              </a:ext>
            </a:extLst>
          </p:cNvPr>
          <p:cNvSpPr/>
          <p:nvPr/>
        </p:nvSpPr>
        <p:spPr>
          <a:xfrm>
            <a:off x="9930355" y="3225465"/>
            <a:ext cx="1348132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7D3C82-0374-4D92-A71D-C31AD2B273E6}"/>
              </a:ext>
            </a:extLst>
          </p:cNvPr>
          <p:cNvSpPr/>
          <p:nvPr/>
        </p:nvSpPr>
        <p:spPr>
          <a:xfrm>
            <a:off x="8698531" y="2269226"/>
            <a:ext cx="1271502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D6128C9-A2C3-43B2-AFB6-3256CEB10322}"/>
              </a:ext>
            </a:extLst>
          </p:cNvPr>
          <p:cNvSpPr/>
          <p:nvPr/>
        </p:nvSpPr>
        <p:spPr>
          <a:xfrm>
            <a:off x="8708848" y="4364807"/>
            <a:ext cx="1633781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97C6A7-0B01-4C19-A014-8D0919530BB8}"/>
              </a:ext>
            </a:extLst>
          </p:cNvPr>
          <p:cNvSpPr txBox="1"/>
          <p:nvPr/>
        </p:nvSpPr>
        <p:spPr>
          <a:xfrm>
            <a:off x="8875819" y="2343129"/>
            <a:ext cx="9092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EB84B1-B405-41F8-B664-2F200123990F}"/>
              </a:ext>
            </a:extLst>
          </p:cNvPr>
          <p:cNvSpPr txBox="1"/>
          <p:nvPr/>
        </p:nvSpPr>
        <p:spPr>
          <a:xfrm>
            <a:off x="9968670" y="3269741"/>
            <a:ext cx="12715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가깝다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A8C488-11F5-4C01-9AB5-362AF8493ADA}"/>
              </a:ext>
            </a:extLst>
          </p:cNvPr>
          <p:cNvSpPr txBox="1"/>
          <p:nvPr/>
        </p:nvSpPr>
        <p:spPr>
          <a:xfrm>
            <a:off x="8893839" y="4373685"/>
            <a:ext cx="12715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울릉도</a:t>
            </a:r>
          </a:p>
        </p:txBody>
      </p:sp>
      <p:pic>
        <p:nvPicPr>
          <p:cNvPr id="16" name="그래픽 15" descr="점검 목록">
            <a:extLst>
              <a:ext uri="{FF2B5EF4-FFF2-40B4-BE49-F238E27FC236}">
                <a16:creationId xmlns:a16="http://schemas.microsoft.com/office/drawing/2014/main" id="{B4DE2625-522A-4C90-A004-C6257979F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7520" y="2112885"/>
            <a:ext cx="914400" cy="914400"/>
          </a:xfrm>
          <a:prstGeom prst="rect">
            <a:avLst/>
          </a:prstGeom>
        </p:spPr>
      </p:pic>
      <p:pic>
        <p:nvPicPr>
          <p:cNvPr id="21" name="그래픽 20" descr="점검 목록">
            <a:extLst>
              <a:ext uri="{FF2B5EF4-FFF2-40B4-BE49-F238E27FC236}">
                <a16:creationId xmlns:a16="http://schemas.microsoft.com/office/drawing/2014/main" id="{A1133801-7719-4D07-AB3C-6C83DB2A3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1956" y="41934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3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DCA24B-B1D8-45AB-A299-82B12F047FE0}"/>
              </a:ext>
            </a:extLst>
          </p:cNvPr>
          <p:cNvSpPr/>
          <p:nvPr/>
        </p:nvSpPr>
        <p:spPr>
          <a:xfrm>
            <a:off x="161036" y="8868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endParaRPr lang="en-US" altLang="ko-KR" sz="2400" b="1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17C3E73-6530-4337-A401-4CE5383AB3CE}"/>
              </a:ext>
            </a:extLst>
          </p:cNvPr>
          <p:cNvSpPr/>
          <p:nvPr/>
        </p:nvSpPr>
        <p:spPr>
          <a:xfrm>
            <a:off x="0" y="314959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096A1-14F3-45C6-A149-25C7F3CB1628}"/>
              </a:ext>
            </a:extLst>
          </p:cNvPr>
          <p:cNvSpPr txBox="1"/>
          <p:nvPr/>
        </p:nvSpPr>
        <p:spPr>
          <a:xfrm>
            <a:off x="0" y="775006"/>
            <a:ext cx="238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 err="1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안영복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장군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 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BCC7C67-68E1-4C31-9C43-B2409A29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" y="1302371"/>
            <a:ext cx="3454223" cy="5005335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103AA92-F9BE-4933-B42A-947DDB6AA3E7}"/>
              </a:ext>
            </a:extLst>
          </p:cNvPr>
          <p:cNvSpPr/>
          <p:nvPr/>
        </p:nvSpPr>
        <p:spPr>
          <a:xfrm>
            <a:off x="8746539" y="1317454"/>
            <a:ext cx="1802097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C918F-6D59-4570-9E2C-A59D02E22B4E}"/>
              </a:ext>
            </a:extLst>
          </p:cNvPr>
          <p:cNvSpPr txBox="1"/>
          <p:nvPr/>
        </p:nvSpPr>
        <p:spPr>
          <a:xfrm>
            <a:off x="8878746" y="1317454"/>
            <a:ext cx="1503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안용복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716A5F3-188F-45E8-8614-00223BF533E0}"/>
              </a:ext>
            </a:extLst>
          </p:cNvPr>
          <p:cNvSpPr/>
          <p:nvPr/>
        </p:nvSpPr>
        <p:spPr>
          <a:xfrm>
            <a:off x="8714517" y="2778722"/>
            <a:ext cx="2366982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8A70D5C-9381-4A0E-B01F-F8C17FB9CC12}"/>
              </a:ext>
            </a:extLst>
          </p:cNvPr>
          <p:cNvSpPr/>
          <p:nvPr/>
        </p:nvSpPr>
        <p:spPr>
          <a:xfrm>
            <a:off x="8691448" y="4325277"/>
            <a:ext cx="3190296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817F66-E3F0-49BD-A484-465887F0A6D7}"/>
              </a:ext>
            </a:extLst>
          </p:cNvPr>
          <p:cNvSpPr txBox="1"/>
          <p:nvPr/>
        </p:nvSpPr>
        <p:spPr>
          <a:xfrm>
            <a:off x="8691448" y="4343194"/>
            <a:ext cx="31678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울릉도 관사 파견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BAE8D2-5039-4773-BB12-823DC1BA6B3C}"/>
              </a:ext>
            </a:extLst>
          </p:cNvPr>
          <p:cNvSpPr txBox="1"/>
          <p:nvPr/>
        </p:nvSpPr>
        <p:spPr>
          <a:xfrm>
            <a:off x="8657009" y="2816349"/>
            <a:ext cx="23358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안용복 납치</a:t>
            </a:r>
          </a:p>
        </p:txBody>
      </p:sp>
      <p:sp>
        <p:nvSpPr>
          <p:cNvPr id="16" name="화살표: 아래쪽 15">
            <a:extLst>
              <a:ext uri="{FF2B5EF4-FFF2-40B4-BE49-F238E27FC236}">
                <a16:creationId xmlns:a16="http://schemas.microsoft.com/office/drawing/2014/main" id="{BC350468-5EBA-473E-B5B4-8CD5A2400C14}"/>
              </a:ext>
            </a:extLst>
          </p:cNvPr>
          <p:cNvSpPr/>
          <p:nvPr/>
        </p:nvSpPr>
        <p:spPr>
          <a:xfrm>
            <a:off x="9425462" y="2128255"/>
            <a:ext cx="435006" cy="52322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7B1BE54A-24A2-4CFC-8BBC-B797D3C37A32}"/>
              </a:ext>
            </a:extLst>
          </p:cNvPr>
          <p:cNvSpPr/>
          <p:nvPr/>
        </p:nvSpPr>
        <p:spPr>
          <a:xfrm>
            <a:off x="9425462" y="3652069"/>
            <a:ext cx="435006" cy="52322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67707E6-7251-44A5-B4C7-1C8FF540D537}"/>
              </a:ext>
            </a:extLst>
          </p:cNvPr>
          <p:cNvSpPr/>
          <p:nvPr/>
        </p:nvSpPr>
        <p:spPr>
          <a:xfrm>
            <a:off x="8678563" y="5699832"/>
            <a:ext cx="3454222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E07D03-30F7-4F09-9FDC-2C6C46291099}"/>
              </a:ext>
            </a:extLst>
          </p:cNvPr>
          <p:cNvSpPr txBox="1"/>
          <p:nvPr/>
        </p:nvSpPr>
        <p:spPr>
          <a:xfrm>
            <a:off x="8678563" y="5726450"/>
            <a:ext cx="34227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일본의 도해금지령</a:t>
            </a:r>
          </a:p>
        </p:txBody>
      </p:sp>
      <p:sp>
        <p:nvSpPr>
          <p:cNvPr id="20" name="화살표: 아래쪽 19">
            <a:extLst>
              <a:ext uri="{FF2B5EF4-FFF2-40B4-BE49-F238E27FC236}">
                <a16:creationId xmlns:a16="http://schemas.microsoft.com/office/drawing/2014/main" id="{93956DBE-7B01-4824-90AD-F2F8EF4AB936}"/>
              </a:ext>
            </a:extLst>
          </p:cNvPr>
          <p:cNvSpPr/>
          <p:nvPr/>
        </p:nvSpPr>
        <p:spPr>
          <a:xfrm>
            <a:off x="9425462" y="5105976"/>
            <a:ext cx="435006" cy="52322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D40F124-F05F-422F-98C0-C895C7A64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378" y="1317454"/>
            <a:ext cx="4286250" cy="2892264"/>
          </a:xfrm>
          <a:prstGeom prst="rect">
            <a:avLst/>
          </a:prstGeom>
        </p:spPr>
      </p:pic>
      <p:pic>
        <p:nvPicPr>
          <p:cNvPr id="21" name="그래픽 20" descr="점검 목록">
            <a:extLst>
              <a:ext uri="{FF2B5EF4-FFF2-40B4-BE49-F238E27FC236}">
                <a16:creationId xmlns:a16="http://schemas.microsoft.com/office/drawing/2014/main" id="{0137C0C7-9806-44C8-8268-2D5AD6AF1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5607" y="5515451"/>
            <a:ext cx="914400" cy="914400"/>
          </a:xfrm>
          <a:prstGeom prst="rect">
            <a:avLst/>
          </a:prstGeom>
        </p:spPr>
      </p:pic>
      <p:pic>
        <p:nvPicPr>
          <p:cNvPr id="22" name="그래픽 21" descr="점검 목록">
            <a:extLst>
              <a:ext uri="{FF2B5EF4-FFF2-40B4-BE49-F238E27FC236}">
                <a16:creationId xmlns:a16="http://schemas.microsoft.com/office/drawing/2014/main" id="{D8EDA593-DF74-45B1-8F75-7F31B4A3D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4717" y="4143753"/>
            <a:ext cx="914400" cy="914400"/>
          </a:xfrm>
          <a:prstGeom prst="rect">
            <a:avLst/>
          </a:prstGeom>
        </p:spPr>
      </p:pic>
      <p:pic>
        <p:nvPicPr>
          <p:cNvPr id="23" name="그래픽 22" descr="점검 목록">
            <a:extLst>
              <a:ext uri="{FF2B5EF4-FFF2-40B4-BE49-F238E27FC236}">
                <a16:creationId xmlns:a16="http://schemas.microsoft.com/office/drawing/2014/main" id="{A171037F-4B8E-4699-94BB-641F6FD28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6478" y="2587675"/>
            <a:ext cx="914400" cy="914400"/>
          </a:xfrm>
          <a:prstGeom prst="rect">
            <a:avLst/>
          </a:prstGeom>
        </p:spPr>
      </p:pic>
      <p:pic>
        <p:nvPicPr>
          <p:cNvPr id="24" name="그래픽 23" descr="점검 목록">
            <a:extLst>
              <a:ext uri="{FF2B5EF4-FFF2-40B4-BE49-F238E27FC236}">
                <a16:creationId xmlns:a16="http://schemas.microsoft.com/office/drawing/2014/main" id="{0874F10A-79B6-4091-B04B-0BA4AE671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6442" y="11567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6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562383" y="6618893"/>
            <a:ext cx="334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국도리 일기장 </a:t>
            </a:r>
            <a:r>
              <a:rPr lang="en-US" altLang="ko-KR" sz="800" dirty="0">
                <a:solidFill>
                  <a:srgbClr val="3E3E3B"/>
                </a:solidFill>
                <a:latin typeface="나눔스퀘어OTF Bold" pitchFamily="34" charset="-127"/>
                <a:ea typeface="나눔스퀘어OTF Bold" pitchFamily="34" charset="-127"/>
              </a:rPr>
              <a:t>https://blog.naver.com/doll_qls</a:t>
            </a:r>
            <a:endParaRPr lang="ko-KR" altLang="en-US" sz="800" dirty="0">
              <a:solidFill>
                <a:srgbClr val="3E3E3B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DCA24B-B1D8-45AB-A299-82B12F047FE0}"/>
              </a:ext>
            </a:extLst>
          </p:cNvPr>
          <p:cNvSpPr/>
          <p:nvPr/>
        </p:nvSpPr>
        <p:spPr>
          <a:xfrm>
            <a:off x="161036" y="8868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endParaRPr lang="en-US" altLang="ko-KR" sz="2400" b="1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17C3E73-6530-4337-A401-4CE5383AB3CE}"/>
              </a:ext>
            </a:extLst>
          </p:cNvPr>
          <p:cNvSpPr/>
          <p:nvPr/>
        </p:nvSpPr>
        <p:spPr>
          <a:xfrm>
            <a:off x="0" y="314959"/>
            <a:ext cx="2539014" cy="452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독도가 한국땅인 이유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B096A1-14F3-45C6-A149-25C7F3CB1628}"/>
              </a:ext>
            </a:extLst>
          </p:cNvPr>
          <p:cNvSpPr txBox="1"/>
          <p:nvPr/>
        </p:nvSpPr>
        <p:spPr>
          <a:xfrm>
            <a:off x="0" y="775006"/>
            <a:ext cx="238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sz="2400" b="1" dirty="0" err="1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안영복</a:t>
            </a:r>
            <a:r>
              <a:rPr lang="ko-KR" altLang="en-US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장군</a:t>
            </a:r>
            <a:r>
              <a:rPr lang="en-US" altLang="ko-KR" sz="2400" b="1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 </a:t>
            </a:r>
            <a:endParaRPr lang="ko-KR" altLang="en-US" sz="2400" b="1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BCC7C67-68E1-4C31-9C43-B2409A29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33" y="1302371"/>
            <a:ext cx="3454223" cy="5005335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103AA92-F9BE-4933-B42A-947DDB6AA3E7}"/>
              </a:ext>
            </a:extLst>
          </p:cNvPr>
          <p:cNvSpPr/>
          <p:nvPr/>
        </p:nvSpPr>
        <p:spPr>
          <a:xfrm>
            <a:off x="6878694" y="1377051"/>
            <a:ext cx="1633781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C918F-6D59-4570-9E2C-A59D02E22B4E}"/>
              </a:ext>
            </a:extLst>
          </p:cNvPr>
          <p:cNvSpPr txBox="1"/>
          <p:nvPr/>
        </p:nvSpPr>
        <p:spPr>
          <a:xfrm>
            <a:off x="6882280" y="1394695"/>
            <a:ext cx="1503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안용복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716A5F3-188F-45E8-8614-00223BF533E0}"/>
              </a:ext>
            </a:extLst>
          </p:cNvPr>
          <p:cNvSpPr/>
          <p:nvPr/>
        </p:nvSpPr>
        <p:spPr>
          <a:xfrm>
            <a:off x="6892423" y="3115369"/>
            <a:ext cx="3495900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8A70D5C-9381-4A0E-B01F-F8C17FB9CC12}"/>
              </a:ext>
            </a:extLst>
          </p:cNvPr>
          <p:cNvSpPr/>
          <p:nvPr/>
        </p:nvSpPr>
        <p:spPr>
          <a:xfrm>
            <a:off x="6897717" y="5007301"/>
            <a:ext cx="3542422" cy="6425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817F66-E3F0-49BD-A484-465887F0A6D7}"/>
              </a:ext>
            </a:extLst>
          </p:cNvPr>
          <p:cNvSpPr txBox="1"/>
          <p:nvPr/>
        </p:nvSpPr>
        <p:spPr>
          <a:xfrm>
            <a:off x="6858189" y="5051577"/>
            <a:ext cx="35301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독도는 한국땅 진술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BAE8D2-5039-4773-BB12-823DC1BA6B3C}"/>
              </a:ext>
            </a:extLst>
          </p:cNvPr>
          <p:cNvSpPr txBox="1"/>
          <p:nvPr/>
        </p:nvSpPr>
        <p:spPr>
          <a:xfrm>
            <a:off x="6892423" y="3152001"/>
            <a:ext cx="3530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latin typeface="나눔스퀘어OTF Bold" pitchFamily="34" charset="-127"/>
                <a:ea typeface="나눔스퀘어OTF Bold" pitchFamily="34" charset="-127"/>
              </a:defRPr>
            </a:lvl1pPr>
          </a:lstStyle>
          <a:p>
            <a:r>
              <a:rPr lang="en-US" altLang="ko-KR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30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오키섬</a:t>
            </a:r>
            <a:r>
              <a:rPr lang="ko-KR" altLang="en-US" sz="3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관리와 대면 </a:t>
            </a:r>
          </a:p>
        </p:txBody>
      </p:sp>
      <p:sp>
        <p:nvSpPr>
          <p:cNvPr id="16" name="화살표: 아래쪽 15">
            <a:extLst>
              <a:ext uri="{FF2B5EF4-FFF2-40B4-BE49-F238E27FC236}">
                <a16:creationId xmlns:a16="http://schemas.microsoft.com/office/drawing/2014/main" id="{BC350468-5EBA-473E-B5B4-8CD5A2400C14}"/>
              </a:ext>
            </a:extLst>
          </p:cNvPr>
          <p:cNvSpPr/>
          <p:nvPr/>
        </p:nvSpPr>
        <p:spPr>
          <a:xfrm>
            <a:off x="8161660" y="2311770"/>
            <a:ext cx="435006" cy="52322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7B1BE54A-24A2-4CFC-8BBC-B797D3C37A32}"/>
              </a:ext>
            </a:extLst>
          </p:cNvPr>
          <p:cNvSpPr/>
          <p:nvPr/>
        </p:nvSpPr>
        <p:spPr>
          <a:xfrm>
            <a:off x="8188294" y="4147531"/>
            <a:ext cx="435006" cy="52322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래픽 3" descr="점검 목록">
            <a:extLst>
              <a:ext uri="{FF2B5EF4-FFF2-40B4-BE49-F238E27FC236}">
                <a16:creationId xmlns:a16="http://schemas.microsoft.com/office/drawing/2014/main" id="{EAD549B8-59F4-462F-8245-3211D019C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1214494"/>
            <a:ext cx="914400" cy="914400"/>
          </a:xfrm>
          <a:prstGeom prst="rect">
            <a:avLst/>
          </a:prstGeom>
        </p:spPr>
      </p:pic>
      <p:pic>
        <p:nvPicPr>
          <p:cNvPr id="18" name="그래픽 17" descr="점검 목록">
            <a:extLst>
              <a:ext uri="{FF2B5EF4-FFF2-40B4-BE49-F238E27FC236}">
                <a16:creationId xmlns:a16="http://schemas.microsoft.com/office/drawing/2014/main" id="{129CC72F-922E-433B-815F-0FA1BF809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979444"/>
            <a:ext cx="914400" cy="914400"/>
          </a:xfrm>
          <a:prstGeom prst="rect">
            <a:avLst/>
          </a:prstGeom>
        </p:spPr>
      </p:pic>
      <p:pic>
        <p:nvPicPr>
          <p:cNvPr id="19" name="그래픽 18" descr="점검 목록">
            <a:extLst>
              <a:ext uri="{FF2B5EF4-FFF2-40B4-BE49-F238E27FC236}">
                <a16:creationId xmlns:a16="http://schemas.microsoft.com/office/drawing/2014/main" id="{9004AE1D-21F3-4205-8A09-9E9EA815A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48713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7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801</Words>
  <Application>Microsoft Office PowerPoint</Application>
  <PresentationFormat>와이드스크린</PresentationFormat>
  <Paragraphs>150</Paragraphs>
  <Slides>25</Slides>
  <Notes>0</Notes>
  <HiddenSlides>0</HiddenSlides>
  <MMClips>3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HY견고딕</vt:lpstr>
      <vt:lpstr>나눔고딕 ExtraBold</vt:lpstr>
      <vt:lpstr>나눔스퀘어 ExtraBold</vt:lpstr>
      <vt:lpstr>나눔스퀘어OTF</vt:lpstr>
      <vt:lpstr>나눔스퀘어OTF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국도리</dc:creator>
  <cp:lastModifiedBy>박 창우</cp:lastModifiedBy>
  <cp:revision>121</cp:revision>
  <dcterms:created xsi:type="dcterms:W3CDTF">2018-04-18T08:10:13Z</dcterms:created>
  <dcterms:modified xsi:type="dcterms:W3CDTF">2020-05-01T09:56:41Z</dcterms:modified>
</cp:coreProperties>
</file>