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305" r:id="rId4"/>
    <p:sldId id="258" r:id="rId5"/>
    <p:sldId id="352" r:id="rId6"/>
    <p:sldId id="346" r:id="rId7"/>
    <p:sldId id="344" r:id="rId8"/>
    <p:sldId id="354" r:id="rId9"/>
    <p:sldId id="269" r:id="rId10"/>
    <p:sldId id="342" r:id="rId11"/>
    <p:sldId id="349" r:id="rId12"/>
    <p:sldId id="338" r:id="rId13"/>
    <p:sldId id="343" r:id="rId14"/>
    <p:sldId id="340" r:id="rId15"/>
    <p:sldId id="341" r:id="rId16"/>
  </p:sldIdLst>
  <p:sldSz cx="9144000" cy="6858000" type="screen4x3"/>
  <p:notesSz cx="6858000" cy="9144000"/>
  <p:embeddedFontLst>
    <p:embeddedFont>
      <p:font typeface="한컴산뜻돋움" panose="020B0600000101010101" charset="-127"/>
      <p:regular r:id="rId17"/>
      <p:bold r:id="rId18"/>
    </p:embeddedFont>
    <p:embeddedFont>
      <p:font typeface="HY나무B" panose="02030600000101010101" pitchFamily="18" charset="-127"/>
      <p:regular r:id="rId19"/>
    </p:embeddedFont>
    <p:embeddedFont>
      <p:font typeface="HY동녘B" panose="0203060000010101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함초롬돋움" panose="02030504000101010101" pitchFamily="18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FF"/>
    <a:srgbClr val="FFFF66"/>
    <a:srgbClr val="FF5050"/>
    <a:srgbClr val="FF195B"/>
    <a:srgbClr val="FF89BC"/>
    <a:srgbClr val="FEBAEC"/>
    <a:srgbClr val="FF6699"/>
    <a:srgbClr val="FF0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>
      <p:cViewPr varScale="1">
        <p:scale>
          <a:sx n="66" d="100"/>
          <a:sy n="66" d="100"/>
        </p:scale>
        <p:origin x="12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  <a:alpha val="50000"/>
              </a:schemeClr>
            </a:gs>
            <a:gs pos="100000">
              <a:schemeClr val="bg1">
                <a:lumMod val="95000"/>
                <a:alpha val="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923E-AEEB-4298-AB86-35AF78145A11}" type="datetimeFigureOut">
              <a:rPr lang="ko-KR" altLang="en-US" smtClean="0"/>
              <a:pPr/>
              <a:t>2019-12-05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0B7C-596E-450A-A237-E2B66BAC29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_LbJRqqUGI?feature=oembed" TargetMode="External"/><Relationship Id="rId4" Type="http://schemas.openxmlformats.org/officeDocument/2006/relationships/hyperlink" Target="https://www.youtube.com/watch?v=Y_LbJRqqUG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84%BC%ED%8A%B8%EB%9F%B4%20%EB%A6%AC%EA%B7%B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mu.wiki/w/%ED%8D%BC%EC%8B%9C%ED%94%BD%20%EB%A6%AC%EA%B7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 flipH="1">
            <a:off x="0" y="1340768"/>
            <a:ext cx="1187624" cy="0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1547664" y="2276872"/>
            <a:ext cx="0" cy="45811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2771800" y="0"/>
            <a:ext cx="1588" cy="1196752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 flipV="1">
            <a:off x="6876256" y="1916832"/>
            <a:ext cx="2424870" cy="1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115616" y="1052736"/>
            <a:ext cx="4956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lt"/>
                <a:ea typeface="HY궁서" pitchFamily="18" charset="-127"/>
              </a:rPr>
              <a:t>일본 국가의 과거와 현재</a:t>
            </a:r>
            <a:endParaRPr lang="en-US" altLang="ko-KR" sz="36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rgbClr val="FF5050"/>
              </a:solidFill>
              <a:latin typeface="+mj-lt"/>
              <a:ea typeface="HY궁서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15616" y="155679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현대 사회와 문화 </a:t>
            </a:r>
            <a:r>
              <a:rPr lang="en-US" altLang="ko-KR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40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스포츠</a:t>
            </a:r>
            <a:endParaRPr lang="en-US" altLang="ko-KR" sz="40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62966" y="4827119"/>
            <a:ext cx="4651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4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21783*** </a:t>
            </a:r>
            <a:r>
              <a:rPr lang="ko-KR" altLang="en-US" sz="24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야마구치</a:t>
            </a:r>
            <a:r>
              <a:rPr lang="ko-KR" altLang="en-US" sz="24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미호</a:t>
            </a:r>
            <a:endParaRPr lang="en-US" altLang="ko-KR" sz="24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5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프로 야구와 고교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1972036"/>
            <a:ext cx="45304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5126" y="2616430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7" name="그림 6" descr="사람, 스포츠, 실내, 게임이(가) 표시된 사진&#10;&#10;자동 생성된 설명">
            <a:extLst>
              <a:ext uri="{FF2B5EF4-FFF2-40B4-BE49-F238E27FC236}">
                <a16:creationId xmlns:a16="http://schemas.microsoft.com/office/drawing/2014/main" id="{C6824488-8FDC-47E7-BE35-C925616A94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861339"/>
            <a:ext cx="3410252" cy="28420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10" y="1207920"/>
            <a:ext cx="3657711" cy="248485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72429" y="85425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코시엔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甲子園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전국고교야구 선수권 대회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이자 고교 선수들에게 꿈의 대회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 경기 시청률은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20%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육박할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정도로 큰 인기를 끌고 있음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(=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스카이캐슬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최종회 시청률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23%)</a:t>
            </a:r>
          </a:p>
          <a:p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438338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15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 간 진행된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2018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코시엔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종합 관중 수는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85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만명을 기록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할 정도로 일본 사람들의 고교야구   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 관심이 높음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대회에서 우승팀만 출전 가능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[ex)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경상북도에서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개팀만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출전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코시엔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대회에서 진 팀들이 시행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하는 재미있는 전통이 있음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83968" y="1052736"/>
            <a:ext cx="4608512" cy="551426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67544" y="692696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5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프로 야구와 고교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" name="온라인 미디어 1" title="[￭ﾕﾜ￪ﾸﾀ￬ﾞﾐ￫ﾧﾉ] 2015 ￪ﾳﾠ￬ﾋﾜ￬ﾗﾔ￬ﾝﾘ ￪ﾸﾸ (￩ﾀﾟ￥ﾠﾱ￯ﾼﾁ￧ﾔﾲ￥ﾭﾐ￥ﾜﾒ￣ﾁﾸ￣ﾁﾮ￩ﾁﾓ) - 'lastmeeing'">
            <a:hlinkClick r:id="" action="ppaction://media"/>
            <a:extLst>
              <a:ext uri="{FF2B5EF4-FFF2-40B4-BE49-F238E27FC236}">
                <a16:creationId xmlns:a16="http://schemas.microsoft.com/office/drawing/2014/main" id="{8AEFC3E3-70FB-4DF1-8200-0B6126C7A3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948" y="1556792"/>
            <a:ext cx="7882425" cy="44338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15D0CAF-D374-4559-AA54-318CCBA77CD8}"/>
              </a:ext>
            </a:extLst>
          </p:cNvPr>
          <p:cNvSpPr/>
          <p:nvPr/>
        </p:nvSpPr>
        <p:spPr>
          <a:xfrm>
            <a:off x="797948" y="6146095"/>
            <a:ext cx="8593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hlinkClick r:id="rId4"/>
              </a:rPr>
              <a:t>https://www.youtube.com/watch?v=Y_LbJRqqUGI</a:t>
            </a:r>
            <a:endParaRPr lang="en-US" altLang="ko-KR" sz="24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1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3824191"/>
            <a:ext cx="8208912" cy="28752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하코네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에키덴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21581" y="3573016"/>
            <a:ext cx="7859583" cy="456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에키덴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= 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마라톤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매년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2~3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일에 개최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칸토지방에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속한 대학교의 학생들만 참여 가능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생중계 시청률이 매년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25~ 30%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육박하여 </a:t>
            </a:r>
            <a:r>
              <a:rPr lang="ko-K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코시엔과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마찬가지로 일본의 전통적인  </a:t>
            </a:r>
            <a:r>
              <a:rPr lang="ko-K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오쇼가쓰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설날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お正月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마라톤 대회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206118" y="2658977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3" name="그림 2" descr="사람, 실외, 도로, 스포츠이(가) 표시된 사진&#10;&#10;자동 생성된 설명">
            <a:extLst>
              <a:ext uri="{FF2B5EF4-FFF2-40B4-BE49-F238E27FC236}">
                <a16:creationId xmlns:a16="http://schemas.microsoft.com/office/drawing/2014/main" id="{6A2BBB9B-2CE8-4603-ADB2-AF947F74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11" y="1118854"/>
            <a:ext cx="6766578" cy="26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6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하코네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200" b="1" spc="-150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에키덴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247398" y="1988840"/>
            <a:ext cx="4981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에키덴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=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마라톤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장거리 릴레이 마라톤으로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구간이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있으며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217.9km.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명이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구간을 뛰기 때문에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명이 필요하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부상 선수가 생기는 것을 방지해 총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명까지 명단에 등록 가능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여기서 우수한 실력을 보이는 선수는 올림픽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에 출전할 정도로 많은 관심을 갖는 대회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47398" y="1790874"/>
            <a:ext cx="4873153" cy="422197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10114F0-EC3C-43EC-9C80-97C086C1C3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31" y="1844824"/>
            <a:ext cx="3835107" cy="37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876014" y="3422175"/>
            <a:ext cx="7584418" cy="281923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국민들이 프로 경기 뿐만 아니라 아마추어 학생 대회에 대한 관심도 매우 높다</a:t>
            </a:r>
            <a:endParaRPr lang="en-US" altLang="ko-KR" sz="2800" b="1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H="1" flipV="1">
            <a:off x="323528" y="-2"/>
            <a:ext cx="32874" cy="6858005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436455" y="425215"/>
            <a:ext cx="7015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7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현대 일본 스포츠의 특징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7962" y="1866030"/>
            <a:ext cx="856895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  <a:cs typeface="조선일보명조" pitchFamily="18" charset="-127"/>
              </a:rPr>
              <a:t>현대 일본 스포츠의 특징은 무엇일까</a:t>
            </a:r>
            <a:r>
              <a:rPr lang="en-US" altLang="ko-KR" sz="2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  <a:cs typeface="조선일보명조" pitchFamily="18" charset="-127"/>
              </a:rPr>
              <a:t>??</a:t>
            </a:r>
            <a:endParaRPr lang="en-US" altLang="ko-KR" sz="28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  <a:cs typeface="조선일보명조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 rot="5400000">
            <a:off x="4142763" y="2490757"/>
            <a:ext cx="858473" cy="82991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2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직선 연결선 32"/>
          <p:cNvCxnSpPr/>
          <p:nvPr/>
        </p:nvCxnSpPr>
        <p:spPr>
          <a:xfrm flipH="1">
            <a:off x="8892480" y="4645034"/>
            <a:ext cx="251520" cy="81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cxnSpLocks/>
          </p:cNvCxnSpPr>
          <p:nvPr/>
        </p:nvCxnSpPr>
        <p:spPr>
          <a:xfrm flipV="1">
            <a:off x="7982596" y="5301208"/>
            <a:ext cx="0" cy="1556792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860677" y="2211126"/>
            <a:ext cx="4429133" cy="68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rot="10800000" flipV="1">
            <a:off x="61381" y="4728339"/>
            <a:ext cx="2000232" cy="1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2051720" y="4005064"/>
            <a:ext cx="4786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1훈하얀고양이 R" pitchFamily="18" charset="-127"/>
                <a:ea typeface="1훈하얀고양이 R" pitchFamily="18" charset="-12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20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436455" y="425215"/>
            <a:ext cx="199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36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ontents</a:t>
            </a:r>
          </a:p>
        </p:txBody>
      </p:sp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059832" y="1196753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1_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일본 현대스포츠의 시작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  <a:p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92" name="그룹 91"/>
          <p:cNvGrpSpPr/>
          <p:nvPr/>
        </p:nvGrpSpPr>
        <p:grpSpPr>
          <a:xfrm>
            <a:off x="1988262" y="1339628"/>
            <a:ext cx="1015330" cy="158074"/>
            <a:chOff x="2143108" y="2171634"/>
            <a:chExt cx="1015330" cy="158074"/>
          </a:xfrm>
        </p:grpSpPr>
        <p:sp>
          <p:nvSpPr>
            <p:cNvPr id="72" name="타원 71"/>
            <p:cNvSpPr/>
            <p:nvPr/>
          </p:nvSpPr>
          <p:spPr>
            <a:xfrm>
              <a:off x="2143108" y="217163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3" name="직선 연결선 72"/>
            <p:cNvCxnSpPr/>
            <p:nvPr/>
          </p:nvCxnSpPr>
          <p:spPr>
            <a:xfrm rot="10800000">
              <a:off x="2301182" y="224307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직사각형 79"/>
          <p:cNvSpPr/>
          <p:nvPr/>
        </p:nvSpPr>
        <p:spPr>
          <a:xfrm>
            <a:off x="3081041" y="1863042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2_ 1964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년 도쿄올림픽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  <a:p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2000921" y="2079066"/>
            <a:ext cx="1015330" cy="158074"/>
            <a:chOff x="2158305" y="3799510"/>
            <a:chExt cx="1015330" cy="158074"/>
          </a:xfrm>
        </p:grpSpPr>
        <p:sp>
          <p:nvSpPr>
            <p:cNvPr id="81" name="타원 80"/>
            <p:cNvSpPr/>
            <p:nvPr/>
          </p:nvSpPr>
          <p:spPr>
            <a:xfrm>
              <a:off x="2158305" y="3799510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" name="직선 연결선 81"/>
            <p:cNvCxnSpPr/>
            <p:nvPr/>
          </p:nvCxnSpPr>
          <p:spPr>
            <a:xfrm rot="10800000">
              <a:off x="2316379" y="3870948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직사각형 85"/>
          <p:cNvSpPr/>
          <p:nvPr/>
        </p:nvSpPr>
        <p:spPr>
          <a:xfrm>
            <a:off x="3081041" y="341191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4_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축구 농구 럭비 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 </a:t>
            </a:r>
          </a:p>
        </p:txBody>
      </p:sp>
      <p:grpSp>
        <p:nvGrpSpPr>
          <p:cNvPr id="94" name="그룹 93"/>
          <p:cNvGrpSpPr/>
          <p:nvPr/>
        </p:nvGrpSpPr>
        <p:grpSpPr>
          <a:xfrm>
            <a:off x="2000921" y="3555932"/>
            <a:ext cx="1015330" cy="158074"/>
            <a:chOff x="2158305" y="5386344"/>
            <a:chExt cx="1015330" cy="158074"/>
          </a:xfrm>
        </p:grpSpPr>
        <p:sp>
          <p:nvSpPr>
            <p:cNvPr id="87" name="타원 86"/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8" name="직선 연결선 87"/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/>
          <p:cNvSpPr/>
          <p:nvPr/>
        </p:nvSpPr>
        <p:spPr>
          <a:xfrm>
            <a:off x="3081041" y="26238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3_ </a:t>
            </a:r>
            <a:r>
              <a:rPr lang="ko-KR" altLang="en-US" sz="2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일본 국기</a:t>
            </a:r>
            <a:r>
              <a:rPr lang="en-US" altLang="ko-KR" sz="2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(</a:t>
            </a:r>
            <a:r>
              <a:rPr lang="ko-KR" altLang="en-US" sz="2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전통 스포츠</a:t>
            </a:r>
            <a:r>
              <a:rPr lang="en-US" altLang="ko-KR" sz="28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)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2000921" y="2839880"/>
            <a:ext cx="1015330" cy="158074"/>
            <a:chOff x="2158305" y="3799510"/>
            <a:chExt cx="1015330" cy="158074"/>
          </a:xfrm>
        </p:grpSpPr>
        <p:sp>
          <p:nvSpPr>
            <p:cNvPr id="19" name="타원 18"/>
            <p:cNvSpPr/>
            <p:nvPr/>
          </p:nvSpPr>
          <p:spPr>
            <a:xfrm>
              <a:off x="2158305" y="3799510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 rot="10800000">
              <a:off x="2316379" y="3870948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/>
        </p:nvSpPr>
        <p:spPr>
          <a:xfrm>
            <a:off x="3059725" y="545238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7_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현대 일본 스포츠의 특징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000647" y="4239720"/>
            <a:ext cx="1015330" cy="158074"/>
            <a:chOff x="2158305" y="5386344"/>
            <a:chExt cx="1015330" cy="158074"/>
          </a:xfrm>
        </p:grpSpPr>
        <p:sp>
          <p:nvSpPr>
            <p:cNvPr id="23" name="타원 22"/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직선 연결선 23"/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CC06D7A-66BD-4158-8CC5-53643E316FAD}"/>
              </a:ext>
            </a:extLst>
          </p:cNvPr>
          <p:cNvGrpSpPr/>
          <p:nvPr/>
        </p:nvGrpSpPr>
        <p:grpSpPr>
          <a:xfrm>
            <a:off x="1988262" y="4957361"/>
            <a:ext cx="1015330" cy="158074"/>
            <a:chOff x="2158305" y="5386344"/>
            <a:chExt cx="1015330" cy="158074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1DD02E5-FEB8-4B71-A9D5-7B722D9FC4A8}"/>
                </a:ext>
              </a:extLst>
            </p:cNvPr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2122729B-2F90-4A93-9F9B-D5B59DDE0737}"/>
                </a:ext>
              </a:extLst>
            </p:cNvPr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CC06D7A-66BD-4158-8CC5-53643E316FAD}"/>
              </a:ext>
            </a:extLst>
          </p:cNvPr>
          <p:cNvGrpSpPr/>
          <p:nvPr/>
        </p:nvGrpSpPr>
        <p:grpSpPr>
          <a:xfrm>
            <a:off x="1975298" y="5634953"/>
            <a:ext cx="1015330" cy="158074"/>
            <a:chOff x="2158305" y="5386344"/>
            <a:chExt cx="1015330" cy="158074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1DD02E5-FEB8-4B71-A9D5-7B722D9FC4A8}"/>
                </a:ext>
              </a:extLst>
            </p:cNvPr>
            <p:cNvSpPr/>
            <p:nvPr/>
          </p:nvSpPr>
          <p:spPr>
            <a:xfrm>
              <a:off x="2158305" y="5386344"/>
              <a:ext cx="158074" cy="158074"/>
            </a:xfrm>
            <a:prstGeom prst="ellipse">
              <a:avLst/>
            </a:prstGeom>
            <a:solidFill>
              <a:srgbClr val="FF5050"/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2122729B-2F90-4A93-9F9B-D5B59DDE0737}"/>
                </a:ext>
              </a:extLst>
            </p:cNvPr>
            <p:cNvCxnSpPr/>
            <p:nvPr/>
          </p:nvCxnSpPr>
          <p:spPr>
            <a:xfrm rot="10800000">
              <a:off x="2316379" y="5457782"/>
              <a:ext cx="857256" cy="1588"/>
            </a:xfrm>
            <a:prstGeom prst="line">
              <a:avLst/>
            </a:prstGeom>
            <a:ln w="12700">
              <a:solidFill>
                <a:srgbClr val="FF5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직사각형 4"/>
          <p:cNvSpPr/>
          <p:nvPr/>
        </p:nvSpPr>
        <p:spPr>
          <a:xfrm>
            <a:off x="4159056" y="5735551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059725" y="4770702"/>
            <a:ext cx="4727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6_ </a:t>
            </a:r>
            <a:r>
              <a:rPr lang="ko-KR" altLang="en-US" sz="28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하코네</a:t>
            </a:r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z="2800" b="1" dirty="0" err="1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에키덴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059725" y="4064152"/>
            <a:ext cx="5422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PART 5_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고교 야구와</a:t>
            </a:r>
            <a:r>
              <a:rPr lang="en-US" altLang="ko-KR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z="2800" b="1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+mn-ea"/>
              </a:rPr>
              <a:t>프로 야구</a:t>
            </a:r>
            <a:endParaRPr lang="en-US" altLang="ko-KR" sz="2800" b="1" dirty="0">
              <a:ln w="3175">
                <a:solidFill>
                  <a:schemeClr val="bg1">
                    <a:lumMod val="95000"/>
                  </a:schemeClr>
                </a:solidFill>
              </a:ln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436455" y="425215"/>
            <a:ext cx="6379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n-ea"/>
              </a:rPr>
              <a:t>PART 1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일본의 현대 스포츠의 시작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10800000">
            <a:off x="7711" y="352419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404991" y="743475"/>
            <a:ext cx="43389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pPr marL="457200" indent="-457200">
              <a:buFont typeface="+mj-lt"/>
              <a:buAutoNum type="arabicParenR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메이지 시대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부터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학교 수업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동아리 활동 통해서 발전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indent="-457200">
              <a:buFont typeface="+mj-lt"/>
              <a:buAutoNum type="arabicParenR"/>
            </a:pP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1940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년에 올림픽을 일본에서 개최가 결정됨                          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indent="-457200">
              <a:buFont typeface="+mj-lt"/>
              <a:buAutoNum type="arabicParenR"/>
            </a:pP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400" u="sng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일중전쟁의 영향을 받고 도쿄 올림픽은 취소</a:t>
            </a:r>
            <a:endParaRPr lang="en-US" altLang="ko-KR" sz="2400" u="sng" dirty="0">
              <a:solidFill>
                <a:schemeClr val="accent2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2356317" y="2986179"/>
            <a:ext cx="127450" cy="210161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0453" y="2952759"/>
            <a:ext cx="10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하지만</a:t>
            </a:r>
            <a:r>
              <a:rPr lang="en-US" altLang="ko-KR" sz="1200" dirty="0"/>
              <a:t>...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4861" y="3806170"/>
            <a:ext cx="551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42" y="3979513"/>
            <a:ext cx="4096867" cy="266418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6" y="4072685"/>
            <a:ext cx="4071523" cy="2746476"/>
          </a:xfrm>
          <a:prstGeom prst="rect">
            <a:avLst/>
          </a:prstGeom>
        </p:spPr>
      </p:pic>
      <p:sp>
        <p:nvSpPr>
          <p:cNvPr id="17" name="폭발 1 16"/>
          <p:cNvSpPr/>
          <p:nvPr/>
        </p:nvSpPr>
        <p:spPr>
          <a:xfrm>
            <a:off x="899592" y="5224155"/>
            <a:ext cx="1584176" cy="1257579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스포츠 금지</a:t>
            </a:r>
            <a:r>
              <a:rPr lang="en-US" altLang="ko-KR" dirty="0">
                <a:solidFill>
                  <a:schemeClr val="bg1"/>
                </a:solidFill>
              </a:rPr>
              <a:t>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폭발 1 17"/>
          <p:cNvSpPr/>
          <p:nvPr/>
        </p:nvSpPr>
        <p:spPr>
          <a:xfrm>
            <a:off x="2642999" y="4145719"/>
            <a:ext cx="1670383" cy="1352227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전쟁 집중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24" name="사각형 설명선 23"/>
          <p:cNvSpPr/>
          <p:nvPr/>
        </p:nvSpPr>
        <p:spPr>
          <a:xfrm>
            <a:off x="4799042" y="1158494"/>
            <a:ext cx="3958321" cy="2389683"/>
          </a:xfrm>
          <a:prstGeom prst="wedgeRect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전쟁 이후 폐허가 된 일본의 상황 때문에 일본 정부는 국민들의 사기진작을 위한 방법을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모색하였음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436455" y="425215"/>
            <a:ext cx="4930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2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1964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년 도쿄올림픽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3275856" y="2204864"/>
            <a:ext cx="5760640" cy="216024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아래쪽 화살표 설명선 8"/>
          <p:cNvSpPr/>
          <p:nvPr/>
        </p:nvSpPr>
        <p:spPr>
          <a:xfrm>
            <a:off x="3580659" y="1192434"/>
            <a:ext cx="5167542" cy="1176766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1964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아시아 최초로 올림픽을 개최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도카이도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신칸센의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개통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많은 나라들의 참가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437998" y="2369200"/>
            <a:ext cx="5401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스포츠를 활성화 시키고자 했던  일본의 노력이 발했던 올림픽 일본의 경제 부흥을 세계에 알렸다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스포츠의 활성화에 초점을 맞추기 시작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ctr"/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7" y="4639959"/>
            <a:ext cx="4298806" cy="20318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546868"/>
            <a:ext cx="3623876" cy="22180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2" y="1275042"/>
            <a:ext cx="2425680" cy="2496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436455" y="425215"/>
            <a:ext cx="8128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n-ea"/>
              </a:rPr>
              <a:t>PART 3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일본 국기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전통스포츠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)[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스모 검도 유도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]</a:t>
            </a:r>
          </a:p>
        </p:txBody>
      </p:sp>
      <p:cxnSp>
        <p:nvCxnSpPr>
          <p:cNvPr id="35" name="직선 연결선 34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79" y="1340768"/>
            <a:ext cx="3496812" cy="2320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34" y="4293096"/>
            <a:ext cx="3240360" cy="23515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365104"/>
            <a:ext cx="3744416" cy="236951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4427984" y="1077245"/>
            <a:ext cx="4464496" cy="314384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에도 시대 에서 현대까지 계속 이어지고있는 국민적인 격투기</a:t>
            </a:r>
            <a:endParaRPr lang="en-US" altLang="ko-KR" dirty="0"/>
          </a:p>
          <a:p>
            <a:pPr algn="ctr"/>
            <a:r>
              <a:rPr lang="ko-KR" altLang="en-US" dirty="0"/>
              <a:t>국제적으로 많은 나라에서도 </a:t>
            </a:r>
            <a:r>
              <a:rPr lang="ko-KR" altLang="en-US" dirty="0" err="1"/>
              <a:t>행해지고있다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무사의 전투 </a:t>
            </a:r>
            <a:r>
              <a:rPr lang="ko-KR" altLang="en-US" dirty="0" err="1"/>
              <a:t>훈련으로서</a:t>
            </a:r>
            <a:r>
              <a:rPr lang="ko-KR" altLang="en-US" dirty="0"/>
              <a:t> 스모를 </a:t>
            </a:r>
            <a:r>
              <a:rPr lang="ko-KR" altLang="en-US" dirty="0" err="1"/>
              <a:t>시켰었던게</a:t>
            </a:r>
            <a:r>
              <a:rPr lang="ko-KR" altLang="en-US" dirty="0"/>
              <a:t> 스모의 시작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일본 국민 스포츠는 무술이 많다</a:t>
            </a:r>
            <a:r>
              <a:rPr lang="en-US" altLang="ko-KR" dirty="0"/>
              <a:t>.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6629708" y="3265753"/>
            <a:ext cx="216024" cy="216026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42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239337" y="1093879"/>
            <a:ext cx="489517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축구대표팀</a:t>
            </a:r>
            <a:endParaRPr lang="en-US" altLang="ko-KR" sz="2200" dirty="0">
              <a:solidFill>
                <a:schemeClr val="accent5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1994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미국월드컵을 이후로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 연속 월드컵 진출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남아공 월드컵 당시 처음으로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 진출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2018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러시아 월드컵에서도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강에 진출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나카타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히대토시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카가와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신지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나가토모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… </a:t>
            </a:r>
          </a:p>
          <a:p>
            <a:endParaRPr lang="en-US" altLang="ko-KR" sz="2400" dirty="0">
              <a:solidFill>
                <a:schemeClr val="accent6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혼다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게이스케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국가대표의 에이스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 캄보디아 대표 감독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373653" y="3029436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9A790FA-79DB-49CD-8C5D-D840B2F5ECC4}"/>
              </a:ext>
            </a:extLst>
          </p:cNvPr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PART4 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축구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3" name="그림 2" descr="잔디, 사람, 축구, 평야이(가) 표시된 사진&#10;&#10;자동 생성된 설명">
            <a:extLst>
              <a:ext uri="{FF2B5EF4-FFF2-40B4-BE49-F238E27FC236}">
                <a16:creationId xmlns:a16="http://schemas.microsoft.com/office/drawing/2014/main" id="{A5B1B2F4-14AD-425F-B563-692A04DF7C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3" y="1093879"/>
            <a:ext cx="3673398" cy="294047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5" y="4118247"/>
            <a:ext cx="3177712" cy="26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4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B0600000101010101" charset="-127"/>
                <a:ea typeface="HY동녘B" panose="020B0600000101010101" charset="-127"/>
              </a:rPr>
              <a:t>농구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B0600000101010101" charset="-127"/>
              <a:ea typeface="HY동녘B" panose="020B0600000101010101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29542" y="903467"/>
            <a:ext cx="498167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프로농구리그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2016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월부터 출범한 프로리그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기존에 내셔널 바스켓볼리그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(NBL), BJ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리그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라는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개의 프로농구리그가 존재했지만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국제농구연맹의 경고에 따라 하나의 리그로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통합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2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부리그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부리그로 구성되어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있으며 승강제를 도입하여 경쟁을 통한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리그 운영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하치무라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루이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아프리카인 아버지와 일본인 어머니 사이에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 태어난 혼혈인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NBA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아시아인 최초로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라운드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순위에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지명받음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265511" y="698979"/>
            <a:ext cx="4873153" cy="591600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71" y="3429002"/>
            <a:ext cx="2650923" cy="3312368"/>
          </a:xfrm>
          <a:prstGeom prst="rect">
            <a:avLst/>
          </a:prstGeom>
        </p:spPr>
      </p:pic>
      <p:pic>
        <p:nvPicPr>
          <p:cNvPr id="3" name="그림 2" descr="사람, 게임, 스포츠, 실내이(가) 표시된 사진&#10;&#10;자동 생성된 설명">
            <a:extLst>
              <a:ext uri="{FF2B5EF4-FFF2-40B4-BE49-F238E27FC236}">
                <a16:creationId xmlns:a16="http://schemas.microsoft.com/office/drawing/2014/main" id="{64659307-FD02-414F-8956-6BDB5C29E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7" y="1111366"/>
            <a:ext cx="3680562" cy="26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4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B0600000101010101" charset="-127"/>
                <a:ea typeface="HY동녘B" panose="020B0600000101010101" charset="-127"/>
              </a:rPr>
              <a:t>럭비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B0600000101010101" charset="-127"/>
              <a:ea typeface="HY동녘B" panose="020B0600000101010101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29542" y="903467"/>
            <a:ext cx="498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08서울남산체 M" pitchFamily="18" charset="-127"/>
              <a:ea typeface="08서울남산체 M" pitchFamily="18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520221" y="796616"/>
            <a:ext cx="4444267" cy="591600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74" y="1149252"/>
            <a:ext cx="1801751" cy="26795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8" y="4005064"/>
            <a:ext cx="3979974" cy="264728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661990" y="1210762"/>
            <a:ext cx="419291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럭비 월드컵</a:t>
            </a:r>
            <a:endParaRPr lang="en-US" altLang="ko-KR" sz="2200" dirty="0">
              <a:solidFill>
                <a:schemeClr val="accent2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/>
          </a:p>
          <a:p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2015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sz="2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럭비월드컵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우승후보 였던 남아공에 승리 </a:t>
            </a:r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일본에서 럭비가 유행이 되었음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ko-KR" altLang="en-US" sz="2200" dirty="0" err="1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고로마루</a:t>
            </a:r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포즈</a:t>
            </a:r>
            <a:endParaRPr lang="en-US" altLang="ko-KR" sz="2200" dirty="0">
              <a:solidFill>
                <a:schemeClr val="accent2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200" dirty="0" err="1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골킥</a:t>
            </a:r>
            <a:r>
              <a:rPr lang="en-US" altLang="ko-KR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(goal kick)</a:t>
            </a:r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</a:t>
            </a:r>
            <a:r>
              <a:rPr lang="ko-KR" altLang="en-US" sz="2200" dirty="0" err="1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할때</a:t>
            </a:r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200" dirty="0" err="1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고로마루</a:t>
            </a:r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선수가취하는 일종의 </a:t>
            </a:r>
            <a:r>
              <a:rPr lang="en-US" altLang="ko-KR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루틴</a:t>
            </a:r>
            <a:r>
              <a:rPr lang="en-US" altLang="ko-KR" sz="2200" dirty="0">
                <a:solidFill>
                  <a:schemeClr val="accent2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200" dirty="0">
              <a:solidFill>
                <a:schemeClr val="accent2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2019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sz="2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럭비월드컵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강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진출</a:t>
            </a:r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남아공에게 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26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패배하였음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대회에서 남아공은 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 째 우승을 거머쥐었음</a:t>
            </a:r>
            <a:r>
              <a:rPr lang="en-US" altLang="ko-KR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34" y="1149252"/>
            <a:ext cx="2099399" cy="27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직선 연결선 46"/>
          <p:cNvCxnSpPr/>
          <p:nvPr/>
        </p:nvCxnSpPr>
        <p:spPr>
          <a:xfrm rot="10800000">
            <a:off x="0" y="341021"/>
            <a:ext cx="9144000" cy="169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rot="5400000" flipH="1" flipV="1">
            <a:off x="-3071427" y="3427830"/>
            <a:ext cx="6858001" cy="2344"/>
          </a:xfrm>
          <a:prstGeom prst="line">
            <a:avLst/>
          </a:prstGeom>
          <a:ln w="12700">
            <a:solidFill>
              <a:srgbClr val="FF5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36455" y="425215"/>
            <a:ext cx="5719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5050"/>
                </a:solidFill>
                <a:latin typeface="+mj-ea"/>
                <a:ea typeface="+mj-ea"/>
              </a:rPr>
              <a:t>PART 5</a:t>
            </a:r>
            <a:r>
              <a:rPr lang="en-US" altLang="ko-KR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bg1">
                      <a:lumMod val="95000"/>
                    </a:schemeClr>
                  </a:solidFill>
                </a:ln>
                <a:latin typeface="HY동녘B" panose="02030600000101010101" pitchFamily="18" charset="-127"/>
                <a:ea typeface="HY동녘B" panose="02030600000101010101" pitchFamily="18" charset="-127"/>
              </a:rPr>
              <a:t> 프로 야구와 고교 야구</a:t>
            </a:r>
            <a:endParaRPr lang="en-US" altLang="ko-KR" sz="3200" b="1" spc="-150" dirty="0">
              <a:ln w="3175">
                <a:solidFill>
                  <a:schemeClr val="bg1">
                    <a:lumMod val="95000"/>
                  </a:schemeClr>
                </a:solidFill>
              </a:ln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35126" y="4414608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134110" y="3019018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 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 </a:t>
            </a:r>
            <a:endParaRPr lang="ko-KR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0848"/>
            <a:ext cx="6552728" cy="466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23645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hlinkClick r:id="rId3" tooltip="센트럴 리그"/>
              </a:rPr>
              <a:t>센트럴 리그</a:t>
            </a:r>
            <a:r>
              <a:rPr lang="en-US" altLang="ko-KR" b="1" dirty="0"/>
              <a:t>(</a:t>
            </a:r>
            <a:r>
              <a:rPr lang="ko-KR" altLang="en-US" b="1" dirty="0"/>
              <a:t>약칭 </a:t>
            </a:r>
            <a:r>
              <a:rPr lang="ko-KR" altLang="en-US" b="1" dirty="0" err="1"/>
              <a:t>세리그</a:t>
            </a:r>
            <a:r>
              <a:rPr lang="en-US" altLang="ko-KR" b="1" dirty="0"/>
              <a:t>)</a:t>
            </a:r>
            <a:r>
              <a:rPr lang="ko-KR" altLang="en-US" dirty="0"/>
              <a:t>와 </a:t>
            </a:r>
            <a:r>
              <a:rPr lang="ko-KR" altLang="en-US" b="1" dirty="0">
                <a:hlinkClick r:id="rId4" tooltip="퍼시픽 리그"/>
              </a:rPr>
              <a:t>퍼시픽 리그</a:t>
            </a:r>
            <a:r>
              <a:rPr lang="en-US" altLang="ko-KR" b="1" dirty="0"/>
              <a:t>(</a:t>
            </a:r>
            <a:r>
              <a:rPr lang="ko-KR" altLang="en-US" b="1" dirty="0"/>
              <a:t>약칭 </a:t>
            </a:r>
            <a:r>
              <a:rPr lang="ko-KR" altLang="en-US" b="1" dirty="0" err="1"/>
              <a:t>파리그</a:t>
            </a:r>
            <a:r>
              <a:rPr lang="en-US" altLang="ko-KR" b="1" dirty="0"/>
              <a:t>)</a:t>
            </a:r>
            <a:r>
              <a:rPr lang="ko-KR" altLang="en-US" dirty="0"/>
              <a:t>에 소속된 </a:t>
            </a:r>
            <a:r>
              <a:rPr lang="en-US" altLang="ko-KR" dirty="0"/>
              <a:t>12</a:t>
            </a:r>
            <a:r>
              <a:rPr lang="ko-KR" altLang="en-US" dirty="0"/>
              <a:t>개 구단의 프로 경기를 가리킨다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 cmpd="sng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662</Words>
  <Application>Microsoft Office PowerPoint</Application>
  <PresentationFormat>화면 슬라이드 쇼(4:3)</PresentationFormat>
  <Paragraphs>158</Paragraphs>
  <Slides>15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다음_SemiBold</vt:lpstr>
      <vt:lpstr>함초롬돋움</vt:lpstr>
      <vt:lpstr>a옛날목욕탕B</vt:lpstr>
      <vt:lpstr>Wingdings</vt:lpstr>
      <vt:lpstr>맑은 고딕</vt:lpstr>
      <vt:lpstr>HY나무B</vt:lpstr>
      <vt:lpstr>Arial</vt:lpstr>
      <vt:lpstr>08서울남산체 M</vt:lpstr>
      <vt:lpstr>한컴산뜻돋움</vt:lpstr>
      <vt:lpstr>HY동녘B</vt:lpstr>
      <vt:lpstr>1훈하얀고양이 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</dc:creator>
  <cp:lastModifiedBy>김동현 </cp:lastModifiedBy>
  <cp:revision>275</cp:revision>
  <dcterms:created xsi:type="dcterms:W3CDTF">2013-07-01T14:56:51Z</dcterms:created>
  <dcterms:modified xsi:type="dcterms:W3CDTF">2019-12-05T00:18:37Z</dcterms:modified>
</cp:coreProperties>
</file>