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77" r:id="rId4"/>
    <p:sldId id="268" r:id="rId5"/>
    <p:sldId id="272" r:id="rId6"/>
    <p:sldId id="274" r:id="rId7"/>
    <p:sldId id="273" r:id="rId8"/>
    <p:sldId id="271" r:id="rId9"/>
    <p:sldId id="278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3854CE-B186-45C2-BF6B-32DA26CA8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E5307F-B3FB-4D6F-A475-AEB72DF1A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9A33A6-18CF-4F8C-B6F9-23E2C877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3274B-1326-4AEA-BDF7-CCAB105C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095672-EA9B-4D8D-B047-0FD7CFD3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5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AA340-B15A-4EC2-842D-ED4F7060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3A4402E-5CBF-42EA-B4BB-ED000BD8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813A51-FDA3-46DA-8F3D-11E8AAFB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532C6A-0849-4737-B6B4-03A6EE58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3014CA-803B-45A7-AE16-7821B015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9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4BD1A29-5ED7-4C49-9E2C-E68AA12ED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0E7C0A6-0F17-4E82-995B-864DC5968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FB63D7-4480-46B8-80C7-42E98975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90D767-6DA8-48C0-B7DE-7D641BC0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B623B3-5A6E-45DE-A758-5710232D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E8C364-77A3-4416-B332-07EE124C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FB5E98-2B06-497E-9DBB-0F8908B1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D54B56-0B20-4640-9EAE-83538184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3F210-682C-454A-B4C5-4F3EE9CA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E28B81-F432-4241-9AC4-5FED8F22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0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3D3F96-2C19-40FA-95C9-5071E05C6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5F7F0F-B7BF-4100-B43F-B909BE020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027FB5-A5AB-4AAD-9EF0-7918E9C5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F8923-AE11-4039-866B-2F4804FA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CE19B9-71F8-454D-8B93-C017F7B9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9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ECBC8D-597B-4A46-9349-B110A4FD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798DBB-A1F6-4A04-806C-89D5A81D0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3D819B-F05F-432A-BAC7-2364AD5E8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F07AA-68FD-4342-914A-FA747794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4097879-AB31-48A9-B4F3-5D93C98E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E006A1-94C0-416E-923C-6F989758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10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BF3B3B-3B6B-4270-871A-59F0CDAB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648C5D9-1B6C-418F-8C64-45A3CA22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B31F77-5861-4E3B-AC8F-E3EDE3370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CFBC604-F91E-4431-91CD-AD23D09CC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EA3F723-B68F-4DA8-B584-26A85380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4E309D-D091-46F7-B9E0-DBDE75BD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235A26-7044-4617-A322-EA046693C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8392C25-9127-480D-9241-421CDDAC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68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2B8D3A-B610-4452-BC4D-C801E6C9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D09DEB6-5A54-4D86-8E65-7E9C2DE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E8344D8-8090-478D-9C22-FA685599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37645F-D089-4092-B028-3D141330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965F21-8C28-4413-8C0C-D353FD25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6388B8-6B61-48B5-A432-B975D8CC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E80819-0165-497F-8DCE-392F0485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67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DD817F-1D85-48F0-8205-6E09A31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F7418-7D66-41FC-9016-C6CCF49CD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595C2F-B037-4D4D-8A3B-62FA0947B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7F93C5-397F-46B0-961B-CB581849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936A1B-75D3-4B54-B6C0-261E4C50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476D17-2FD8-4339-BFD9-0FF9284D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9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E8AF32-AAEC-4D32-BB46-01F398AE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3CD9CC7-DD8B-407F-88C3-9323CF195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01127F-8A31-48FE-B0CA-8C158FBF2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30BECE-1183-4E25-968B-FD81D798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5FADC1-7B87-4FE2-B8AA-3B5F3A6F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028D82-95C8-413B-9EB1-75E8192E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CE7F599-041A-4C58-93D4-741109A9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5139D45-E476-4E60-B2A9-80565526B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68E4B7-9453-4048-AE30-82151636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2019-11-24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7C4AA4-5BC1-4832-AD56-98478FDC0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1649BE-ADE8-4021-86A5-0CA24F309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0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LDKou6Y9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1396238" y="3587955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소속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2500533" y="3587955"/>
            <a:ext cx="246921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r>
              <a:rPr lang="en-US" altLang="ko-KR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****</a:t>
            </a:r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학과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2318930" y="1277255"/>
            <a:ext cx="7554140" cy="199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전후 일본의 경제</a:t>
            </a:r>
            <a:endParaRPr lang="en-US" altLang="ko-KR" sz="4400" kern="0" dirty="0">
              <a:solidFill>
                <a:prstClr val="white">
                  <a:lumMod val="95000"/>
                </a:prst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경제 불황기</a:t>
            </a:r>
            <a:r>
              <a:rPr lang="en-US" altLang="ko-KR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– </a:t>
            </a: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잃어버린 </a:t>
            </a:r>
            <a:r>
              <a:rPr lang="en-US" altLang="ko-KR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endParaRPr lang="en-US" altLang="ko-KR" sz="4400" kern="0" dirty="0">
              <a:solidFill>
                <a:prstClr val="white">
                  <a:lumMod val="95000"/>
                </a:prst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4559962" y="3587955"/>
            <a:ext cx="1717400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학번</a:t>
            </a:r>
          </a:p>
        </p:txBody>
      </p:sp>
      <p:sp>
        <p:nvSpPr>
          <p:cNvPr id="35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5829365" y="3578936"/>
            <a:ext cx="2054801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21*01*74</a:t>
            </a:r>
            <a:endParaRPr lang="ko-KR" altLang="en-US" sz="1400" b="1" dirty="0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7546765" y="3587955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이름</a:t>
            </a:r>
          </a:p>
        </p:txBody>
      </p:sp>
      <p:sp>
        <p:nvSpPr>
          <p:cNvPr id="37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8704047" y="3587955"/>
            <a:ext cx="201581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윤</a:t>
            </a:r>
            <a:r>
              <a:rPr lang="en-US" altLang="ko-KR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</a:t>
            </a:r>
            <a:r>
              <a:rPr lang="ko-KR" altLang="en-US" sz="1400" b="1" dirty="0">
                <a:solidFill>
                  <a:prstClr val="whit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섭</a:t>
            </a:r>
          </a:p>
        </p:txBody>
      </p:sp>
    </p:spTree>
    <p:extLst>
      <p:ext uri="{BB962C8B-B14F-4D97-AF65-F5344CB8AC3E}">
        <p14:creationId xmlns:p14="http://schemas.microsoft.com/office/powerpoint/2010/main" val="351114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30">
            <a:extLst>
              <a:ext uri="{FF2B5EF4-FFF2-40B4-BE49-F238E27FC236}">
                <a16:creationId xmlns:a16="http://schemas.microsoft.com/office/drawing/2014/main" id="{EC6B0017-C428-4253-87A3-D745F2AE0EBD}"/>
              </a:ext>
            </a:extLst>
          </p:cNvPr>
          <p:cNvSpPr/>
          <p:nvPr/>
        </p:nvSpPr>
        <p:spPr>
          <a:xfrm>
            <a:off x="761072" y="3139274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자유형: 도형 6">
            <a:extLst>
              <a:ext uri="{FF2B5EF4-FFF2-40B4-BE49-F238E27FC236}">
                <a16:creationId xmlns:a16="http://schemas.microsoft.com/office/drawing/2014/main" id="{7404E370-AB59-454D-BF99-33AAD5C92955}"/>
              </a:ext>
            </a:extLst>
          </p:cNvPr>
          <p:cNvSpPr/>
          <p:nvPr/>
        </p:nvSpPr>
        <p:spPr>
          <a:xfrm>
            <a:off x="952521" y="1990281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4661213" y="3149031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852662" y="1990281"/>
            <a:ext cx="2715930" cy="4247823"/>
            <a:chOff x="4852662" y="1990281"/>
            <a:chExt cx="2715930" cy="4247823"/>
          </a:xfrm>
        </p:grpSpPr>
        <p:sp>
          <p:nvSpPr>
            <p:cNvPr id="37" name="자유형: 도형 10">
              <a:extLst>
                <a:ext uri="{FF2B5EF4-FFF2-40B4-BE49-F238E27FC236}">
                  <a16:creationId xmlns:a16="http://schemas.microsoft.com/office/drawing/2014/main" id="{DE2C4B6C-71E7-4893-9648-497ADADB4FD7}"/>
                </a:ext>
              </a:extLst>
            </p:cNvPr>
            <p:cNvSpPr/>
            <p:nvPr/>
          </p:nvSpPr>
          <p:spPr>
            <a:xfrm>
              <a:off x="4852662" y="2000037"/>
              <a:ext cx="2715930" cy="4238067"/>
            </a:xfrm>
            <a:custGeom>
              <a:avLst/>
              <a:gdLst>
                <a:gd name="connsiteX0" fmla="*/ 244495 w 2905126"/>
                <a:gd name="connsiteY0" fmla="*/ 0 h 4533298"/>
                <a:gd name="connsiteX1" fmla="*/ 2660631 w 2905126"/>
                <a:gd name="connsiteY1" fmla="*/ 0 h 4533298"/>
                <a:gd name="connsiteX2" fmla="*/ 2905126 w 2905126"/>
                <a:gd name="connsiteY2" fmla="*/ 244495 h 4533298"/>
                <a:gd name="connsiteX3" fmla="*/ 2905126 w 2905126"/>
                <a:gd name="connsiteY3" fmla="*/ 3662219 h 4533298"/>
                <a:gd name="connsiteX4" fmla="*/ 2900703 w 2905126"/>
                <a:gd name="connsiteY4" fmla="*/ 3671402 h 4533298"/>
                <a:gd name="connsiteX5" fmla="*/ 1452563 w 2905126"/>
                <a:gd name="connsiteY5" fmla="*/ 4533298 h 4533298"/>
                <a:gd name="connsiteX6" fmla="*/ 4424 w 2905126"/>
                <a:gd name="connsiteY6" fmla="*/ 3671402 h 4533298"/>
                <a:gd name="connsiteX7" fmla="*/ 0 w 2905126"/>
                <a:gd name="connsiteY7" fmla="*/ 3662219 h 4533298"/>
                <a:gd name="connsiteX8" fmla="*/ 0 w 2905126"/>
                <a:gd name="connsiteY8" fmla="*/ 244495 h 4533298"/>
                <a:gd name="connsiteX9" fmla="*/ 244495 w 2905126"/>
                <a:gd name="connsiteY9" fmla="*/ 0 h 453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05126" h="4533298">
                  <a:moveTo>
                    <a:pt x="244495" y="0"/>
                  </a:moveTo>
                  <a:lnTo>
                    <a:pt x="2660631" y="0"/>
                  </a:lnTo>
                  <a:cubicBezTo>
                    <a:pt x="2795662" y="0"/>
                    <a:pt x="2905126" y="109464"/>
                    <a:pt x="2905126" y="244495"/>
                  </a:cubicBezTo>
                  <a:lnTo>
                    <a:pt x="2905126" y="3662219"/>
                  </a:lnTo>
                  <a:lnTo>
                    <a:pt x="2900703" y="3671402"/>
                  </a:lnTo>
                  <a:cubicBezTo>
                    <a:pt x="2621815" y="4184786"/>
                    <a:pt x="2077889" y="4533298"/>
                    <a:pt x="1452563" y="4533298"/>
                  </a:cubicBezTo>
                  <a:cubicBezTo>
                    <a:pt x="827237" y="4533298"/>
                    <a:pt x="283311" y="4184786"/>
                    <a:pt x="4424" y="3671402"/>
                  </a:cubicBezTo>
                  <a:lnTo>
                    <a:pt x="0" y="3662219"/>
                  </a:lnTo>
                  <a:lnTo>
                    <a:pt x="0" y="244495"/>
                  </a:lnTo>
                  <a:cubicBezTo>
                    <a:pt x="0" y="109464"/>
                    <a:pt x="109464" y="0"/>
                    <a:pt x="2444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40" name="사각형: 둥근 위쪽 모서리 1">
              <a:extLst>
                <a:ext uri="{FF2B5EF4-FFF2-40B4-BE49-F238E27FC236}">
                  <a16:creationId xmlns:a16="http://schemas.microsoft.com/office/drawing/2014/main" id="{65EADCED-D8EA-4C4F-BDEA-0350CDE3CB20}"/>
                </a:ext>
              </a:extLst>
            </p:cNvPr>
            <p:cNvSpPr/>
            <p:nvPr/>
          </p:nvSpPr>
          <p:spPr>
            <a:xfrm>
              <a:off x="4852662" y="1990281"/>
              <a:ext cx="2715930" cy="2485818"/>
            </a:xfrm>
            <a:prstGeom prst="round2SameRect">
              <a:avLst>
                <a:gd name="adj1" fmla="val 8929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prstClr val="white"/>
                  </a:solidFill>
                </a:rPr>
                <a:t>버블 붕괴의 과정</a:t>
              </a:r>
            </a:p>
          </p:txBody>
        </p:sp>
      </p:grpSp>
      <p:sp>
        <p:nvSpPr>
          <p:cNvPr id="41" name="타원 40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8369903" y="3158787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자유형: 도형 10">
            <a:extLst>
              <a:ext uri="{FF2B5EF4-FFF2-40B4-BE49-F238E27FC236}">
                <a16:creationId xmlns:a16="http://schemas.microsoft.com/office/drawing/2014/main" id="{DE2C4B6C-71E7-4893-9648-497ADADB4FD7}"/>
              </a:ext>
            </a:extLst>
          </p:cNvPr>
          <p:cNvSpPr/>
          <p:nvPr/>
        </p:nvSpPr>
        <p:spPr>
          <a:xfrm>
            <a:off x="8561352" y="2009793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8561352" y="2000037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prstClr val="white"/>
                </a:solidFill>
              </a:rPr>
              <a:t>버블 붕괴의 영향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0" y="610139"/>
            <a:ext cx="5518159" cy="89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000" kern="0" dirty="0">
                <a:solidFill>
                  <a:prstClr val="white">
                    <a:lumMod val="95000"/>
                  </a:prstClr>
                </a:solidFill>
              </a:rPr>
              <a:t>일본 경제 불황기 목차</a:t>
            </a:r>
          </a:p>
        </p:txBody>
      </p:sp>
      <p:sp>
        <p:nvSpPr>
          <p:cNvPr id="16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952521" y="1980525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>
                <a:solidFill>
                  <a:prstClr val="white"/>
                </a:solidFill>
              </a:rPr>
              <a:t>잃어버린 </a:t>
            </a:r>
            <a:r>
              <a:rPr lang="en-US" altLang="ko-KR" sz="2400" dirty="0">
                <a:solidFill>
                  <a:prstClr val="white"/>
                </a:solidFill>
              </a:rPr>
              <a:t>10</a:t>
            </a:r>
            <a:r>
              <a:rPr lang="ko-KR" altLang="en-US" sz="2400" dirty="0">
                <a:solidFill>
                  <a:prstClr val="white"/>
                </a:solidFill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233650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33AB83-8C36-4265-8EA4-9CE68C3F3EDE}"/>
              </a:ext>
            </a:extLst>
          </p:cNvPr>
          <p:cNvSpPr txBox="1"/>
          <p:nvPr/>
        </p:nvSpPr>
        <p:spPr>
          <a:xfrm>
            <a:off x="516206" y="2004757"/>
            <a:ext cx="6022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2400" dirty="0"/>
              <a:t>잃어버린 </a:t>
            </a:r>
            <a:r>
              <a:rPr lang="en-US" altLang="ko-KR" sz="2400" dirty="0"/>
              <a:t>10</a:t>
            </a:r>
            <a:r>
              <a:rPr lang="ko-KR" altLang="en-US" sz="2400" dirty="0"/>
              <a:t>년은 거품경기 이후인 </a:t>
            </a:r>
            <a:r>
              <a:rPr lang="en-US" altLang="ko-KR" sz="2400" dirty="0"/>
              <a:t>1991</a:t>
            </a:r>
            <a:r>
              <a:rPr lang="ko-KR" altLang="en-US" sz="2400" dirty="0"/>
              <a:t>년부터 </a:t>
            </a:r>
            <a:r>
              <a:rPr lang="en-US" altLang="ko-KR" sz="2400" dirty="0"/>
              <a:t>2001</a:t>
            </a:r>
            <a:r>
              <a:rPr lang="ko-KR" altLang="en-US" sz="2400" dirty="0"/>
              <a:t>년까지 일본의 극심한 장기 침체 기간을 일컫는 말</a:t>
            </a:r>
            <a:endParaRPr lang="en-US" altLang="ko-KR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F8C709-CB6B-4166-8667-35424A8C1E7B}"/>
              </a:ext>
            </a:extLst>
          </p:cNvPr>
          <p:cNvSpPr txBox="1"/>
          <p:nvPr/>
        </p:nvSpPr>
        <p:spPr>
          <a:xfrm>
            <a:off x="516206" y="1183689"/>
            <a:ext cx="3440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/>
              <a:t>잃어버린 </a:t>
            </a:r>
            <a:r>
              <a:rPr lang="en-US" altLang="ko-KR" sz="2000" b="1" dirty="0"/>
              <a:t>10</a:t>
            </a:r>
            <a:r>
              <a:rPr lang="ko-KR" altLang="en-US" sz="2000" b="1" dirty="0"/>
              <a:t>년</a:t>
            </a:r>
            <a:r>
              <a:rPr lang="en-US" altLang="ko-KR" sz="2000" b="1" dirty="0"/>
              <a:t>(lost</a:t>
            </a:r>
            <a:r>
              <a:rPr lang="ko-KR" altLang="en-US" sz="2000" b="1" dirty="0"/>
              <a:t> </a:t>
            </a:r>
            <a:r>
              <a:rPr lang="en-US" altLang="ko-KR" sz="2000" b="1" dirty="0"/>
              <a:t>decade)</a:t>
            </a:r>
            <a:endParaRPr lang="ko-KR" altLang="en-US" sz="2000" b="1" dirty="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8D0C39D-19C9-4C42-ADA1-6298F70A8E8A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61E2C72-AF6D-4B1C-A33F-A45E9CFFF088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1</a:t>
            </a:r>
            <a:endParaRPr lang="ko-KR" altLang="en-US" sz="32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6E831F-6770-4CBB-8EBD-F2F9A714F627}"/>
              </a:ext>
            </a:extLst>
          </p:cNvPr>
          <p:cNvSpPr txBox="1"/>
          <p:nvPr/>
        </p:nvSpPr>
        <p:spPr>
          <a:xfrm>
            <a:off x="1188881" y="389104"/>
            <a:ext cx="2188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b="1" dirty="0">
                <a:latin typeface="아리따-돋움(TTF)-Bold" pitchFamily="18" charset="-127"/>
                <a:ea typeface="아리따-돋움(TTF)-Bold" pitchFamily="18" charset="-127"/>
              </a:rPr>
              <a:t>잃어버린 </a:t>
            </a:r>
            <a:r>
              <a:rPr lang="en-US" altLang="ko-KR" sz="2400" b="1" dirty="0">
                <a:latin typeface="아리따-돋움(TTF)-Bold" pitchFamily="18" charset="-127"/>
                <a:ea typeface="아리따-돋움(TTF)-Bold" pitchFamily="18" charset="-127"/>
              </a:rPr>
              <a:t>10</a:t>
            </a:r>
            <a:r>
              <a:rPr lang="ko-KR" altLang="en-US" sz="2400" b="1" dirty="0">
                <a:latin typeface="아리따-돋움(TTF)-Bold" pitchFamily="18" charset="-127"/>
                <a:ea typeface="아리따-돋움(TTF)-Bold" pitchFamily="18" charset="-127"/>
              </a:rPr>
              <a:t>년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09B3E5-D307-4094-845E-9BB4CB8F1737}"/>
              </a:ext>
            </a:extLst>
          </p:cNvPr>
          <p:cNvSpPr txBox="1"/>
          <p:nvPr/>
        </p:nvSpPr>
        <p:spPr>
          <a:xfrm>
            <a:off x="516206" y="3205086"/>
            <a:ext cx="49662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/>
          </a:p>
          <a:p>
            <a:pPr marL="285750" indent="-285750">
              <a:buFontTx/>
              <a:buChar char="-"/>
            </a:pPr>
            <a:r>
              <a:rPr lang="ko-KR" altLang="en-US" sz="2400" dirty="0"/>
              <a:t>주식</a:t>
            </a:r>
            <a:r>
              <a:rPr lang="en-US" altLang="ko-KR" sz="2400" dirty="0"/>
              <a:t>, </a:t>
            </a:r>
            <a:r>
              <a:rPr lang="ko-KR" altLang="en-US" sz="2400" dirty="0"/>
              <a:t>부동산 가격의 폭락</a:t>
            </a:r>
            <a:endParaRPr lang="en-US" altLang="ko-KR" sz="2400" dirty="0"/>
          </a:p>
          <a:p>
            <a:pPr marL="285750" indent="-285750">
              <a:buFontTx/>
              <a:buChar char="-"/>
            </a:pPr>
            <a:endParaRPr lang="en-US" altLang="ko-KR" sz="2400" dirty="0"/>
          </a:p>
          <a:p>
            <a:pPr marL="285750" indent="-285750">
              <a:buFontTx/>
              <a:buChar char="-"/>
            </a:pPr>
            <a:r>
              <a:rPr lang="ko-KR" altLang="en-US" sz="2400" dirty="0"/>
              <a:t>수많은 기업과 은행의 도산</a:t>
            </a:r>
            <a:endParaRPr lang="en-US" altLang="ko-KR" sz="2400" dirty="0"/>
          </a:p>
          <a:p>
            <a:endParaRPr lang="ko-KR" altLang="en-US" dirty="0"/>
          </a:p>
          <a:p>
            <a:endParaRPr lang="ko-KR" altLang="en-US" dirty="0"/>
          </a:p>
          <a:p>
            <a:endParaRPr lang="ko-KR" altLang="en-US" dirty="0"/>
          </a:p>
        </p:txBody>
      </p:sp>
      <p:pic>
        <p:nvPicPr>
          <p:cNvPr id="5122" name="Picture 2" descr="일본, 잃어버린 10년">
            <a:extLst>
              <a:ext uri="{FF2B5EF4-FFF2-40B4-BE49-F238E27FC236}">
                <a16:creationId xmlns:a16="http://schemas.microsoft.com/office/drawing/2014/main" id="{1DF965D0-5AB0-49C0-812A-E4F829277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485" y="1789434"/>
            <a:ext cx="4328886" cy="327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869529-4E33-4A5E-B41B-24CB3529DF23}"/>
              </a:ext>
            </a:extLst>
          </p:cNvPr>
          <p:cNvSpPr txBox="1"/>
          <p:nvPr/>
        </p:nvSpPr>
        <p:spPr>
          <a:xfrm>
            <a:off x="7470797" y="5068565"/>
            <a:ext cx="4204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err="1"/>
              <a:t>닛케이</a:t>
            </a:r>
            <a:r>
              <a:rPr lang="ko-KR" altLang="en-US" sz="2400" dirty="0"/>
              <a:t> 지수가 폭락하는 모습</a:t>
            </a:r>
          </a:p>
        </p:txBody>
      </p:sp>
    </p:spTree>
    <p:extLst>
      <p:ext uri="{BB962C8B-B14F-4D97-AF65-F5344CB8AC3E}">
        <p14:creationId xmlns:p14="http://schemas.microsoft.com/office/powerpoint/2010/main" val="305486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D58D1C1F-3891-42D9-9822-F990CEC178F5}"/>
              </a:ext>
            </a:extLst>
          </p:cNvPr>
          <p:cNvSpPr/>
          <p:nvPr/>
        </p:nvSpPr>
        <p:spPr>
          <a:xfrm>
            <a:off x="2946818" y="3429000"/>
            <a:ext cx="5526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2"/>
              </a:rPr>
              <a:t>https://www.youtube.com/watch?v=mwLDKou6Y9A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F93E7-E669-4855-BC8F-5C5C6AA10E93}"/>
              </a:ext>
            </a:extLst>
          </p:cNvPr>
          <p:cNvSpPr txBox="1"/>
          <p:nvPr/>
        </p:nvSpPr>
        <p:spPr>
          <a:xfrm>
            <a:off x="1300692" y="318217"/>
            <a:ext cx="5883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잃어버린 </a:t>
            </a:r>
            <a:r>
              <a:rPr lang="en-US" altLang="ko-KR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참고 동영상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204C316-CAC0-4257-AE72-F2C43BF02935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2</a:t>
            </a:r>
            <a:endParaRPr lang="ko-KR" altLang="en-US" sz="3200" b="1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638A1011-1B58-4C73-9B98-C37A623B68D4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95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324520-5D58-4686-8F8E-3BF4CB23F4DB}"/>
              </a:ext>
            </a:extLst>
          </p:cNvPr>
          <p:cNvSpPr txBox="1"/>
          <p:nvPr/>
        </p:nvSpPr>
        <p:spPr>
          <a:xfrm>
            <a:off x="985814" y="281382"/>
            <a:ext cx="385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부동산 버블 붕괴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9F334C4-0175-4046-8128-F6165A818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340" y="1092278"/>
            <a:ext cx="8827484" cy="3947502"/>
          </a:xfrm>
          <a:prstGeom prst="rect">
            <a:avLst/>
          </a:prstGeom>
        </p:spPr>
      </p:pic>
      <p:sp>
        <p:nvSpPr>
          <p:cNvPr id="8" name="화살표: 오각형 7">
            <a:extLst>
              <a:ext uri="{FF2B5EF4-FFF2-40B4-BE49-F238E27FC236}">
                <a16:creationId xmlns:a16="http://schemas.microsoft.com/office/drawing/2014/main" id="{69A38B99-4415-4EE6-90F2-AA205A5488A0}"/>
              </a:ext>
            </a:extLst>
          </p:cNvPr>
          <p:cNvSpPr/>
          <p:nvPr/>
        </p:nvSpPr>
        <p:spPr>
          <a:xfrm>
            <a:off x="380699" y="5256964"/>
            <a:ext cx="3576108" cy="1045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</a:rPr>
              <a:t>부동산 대량 투기</a:t>
            </a:r>
          </a:p>
        </p:txBody>
      </p:sp>
      <p:sp>
        <p:nvSpPr>
          <p:cNvPr id="9" name="화살표: 갈매기형 수장 8">
            <a:extLst>
              <a:ext uri="{FF2B5EF4-FFF2-40B4-BE49-F238E27FC236}">
                <a16:creationId xmlns:a16="http://schemas.microsoft.com/office/drawing/2014/main" id="{8730D016-23FE-40E7-848B-9B739D2BF830}"/>
              </a:ext>
            </a:extLst>
          </p:cNvPr>
          <p:cNvSpPr/>
          <p:nvPr/>
        </p:nvSpPr>
        <p:spPr>
          <a:xfrm>
            <a:off x="3581401" y="5244512"/>
            <a:ext cx="3352800" cy="1045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</a:rPr>
              <a:t>부동산 값 폭등</a:t>
            </a:r>
          </a:p>
        </p:txBody>
      </p:sp>
      <p:sp>
        <p:nvSpPr>
          <p:cNvPr id="12" name="화살표: 갈매기형 수장 11">
            <a:extLst>
              <a:ext uri="{FF2B5EF4-FFF2-40B4-BE49-F238E27FC236}">
                <a16:creationId xmlns:a16="http://schemas.microsoft.com/office/drawing/2014/main" id="{A1259595-68F6-4D4C-BC22-6A94A60927D3}"/>
              </a:ext>
            </a:extLst>
          </p:cNvPr>
          <p:cNvSpPr/>
          <p:nvPr/>
        </p:nvSpPr>
        <p:spPr>
          <a:xfrm>
            <a:off x="6558795" y="5248076"/>
            <a:ext cx="3352800" cy="1045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</a:rPr>
              <a:t>규제 대책</a:t>
            </a:r>
          </a:p>
        </p:txBody>
      </p:sp>
      <p:sp>
        <p:nvSpPr>
          <p:cNvPr id="10" name="화살표: 갈매기형 수장 9">
            <a:extLst>
              <a:ext uri="{FF2B5EF4-FFF2-40B4-BE49-F238E27FC236}">
                <a16:creationId xmlns:a16="http://schemas.microsoft.com/office/drawing/2014/main" id="{10D17D15-6981-4E4B-88F7-CF7F9CB13519}"/>
              </a:ext>
            </a:extLst>
          </p:cNvPr>
          <p:cNvSpPr/>
          <p:nvPr/>
        </p:nvSpPr>
        <p:spPr>
          <a:xfrm>
            <a:off x="9536188" y="5244512"/>
            <a:ext cx="2539697" cy="10452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>
                <a:solidFill>
                  <a:schemeClr val="tx1"/>
                </a:solidFill>
              </a:rPr>
              <a:t>버블 붕괴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D88D3531-6493-4F79-92F1-D83291D09579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3</a:t>
            </a:r>
            <a:endParaRPr lang="ko-KR" altLang="en-US" sz="3200" b="1" dirty="0"/>
          </a:p>
        </p:txBody>
      </p: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3C738C82-9332-4377-9EF1-7E8B94B2C7A7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80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324520-5D58-4686-8F8E-3BF4CB23F4DB}"/>
              </a:ext>
            </a:extLst>
          </p:cNvPr>
          <p:cNvSpPr txBox="1"/>
          <p:nvPr/>
        </p:nvSpPr>
        <p:spPr>
          <a:xfrm>
            <a:off x="1329720" y="331230"/>
            <a:ext cx="3576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주식 버블 붕괴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C577B27-77C0-4CA6-B8A8-DDEDCA3C8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2" y="1623219"/>
            <a:ext cx="5564325" cy="361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A9B3EE5B-2ABA-437C-A9C1-F5BF81637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575" y="1623219"/>
            <a:ext cx="4794660" cy="361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D5ACA5-7177-4687-97EC-0947A5021EA1}"/>
              </a:ext>
            </a:extLst>
          </p:cNvPr>
          <p:cNvSpPr txBox="1"/>
          <p:nvPr/>
        </p:nvSpPr>
        <p:spPr>
          <a:xfrm>
            <a:off x="302002" y="5418774"/>
            <a:ext cx="10764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90</a:t>
            </a:r>
            <a:r>
              <a:rPr lang="ko-KR" altLang="en-US" sz="2400" dirty="0"/>
              <a:t>년부터 부동산</a:t>
            </a:r>
            <a:r>
              <a:rPr lang="en-US" altLang="ko-KR" sz="2400" dirty="0"/>
              <a:t>, </a:t>
            </a:r>
            <a:r>
              <a:rPr lang="ko-KR" altLang="en-US" sz="2400" dirty="0"/>
              <a:t>주가 폭락으로 수많은 금융회사와 개인의 파산이 속출했다</a:t>
            </a:r>
            <a:r>
              <a:rPr lang="en-US" altLang="ko-KR" sz="2400" dirty="0"/>
              <a:t>.</a:t>
            </a:r>
            <a:endParaRPr lang="ko-KR" altLang="en-US" sz="2400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C2846AA-4103-4CFC-9F18-657609DF5D3B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4</a:t>
            </a:r>
            <a:endParaRPr lang="ko-KR" altLang="en-US" sz="3200" b="1" dirty="0"/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3A7AA2F5-55CA-4FB1-BE55-17B390C6A55A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63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D965AB-C410-4741-A762-183183E98C09}"/>
              </a:ext>
            </a:extLst>
          </p:cNvPr>
          <p:cNvSpPr txBox="1"/>
          <p:nvPr/>
        </p:nvSpPr>
        <p:spPr>
          <a:xfrm>
            <a:off x="1188881" y="318217"/>
            <a:ext cx="380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버블 붕괴의 영향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746349F-1F22-4D3B-991E-304D3DDF8D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975" y="1208393"/>
            <a:ext cx="7277252" cy="5457938"/>
          </a:xfrm>
          <a:prstGeom prst="rect">
            <a:avLst/>
          </a:prstGeom>
        </p:spPr>
      </p:pic>
      <p:sp>
        <p:nvSpPr>
          <p:cNvPr id="4" name="화살표: 오른쪽 3">
            <a:extLst>
              <a:ext uri="{FF2B5EF4-FFF2-40B4-BE49-F238E27FC236}">
                <a16:creationId xmlns:a16="http://schemas.microsoft.com/office/drawing/2014/main" id="{F3C6AB08-7718-414C-A8FD-2A532784E8F9}"/>
              </a:ext>
            </a:extLst>
          </p:cNvPr>
          <p:cNvSpPr/>
          <p:nvPr/>
        </p:nvSpPr>
        <p:spPr>
          <a:xfrm>
            <a:off x="7944346" y="3599542"/>
            <a:ext cx="711200" cy="667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E8E028-8AD2-4C3C-932F-157C7D06F5BF}"/>
              </a:ext>
            </a:extLst>
          </p:cNvPr>
          <p:cNvSpPr txBox="1"/>
          <p:nvPr/>
        </p:nvSpPr>
        <p:spPr>
          <a:xfrm>
            <a:off x="8795665" y="3173380"/>
            <a:ext cx="3251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돋움" panose="020B0600000101010101" pitchFamily="50" charset="-127"/>
                <a:ea typeface="돋움" panose="020B0600000101010101" pitchFamily="50" charset="-127"/>
              </a:rPr>
              <a:t>버블 붕괴로 인한 </a:t>
            </a:r>
            <a:r>
              <a:rPr lang="en-US" altLang="ko-KR" sz="3600" dirty="0">
                <a:latin typeface="돋움" panose="020B0600000101010101" pitchFamily="50" charset="-127"/>
                <a:ea typeface="돋움" panose="020B0600000101010101" pitchFamily="50" charset="-127"/>
              </a:rPr>
              <a:t>1500</a:t>
            </a:r>
            <a:r>
              <a:rPr lang="ko-KR" altLang="en-US" sz="3600" dirty="0">
                <a:latin typeface="돋움" panose="020B0600000101010101" pitchFamily="50" charset="-127"/>
                <a:ea typeface="돋움" panose="020B0600000101010101" pitchFamily="50" charset="-127"/>
              </a:rPr>
              <a:t>조엔 소멸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D4E5A27-E847-495A-B78B-7680035250BD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5</a:t>
            </a:r>
            <a:endParaRPr lang="ko-KR" altLang="en-US" sz="3200" b="1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5FB78022-05B6-40CA-B8EC-585CB7AB4249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89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222B64-2C0C-4246-86A9-E935D69FC8B4}"/>
              </a:ext>
            </a:extLst>
          </p:cNvPr>
          <p:cNvSpPr txBox="1"/>
          <p:nvPr/>
        </p:nvSpPr>
        <p:spPr>
          <a:xfrm>
            <a:off x="848873" y="4818552"/>
            <a:ext cx="5798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/>
              <a:t>1981</a:t>
            </a:r>
            <a:r>
              <a:rPr lang="ko-KR" altLang="en-US" sz="2400" dirty="0"/>
              <a:t>년 </a:t>
            </a:r>
            <a:r>
              <a:rPr lang="en-US" altLang="ko-KR" sz="2400" dirty="0"/>
              <a:t>~ 2006</a:t>
            </a:r>
            <a:r>
              <a:rPr lang="ko-KR" altLang="en-US" sz="2400" dirty="0"/>
              <a:t>년 일본 실질 </a:t>
            </a:r>
            <a:r>
              <a:rPr lang="en-US" altLang="ko-KR" sz="2400" dirty="0"/>
              <a:t>GDP </a:t>
            </a:r>
            <a:r>
              <a:rPr lang="ko-KR" altLang="en-US" sz="2400" dirty="0"/>
              <a:t>성장률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2B7A879-E2CA-4D3F-A6C9-5CEC0609D9AB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6</a:t>
            </a:r>
            <a:endParaRPr lang="ko-KR" altLang="en-US" sz="3200" b="1" dirty="0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19F2ABA-7294-4D09-A68B-38D24A309438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F00386-6251-4D1F-B2D5-B9625AECD200}"/>
              </a:ext>
            </a:extLst>
          </p:cNvPr>
          <p:cNvSpPr txBox="1"/>
          <p:nvPr/>
        </p:nvSpPr>
        <p:spPr>
          <a:xfrm>
            <a:off x="1188881" y="375408"/>
            <a:ext cx="380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버블 붕괴의 영향</a:t>
            </a:r>
          </a:p>
        </p:txBody>
      </p:sp>
      <p:pic>
        <p:nvPicPr>
          <p:cNvPr id="4100" name="Picture 4" descr="잃어버린 10년 GDP에 대한 이미지 검색결과">
            <a:extLst>
              <a:ext uri="{FF2B5EF4-FFF2-40B4-BE49-F238E27FC236}">
                <a16:creationId xmlns:a16="http://schemas.microsoft.com/office/drawing/2014/main" id="{CA970688-55D5-4C12-ACD1-7922C70FB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14" y="1172308"/>
            <a:ext cx="5524500" cy="349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화살표: 아래로 구부러짐 5">
            <a:extLst>
              <a:ext uri="{FF2B5EF4-FFF2-40B4-BE49-F238E27FC236}">
                <a16:creationId xmlns:a16="http://schemas.microsoft.com/office/drawing/2014/main" id="{5D828024-7A2D-4D1D-B82C-A838686ADED5}"/>
              </a:ext>
            </a:extLst>
          </p:cNvPr>
          <p:cNvSpPr/>
          <p:nvPr/>
        </p:nvSpPr>
        <p:spPr>
          <a:xfrm>
            <a:off x="8403770" y="1616948"/>
            <a:ext cx="1748972" cy="9375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73CBB41-A04C-483E-9311-EB3F32303562}"/>
              </a:ext>
            </a:extLst>
          </p:cNvPr>
          <p:cNvSpPr/>
          <p:nvPr/>
        </p:nvSpPr>
        <p:spPr>
          <a:xfrm>
            <a:off x="6865257" y="2920145"/>
            <a:ext cx="1944914" cy="1637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/>
              <a:t>연 평균 </a:t>
            </a:r>
            <a:r>
              <a:rPr lang="en-US" altLang="ko-KR" sz="4000" dirty="0"/>
              <a:t>4%</a:t>
            </a:r>
            <a:endParaRPr lang="ko-KR" altLang="en-US" sz="4000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C640AE5-BD8A-4C30-8C90-8B102CA8C1B0}"/>
              </a:ext>
            </a:extLst>
          </p:cNvPr>
          <p:cNvSpPr/>
          <p:nvPr/>
        </p:nvSpPr>
        <p:spPr>
          <a:xfrm>
            <a:off x="9724570" y="2920145"/>
            <a:ext cx="1944914" cy="1637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/>
              <a:t>연 평균 </a:t>
            </a:r>
            <a:r>
              <a:rPr lang="en-US" altLang="ko-KR" sz="4000" dirty="0"/>
              <a:t>0.7%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1252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D2B7A879-E2CA-4D3F-A6C9-5CEC0609D9AB}"/>
              </a:ext>
            </a:extLst>
          </p:cNvPr>
          <p:cNvSpPr/>
          <p:nvPr/>
        </p:nvSpPr>
        <p:spPr>
          <a:xfrm>
            <a:off x="265814" y="244548"/>
            <a:ext cx="720000" cy="720000"/>
          </a:xfrm>
          <a:prstGeom prst="rect">
            <a:avLst/>
          </a:prstGeom>
          <a:solidFill>
            <a:srgbClr val="004760"/>
          </a:solidFill>
          <a:ln>
            <a:solidFill>
              <a:srgbClr val="004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3200" b="1" dirty="0"/>
              <a:t>7</a:t>
            </a:r>
            <a:endParaRPr lang="ko-KR" altLang="en-US" sz="3200" b="1" dirty="0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419F2ABA-7294-4D09-A68B-38D24A309438}"/>
              </a:ext>
            </a:extLst>
          </p:cNvPr>
          <p:cNvCxnSpPr/>
          <p:nvPr/>
        </p:nvCxnSpPr>
        <p:spPr>
          <a:xfrm>
            <a:off x="1188881" y="273124"/>
            <a:ext cx="10666421" cy="0"/>
          </a:xfrm>
          <a:prstGeom prst="line">
            <a:avLst/>
          </a:prstGeom>
          <a:ln w="19050">
            <a:solidFill>
              <a:srgbClr val="0047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F00386-6251-4D1F-B2D5-B9625AECD200}"/>
              </a:ext>
            </a:extLst>
          </p:cNvPr>
          <p:cNvSpPr txBox="1"/>
          <p:nvPr/>
        </p:nvSpPr>
        <p:spPr>
          <a:xfrm>
            <a:off x="1188881" y="375408"/>
            <a:ext cx="3808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버블 붕괴의 영향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BDA137E-17B8-4889-BCEE-A9E7C9A141F7}"/>
              </a:ext>
            </a:extLst>
          </p:cNvPr>
          <p:cNvSpPr/>
          <p:nvPr/>
        </p:nvSpPr>
        <p:spPr>
          <a:xfrm>
            <a:off x="625814" y="1352475"/>
            <a:ext cx="2451215" cy="144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대기업들의 </a:t>
            </a:r>
            <a:endParaRPr lang="en-US" altLang="ko-KR" sz="2800" dirty="0"/>
          </a:p>
          <a:p>
            <a:pPr algn="ctr"/>
            <a:r>
              <a:rPr lang="ko-KR" altLang="en-US" sz="2800" dirty="0"/>
              <a:t>구조조정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CA40557C-60BF-4D5A-8DFD-02DDA29800B1}"/>
              </a:ext>
            </a:extLst>
          </p:cNvPr>
          <p:cNvSpPr/>
          <p:nvPr/>
        </p:nvSpPr>
        <p:spPr>
          <a:xfrm>
            <a:off x="3942328" y="1352475"/>
            <a:ext cx="2451215" cy="144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/>
              <a:t>국민소득 대폭 감소</a:t>
            </a:r>
            <a:endParaRPr lang="ko-KR" altLang="en-US" sz="2800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7767542-BA83-4BDA-BB83-498A8DF19C2B}"/>
              </a:ext>
            </a:extLst>
          </p:cNvPr>
          <p:cNvSpPr/>
          <p:nvPr/>
        </p:nvSpPr>
        <p:spPr>
          <a:xfrm>
            <a:off x="7186271" y="1352475"/>
            <a:ext cx="2451215" cy="144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/>
              <a:t>내수시장 위축</a:t>
            </a:r>
            <a:endParaRPr lang="ko-KR" altLang="en-US" sz="28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95C083-4F64-4D95-9592-73FA642D7B26}"/>
              </a:ext>
            </a:extLst>
          </p:cNvPr>
          <p:cNvSpPr/>
          <p:nvPr/>
        </p:nvSpPr>
        <p:spPr>
          <a:xfrm>
            <a:off x="625813" y="3429000"/>
            <a:ext cx="2451215" cy="144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제조업 대기업의 하청 주문 감소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0E90D65F-B162-4812-8032-75B2695B3D69}"/>
              </a:ext>
            </a:extLst>
          </p:cNvPr>
          <p:cNvSpPr/>
          <p:nvPr/>
        </p:nvSpPr>
        <p:spPr>
          <a:xfrm>
            <a:off x="3942327" y="3429000"/>
            <a:ext cx="2451215" cy="144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/>
              <a:t>중소기업의 </a:t>
            </a:r>
            <a:endParaRPr lang="en-US" altLang="ko-KR" sz="2800" dirty="0"/>
          </a:p>
          <a:p>
            <a:pPr algn="ctr"/>
            <a:r>
              <a:rPr lang="ko-KR" altLang="en-US" sz="2800" dirty="0"/>
              <a:t>대규모 도산</a:t>
            </a:r>
          </a:p>
        </p:txBody>
      </p:sp>
      <p:sp>
        <p:nvSpPr>
          <p:cNvPr id="16" name="화살표: 오른쪽 15">
            <a:extLst>
              <a:ext uri="{FF2B5EF4-FFF2-40B4-BE49-F238E27FC236}">
                <a16:creationId xmlns:a16="http://schemas.microsoft.com/office/drawing/2014/main" id="{E5559CF6-16E1-4814-9FBF-BDF2CBEAA933}"/>
              </a:ext>
            </a:extLst>
          </p:cNvPr>
          <p:cNvSpPr/>
          <p:nvPr/>
        </p:nvSpPr>
        <p:spPr>
          <a:xfrm>
            <a:off x="3194842" y="1753694"/>
            <a:ext cx="618557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화살표: 오른쪽 17">
            <a:extLst>
              <a:ext uri="{FF2B5EF4-FFF2-40B4-BE49-F238E27FC236}">
                <a16:creationId xmlns:a16="http://schemas.microsoft.com/office/drawing/2014/main" id="{59207B08-6E4D-4FD7-B6D8-A2BB82A02BCA}"/>
              </a:ext>
            </a:extLst>
          </p:cNvPr>
          <p:cNvSpPr/>
          <p:nvPr/>
        </p:nvSpPr>
        <p:spPr>
          <a:xfrm>
            <a:off x="3200399" y="3830220"/>
            <a:ext cx="618557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화살표: 오른쪽 18">
            <a:extLst>
              <a:ext uri="{FF2B5EF4-FFF2-40B4-BE49-F238E27FC236}">
                <a16:creationId xmlns:a16="http://schemas.microsoft.com/office/drawing/2014/main" id="{2F77C9B7-3E4F-4940-9551-EFA9CAC40691}"/>
              </a:ext>
            </a:extLst>
          </p:cNvPr>
          <p:cNvSpPr/>
          <p:nvPr/>
        </p:nvSpPr>
        <p:spPr>
          <a:xfrm>
            <a:off x="6522091" y="1753695"/>
            <a:ext cx="618557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화살표: 오른쪽 20">
            <a:extLst>
              <a:ext uri="{FF2B5EF4-FFF2-40B4-BE49-F238E27FC236}">
                <a16:creationId xmlns:a16="http://schemas.microsoft.com/office/drawing/2014/main" id="{0E63D4AE-B7CC-4FEE-BC80-753A02F7F477}"/>
              </a:ext>
            </a:extLst>
          </p:cNvPr>
          <p:cNvSpPr/>
          <p:nvPr/>
        </p:nvSpPr>
        <p:spPr>
          <a:xfrm rot="5400000">
            <a:off x="8102599" y="2872756"/>
            <a:ext cx="618557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41CA252A-1C2E-4C83-9FBC-7ED966B3EB27}"/>
              </a:ext>
            </a:extLst>
          </p:cNvPr>
          <p:cNvSpPr/>
          <p:nvPr/>
        </p:nvSpPr>
        <p:spPr>
          <a:xfrm>
            <a:off x="6567714" y="3830220"/>
            <a:ext cx="618557" cy="6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폭발: 8pt 19">
            <a:extLst>
              <a:ext uri="{FF2B5EF4-FFF2-40B4-BE49-F238E27FC236}">
                <a16:creationId xmlns:a16="http://schemas.microsoft.com/office/drawing/2014/main" id="{CCCD13AF-3026-41E8-8C6F-6BBF462FEC5C}"/>
              </a:ext>
            </a:extLst>
          </p:cNvPr>
          <p:cNvSpPr/>
          <p:nvPr/>
        </p:nvSpPr>
        <p:spPr>
          <a:xfrm>
            <a:off x="7503886" y="3830220"/>
            <a:ext cx="3236685" cy="275465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>
                <a:solidFill>
                  <a:schemeClr val="tx1"/>
                </a:solidFill>
              </a:rPr>
              <a:t>경제 대폭락</a:t>
            </a:r>
          </a:p>
        </p:txBody>
      </p:sp>
    </p:spTree>
    <p:extLst>
      <p:ext uri="{BB962C8B-B14F-4D97-AF65-F5344CB8AC3E}">
        <p14:creationId xmlns:p14="http://schemas.microsoft.com/office/powerpoint/2010/main" val="3842542707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173</Words>
  <Application>Microsoft Office PowerPoint</Application>
  <PresentationFormat>와이드스크린</PresentationFormat>
  <Paragraphs>52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돋움</vt:lpstr>
      <vt:lpstr>맑은 고딕</vt:lpstr>
      <vt:lpstr>아리따-돋움(TTF)-Bold</vt:lpstr>
      <vt:lpstr>Arial</vt:lpstr>
      <vt:lpstr>9_Office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A</cp:lastModifiedBy>
  <cp:revision>23</cp:revision>
  <dcterms:created xsi:type="dcterms:W3CDTF">2019-04-08T05:06:45Z</dcterms:created>
  <dcterms:modified xsi:type="dcterms:W3CDTF">2019-11-24T18:25:27Z</dcterms:modified>
</cp:coreProperties>
</file>