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4B5A23-C81F-4AF5-A748-1D1EE9350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6F8B85E-9692-4475-9B5C-3E3DB5D88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005B73-604A-4AB5-8137-DDC71FB76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57B5ED-EDEA-4726-A63A-ABCD88DD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561B83-F1A6-46DA-BD34-3B375CB3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0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E36BD6-A4CF-4B25-AB1E-51253291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749623F-E56B-4F2D-8C1B-7FE5A6708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8878DC-1F89-454E-8C22-21927454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C32D40-FC59-4599-8DB0-4EDB5515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BECE70-0B94-4918-8A6B-CE318F78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55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CC509A6-106F-4F30-B678-2B05478C05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728D6E4-1D89-4B38-BBBD-0F0516981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995D7F-87F4-4EAE-B067-A371E5D3C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6F322D-4B78-410F-883C-30640F0A1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A676F9-DE6E-4CF9-8A5F-C636669B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2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AFF599-F9A5-411F-BFB9-C4FB2A3A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3CECED-CCAF-4DDD-B539-F3AF15540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0C8BE3-B2E2-4859-8481-2ADA01A4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8CDC39-E89C-42A8-9B52-C7D6DAC2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B28C08-4C0A-48B8-A2D2-41A018AB9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03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24B900-D8B5-4B2F-9A9B-DAFD43923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D0AAEF-5449-4C97-B530-902BE63F1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8CE2F0-2D83-432D-AAAB-53B7BDAD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4A1FD5-451B-4844-91B8-CAAD1300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4FCB56-5F29-4966-828B-6F12C897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11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A8BCA9-CCD6-4662-A75A-29683674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B64179-D214-4078-BA5F-DFCB5B7AB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1779CDF-61C0-406A-811C-6499DEFD4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2950D3-3FB5-4335-966B-7606E3544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EA6937B-7D55-49EA-B7A1-89529F5A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B794612-C908-4F25-B9A3-09427AE34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5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3C1362-BBA7-4D01-B788-14FDB950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AC57B0-4E1F-4D85-8918-3867A4BE7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E57D204-8AC0-4D04-AEF3-91D211206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95EB064-60AB-4FE5-AF06-C9FE48BB4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9DB6808-33C3-4B13-8365-0D85B8DDB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C2640C7-3844-4222-AC6F-AB4902A4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1889AA5-8486-41FD-8413-A1012296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2CBBB2D-B216-4BCD-8B81-731C681C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5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649871-FAAA-407D-9245-5C61A8E3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A38A7DA-9D13-4BB7-ADE4-F35E84E3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3FEE6E1-89D7-49AE-A816-C7B25C1D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16B1AE1-FDC9-44CA-9C12-53013C08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63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75ACA46-7E3A-4F54-B5C7-2D501C80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A6C4713-7972-4FE4-B6C4-CD4F252F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D64F96C-A2F1-409B-B68C-BE3C8992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0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13D69A-09A1-4C99-B3A6-6FFAF00F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0AD2F4-8A1D-4D48-B8E0-B0A9F378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F2D0DD9-6BA7-496D-AB88-10339921C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604958-49B0-4000-9AE8-1A82649D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224506-57FE-4AE4-915B-1BCF662C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6D5D81-A0DA-465B-9DDB-DA44E7CF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00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D983AA-0F4A-45E5-9631-DE95D374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E327D0E-1174-49F8-B6E6-ED9C4C24C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9C250D-0505-42BE-A5E8-7419DF44E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BEAFD8E-9839-4C72-8762-8562A916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BFA4037-6B16-4DCF-B42A-04CA1505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41A69A5-76C9-4317-9EA8-5195D125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62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4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67ADECC-9799-4216-9862-AA5ADA4C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7C8BE3-DBC3-496D-978E-EEAF27BD1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A01D7B-4D81-4C57-A818-0D2B635AD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504206-C714-4A83-8AB2-390F6A4DB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61C595-D0A5-4894-99F9-5A8A1E009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72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PGAuidR0_M&amp;feature=youtu.b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12192000" cy="35144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5400" b="1" i="1" kern="0" dirty="0">
                <a:solidFill>
                  <a:prstClr val="white"/>
                </a:solidFill>
              </a:rPr>
              <a:t>5</a:t>
            </a:r>
            <a:r>
              <a:rPr lang="ko-KR" altLang="en-US" sz="5400" b="1" i="1" kern="0" dirty="0">
                <a:solidFill>
                  <a:prstClr val="white"/>
                </a:solidFill>
              </a:rPr>
              <a:t>조 메이지 정치 말기</a:t>
            </a:r>
            <a:endParaRPr lang="en-US" altLang="ko-KR" sz="5400" b="1" i="1" kern="0" dirty="0">
              <a:solidFill>
                <a:prstClr val="white"/>
              </a:solidFill>
            </a:endParaRPr>
          </a:p>
          <a:p>
            <a:pPr algn="ctr" latinLnBrk="0">
              <a:defRPr/>
            </a:pPr>
            <a:endParaRPr lang="en-US" altLang="ko-KR" sz="2000" b="1" i="1" kern="0" dirty="0">
              <a:solidFill>
                <a:prstClr val="white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0" y="3509468"/>
            <a:ext cx="12192000" cy="72000"/>
            <a:chOff x="0" y="5981020"/>
            <a:chExt cx="3001497" cy="891450"/>
          </a:xfrm>
          <a:effectLst>
            <a:outerShdw dist="63500" dir="5400000" algn="t" rotWithShape="0">
              <a:schemeClr val="bg1"/>
            </a:outerShdw>
          </a:effectLst>
        </p:grpSpPr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788929DA-A5BF-4B2D-9B3F-B9AE75A077B9}"/>
                </a:ext>
              </a:extLst>
            </p:cNvPr>
            <p:cNvSpPr/>
            <p:nvPr/>
          </p:nvSpPr>
          <p:spPr>
            <a:xfrm>
              <a:off x="0" y="5995490"/>
              <a:ext cx="1000499" cy="876980"/>
            </a:xfrm>
            <a:prstGeom prst="rect">
              <a:avLst/>
            </a:prstGeom>
            <a:solidFill>
              <a:srgbClr val="ACD3CE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93FA36ED-C403-4EF8-802B-8D9FCA3FEDE1}"/>
                </a:ext>
              </a:extLst>
            </p:cNvPr>
            <p:cNvSpPr/>
            <p:nvPr/>
          </p:nvSpPr>
          <p:spPr>
            <a:xfrm>
              <a:off x="2000998" y="5995490"/>
              <a:ext cx="1000499" cy="876980"/>
            </a:xfrm>
            <a:prstGeom prst="rect">
              <a:avLst/>
            </a:prstGeom>
            <a:solidFill>
              <a:srgbClr val="967D5F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CB5DA746-129A-4441-A249-BD065404DF3A}"/>
                </a:ext>
              </a:extLst>
            </p:cNvPr>
            <p:cNvSpPr/>
            <p:nvPr/>
          </p:nvSpPr>
          <p:spPr>
            <a:xfrm>
              <a:off x="1000499" y="5981020"/>
              <a:ext cx="1000499" cy="876980"/>
            </a:xfrm>
            <a:prstGeom prst="rect">
              <a:avLst/>
            </a:prstGeom>
            <a:solidFill>
              <a:srgbClr val="FF9999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F9FCD823-BDA8-46A5-A809-07E46D4CC0CB}"/>
              </a:ext>
            </a:extLst>
          </p:cNvPr>
          <p:cNvSpPr/>
          <p:nvPr/>
        </p:nvSpPr>
        <p:spPr>
          <a:xfrm>
            <a:off x="6594803" y="5228709"/>
            <a:ext cx="4003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en-US" altLang="ko-KR" b="1" i="1" kern="0" dirty="0"/>
              <a:t>21*02*95 </a:t>
            </a:r>
            <a:r>
              <a:rPr lang="ko-KR" altLang="en-US" b="1" i="1" kern="0" dirty="0" err="1"/>
              <a:t>러시아러시아어학과</a:t>
            </a:r>
            <a:r>
              <a:rPr lang="ko-KR" altLang="en-US" b="1" i="1" kern="0" dirty="0"/>
              <a:t> 김</a:t>
            </a:r>
            <a:r>
              <a:rPr lang="en-US" altLang="ko-KR" b="1" i="1" kern="0"/>
              <a:t>*</a:t>
            </a:r>
            <a:r>
              <a:rPr lang="ko-KR" altLang="en-US" b="1" i="1" kern="0"/>
              <a:t>원</a:t>
            </a:r>
            <a:endParaRPr lang="en-US" altLang="ko-KR" sz="4400" b="1" i="1" kern="0" dirty="0"/>
          </a:p>
        </p:txBody>
      </p:sp>
    </p:spTree>
    <p:extLst>
      <p:ext uri="{BB962C8B-B14F-4D97-AF65-F5344CB8AC3E}">
        <p14:creationId xmlns:p14="http://schemas.microsoft.com/office/powerpoint/2010/main" val="411047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>
            <a:extLst>
              <a:ext uri="{FF2B5EF4-FFF2-40B4-BE49-F238E27FC236}">
                <a16:creationId xmlns:a16="http://schemas.microsoft.com/office/drawing/2014/main" id="{788929DA-A5BF-4B2D-9B3F-B9AE75A077B9}"/>
              </a:ext>
            </a:extLst>
          </p:cNvPr>
          <p:cNvSpPr/>
          <p:nvPr/>
        </p:nvSpPr>
        <p:spPr>
          <a:xfrm>
            <a:off x="6408693" y="1845878"/>
            <a:ext cx="900000" cy="900000"/>
          </a:xfrm>
          <a:prstGeom prst="ellipse">
            <a:avLst/>
          </a:prstGeom>
          <a:solidFill>
            <a:srgbClr val="ACD3CE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69323A4-E889-4245-A8F9-7046C63FB96D}"/>
              </a:ext>
            </a:extLst>
          </p:cNvPr>
          <p:cNvSpPr/>
          <p:nvPr/>
        </p:nvSpPr>
        <p:spPr>
          <a:xfrm>
            <a:off x="7568429" y="1797350"/>
            <a:ext cx="3089869" cy="887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1889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월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11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일 공포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이듬해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11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월부터 시행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약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57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년간 수정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X</a:t>
            </a:r>
          </a:p>
          <a:p>
            <a:pPr>
              <a:lnSpc>
                <a:spcPct val="150000"/>
              </a:lnSpc>
            </a:pP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93FA36ED-C403-4EF8-802B-8D9FCA3FEDE1}"/>
              </a:ext>
            </a:extLst>
          </p:cNvPr>
          <p:cNvSpPr/>
          <p:nvPr/>
        </p:nvSpPr>
        <p:spPr>
          <a:xfrm>
            <a:off x="6408693" y="3240366"/>
            <a:ext cx="900000" cy="900000"/>
          </a:xfrm>
          <a:prstGeom prst="ellipse">
            <a:avLst/>
          </a:prstGeom>
          <a:solidFill>
            <a:srgbClr val="967D5F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9D59652-9B94-4373-AAC5-BE2C5F59D4AE}"/>
              </a:ext>
            </a:extLst>
          </p:cNvPr>
          <p:cNvSpPr/>
          <p:nvPr/>
        </p:nvSpPr>
        <p:spPr>
          <a:xfrm>
            <a:off x="7568429" y="3191838"/>
            <a:ext cx="3089869" cy="887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1882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년 이토 히로부미 유럽 파견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이듬해 귀국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후 이노우에 </a:t>
            </a: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</a:rPr>
              <a:t>고와시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 등과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헌법 초안 작성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CB5DA746-129A-4441-A249-BD065404DF3A}"/>
              </a:ext>
            </a:extLst>
          </p:cNvPr>
          <p:cNvSpPr/>
          <p:nvPr/>
        </p:nvSpPr>
        <p:spPr>
          <a:xfrm>
            <a:off x="6408693" y="4634854"/>
            <a:ext cx="900000" cy="900000"/>
          </a:xfrm>
          <a:prstGeom prst="ellipse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05E05CF-C762-4CFF-87FC-414739F9A689}"/>
              </a:ext>
            </a:extLst>
          </p:cNvPr>
          <p:cNvSpPr/>
          <p:nvPr/>
        </p:nvSpPr>
        <p:spPr>
          <a:xfrm>
            <a:off x="7568429" y="4586326"/>
            <a:ext cx="3089869" cy="887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천황에게 막대한 권리가 있었다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국민의 자유가 일정량 보장받게 되었고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선거를 통해 중의원을 뽑을 수 있게 됐다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0" y="-8965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800" b="1" i="1" kern="0" dirty="0">
                <a:solidFill>
                  <a:prstClr val="white"/>
                </a:solidFill>
              </a:rPr>
              <a:t>제국 헌법의 제정</a:t>
            </a:r>
            <a:endParaRPr lang="en-US" altLang="ko-KR" sz="4800" b="1" i="1" kern="0" dirty="0">
              <a:solidFill>
                <a:prstClr val="white"/>
              </a:solidFill>
            </a:endParaRPr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34A9B3D3-72C5-4616-96BE-9F29A5D75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39" y="1473109"/>
            <a:ext cx="5438026" cy="4434514"/>
          </a:xfrm>
          <a:prstGeom prst="rect">
            <a:avLst/>
          </a:prstGeom>
        </p:spPr>
      </p:pic>
      <p:sp>
        <p:nvSpPr>
          <p:cNvPr id="4" name="직사각형 3">
            <a:hlinkClick r:id="rId3"/>
            <a:extLst>
              <a:ext uri="{FF2B5EF4-FFF2-40B4-BE49-F238E27FC236}">
                <a16:creationId xmlns:a16="http://schemas.microsoft.com/office/drawing/2014/main" id="{C1B0484C-9E2D-4094-B2DD-0F7376B3A163}"/>
              </a:ext>
            </a:extLst>
          </p:cNvPr>
          <p:cNvSpPr/>
          <p:nvPr/>
        </p:nvSpPr>
        <p:spPr>
          <a:xfrm>
            <a:off x="547139" y="5978689"/>
            <a:ext cx="50378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>
                <a:hlinkClick r:id="rId3"/>
              </a:rPr>
              <a:t>https://www.youtube.com/watch?v=ZPGAuidR0_M&amp;feature=youtu.be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1558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/>
      <p:bldP spid="10" grpId="0" animBg="1"/>
      <p:bldP spid="11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>
            <a:extLst>
              <a:ext uri="{FF2B5EF4-FFF2-40B4-BE49-F238E27FC236}">
                <a16:creationId xmlns:a16="http://schemas.microsoft.com/office/drawing/2014/main" id="{E6BC1B19-B6F5-4863-9577-4C2CE82DC7A7}"/>
              </a:ext>
            </a:extLst>
          </p:cNvPr>
          <p:cNvSpPr/>
          <p:nvPr/>
        </p:nvSpPr>
        <p:spPr>
          <a:xfrm>
            <a:off x="3190785" y="5308108"/>
            <a:ext cx="308986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1890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 제</a:t>
            </a: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회 총선거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</a:rPr>
              <a:t>민당이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 과반수 차지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당과 내각의 입장 차 격화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7CFB752-0B60-48FD-B459-664791D37EDC}"/>
              </a:ext>
            </a:extLst>
          </p:cNvPr>
          <p:cNvSpPr/>
          <p:nvPr/>
        </p:nvSpPr>
        <p:spPr>
          <a:xfrm>
            <a:off x="9017960" y="5334381"/>
            <a:ext cx="308986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1894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청일전쟁 발발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</a:rPr>
              <a:t>민당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 또한 정부 지지의 태도를 취함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36052" y="3176751"/>
            <a:ext cx="3201508" cy="656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공포 직후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구로다 </a:t>
            </a: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</a:rPr>
              <a:t>기요타카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 수상의 초연주의 입장 표명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EE1BE766-1643-4725-80BF-AA9C156FEE47}"/>
              </a:ext>
            </a:extLst>
          </p:cNvPr>
          <p:cNvSpPr/>
          <p:nvPr/>
        </p:nvSpPr>
        <p:spPr>
          <a:xfrm>
            <a:off x="6245519" y="3078227"/>
            <a:ext cx="308986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1892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 제</a:t>
            </a: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회 총선거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정부의 선거간섭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</a:rPr>
              <a:t>민당의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 승리로 정부 </a:t>
            </a: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</a:rPr>
              <a:t>비판받음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3" name="자유형: 도형 4">
            <a:extLst>
              <a:ext uri="{FF2B5EF4-FFF2-40B4-BE49-F238E27FC236}">
                <a16:creationId xmlns:a16="http://schemas.microsoft.com/office/drawing/2014/main" id="{5598D439-A589-43F9-813A-B2D593F365DA}"/>
              </a:ext>
            </a:extLst>
          </p:cNvPr>
          <p:cNvSpPr/>
          <p:nvPr/>
        </p:nvSpPr>
        <p:spPr>
          <a:xfrm>
            <a:off x="900600" y="1184392"/>
            <a:ext cx="9879527" cy="1233029"/>
          </a:xfrm>
          <a:custGeom>
            <a:avLst/>
            <a:gdLst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1264522 w 9128244"/>
              <a:gd name="connsiteY17" fmla="*/ 101600 h 1930400"/>
              <a:gd name="connsiteX18" fmla="*/ 1112122 w 9128244"/>
              <a:gd name="connsiteY18" fmla="*/ 76200 h 1930400"/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878759 w 9128244"/>
              <a:gd name="connsiteY17" fmla="*/ 77787 h 1930400"/>
              <a:gd name="connsiteX18" fmla="*/ 1112122 w 9128244"/>
              <a:gd name="connsiteY18" fmla="*/ 76200 h 193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128244" h="1930400">
                <a:moveTo>
                  <a:pt x="1112122" y="76200"/>
                </a:moveTo>
                <a:cubicBezTo>
                  <a:pt x="1519580" y="42333"/>
                  <a:pt x="2737722" y="0"/>
                  <a:pt x="2737722" y="0"/>
                </a:cubicBezTo>
                <a:lnTo>
                  <a:pt x="5976222" y="25400"/>
                </a:lnTo>
                <a:lnTo>
                  <a:pt x="8478122" y="38100"/>
                </a:lnTo>
                <a:cubicBezTo>
                  <a:pt x="8967072" y="44450"/>
                  <a:pt x="8810439" y="21167"/>
                  <a:pt x="8909922" y="63500"/>
                </a:cubicBezTo>
                <a:cubicBezTo>
                  <a:pt x="9009405" y="105833"/>
                  <a:pt x="9039039" y="93133"/>
                  <a:pt x="9075022" y="292100"/>
                </a:cubicBezTo>
                <a:cubicBezTo>
                  <a:pt x="9111005" y="491067"/>
                  <a:pt x="9136405" y="999067"/>
                  <a:pt x="9125822" y="1257300"/>
                </a:cubicBezTo>
                <a:cubicBezTo>
                  <a:pt x="9115239" y="1515533"/>
                  <a:pt x="9123705" y="1731433"/>
                  <a:pt x="9011522" y="1841500"/>
                </a:cubicBezTo>
                <a:cubicBezTo>
                  <a:pt x="8899339" y="1951567"/>
                  <a:pt x="8452722" y="1917700"/>
                  <a:pt x="8452722" y="1917700"/>
                </a:cubicBezTo>
                <a:lnTo>
                  <a:pt x="6496922" y="1879600"/>
                </a:lnTo>
                <a:lnTo>
                  <a:pt x="3067922" y="1854200"/>
                </a:lnTo>
                <a:cubicBezTo>
                  <a:pt x="2217022" y="1862667"/>
                  <a:pt x="1852955" y="1930400"/>
                  <a:pt x="1391522" y="1930400"/>
                </a:cubicBezTo>
                <a:cubicBezTo>
                  <a:pt x="930089" y="1930400"/>
                  <a:pt x="527922" y="1921933"/>
                  <a:pt x="299322" y="1854200"/>
                </a:cubicBezTo>
                <a:cubicBezTo>
                  <a:pt x="70722" y="1786467"/>
                  <a:pt x="55905" y="1661583"/>
                  <a:pt x="19922" y="1524000"/>
                </a:cubicBezTo>
                <a:cubicBezTo>
                  <a:pt x="-16061" y="1386417"/>
                  <a:pt x="85539" y="1204383"/>
                  <a:pt x="83422" y="1028700"/>
                </a:cubicBezTo>
                <a:cubicBezTo>
                  <a:pt x="81305" y="853017"/>
                  <a:pt x="-28761" y="622300"/>
                  <a:pt x="7222" y="469900"/>
                </a:cubicBezTo>
                <a:cubicBezTo>
                  <a:pt x="43205" y="317500"/>
                  <a:pt x="89772" y="175683"/>
                  <a:pt x="299322" y="114300"/>
                </a:cubicBezTo>
                <a:cubicBezTo>
                  <a:pt x="508872" y="52917"/>
                  <a:pt x="739059" y="86254"/>
                  <a:pt x="878759" y="77787"/>
                </a:cubicBezTo>
                <a:cubicBezTo>
                  <a:pt x="1018459" y="69320"/>
                  <a:pt x="1270872" y="78316"/>
                  <a:pt x="1112122" y="7620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4000" b="1" dirty="0">
                <a:solidFill>
                  <a:prstClr val="white">
                    <a:lumMod val="50000"/>
                  </a:prstClr>
                </a:solidFill>
              </a:rPr>
              <a:t>초기 의회</a:t>
            </a:r>
            <a:endParaRPr lang="en-US" altLang="ko-KR" sz="4000" b="1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endParaRPr lang="ko-KR" altLang="en-US" sz="4800" kern="0" dirty="0">
              <a:solidFill>
                <a:prstClr val="white"/>
              </a:solidFill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8D7B958F-6FB1-44F3-911B-ADE949B4409B}"/>
              </a:ext>
            </a:extLst>
          </p:cNvPr>
          <p:cNvGrpSpPr/>
          <p:nvPr/>
        </p:nvGrpSpPr>
        <p:grpSpPr>
          <a:xfrm>
            <a:off x="1463755" y="4578428"/>
            <a:ext cx="9316372" cy="510488"/>
            <a:chOff x="1290319" y="3192845"/>
            <a:chExt cx="7812035" cy="382310"/>
          </a:xfrm>
          <a:gradFill flip="none" rotWithShape="1">
            <a:gsLst>
              <a:gs pos="45000">
                <a:srgbClr val="FF9999"/>
              </a:gs>
              <a:gs pos="45000">
                <a:schemeClr val="bg1"/>
              </a:gs>
            </a:gsLst>
            <a:lin ang="0" scaled="1"/>
            <a:tileRect/>
          </a:gradFill>
        </p:grpSpPr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C5039E08-BAC9-42C0-86B5-1BC9036C2F91}"/>
                </a:ext>
              </a:extLst>
            </p:cNvPr>
            <p:cNvSpPr/>
            <p:nvPr/>
          </p:nvSpPr>
          <p:spPr>
            <a:xfrm>
              <a:off x="1398759" y="3375000"/>
              <a:ext cx="7344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BA334B9B-A60C-440B-99ED-F69A053646DF}"/>
                </a:ext>
              </a:extLst>
            </p:cNvPr>
            <p:cNvSpPr/>
            <p:nvPr/>
          </p:nvSpPr>
          <p:spPr>
            <a:xfrm>
              <a:off x="1290319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1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E3A0E9D-5F99-41F7-8551-54A808EC91D7}"/>
                </a:ext>
              </a:extLst>
            </p:cNvPr>
            <p:cNvSpPr/>
            <p:nvPr/>
          </p:nvSpPr>
          <p:spPr>
            <a:xfrm>
              <a:off x="3851797" y="3192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2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6D5CB513-2321-4973-AAAD-07D3BD2FD6B7}"/>
                </a:ext>
              </a:extLst>
            </p:cNvPr>
            <p:cNvSpPr/>
            <p:nvPr/>
          </p:nvSpPr>
          <p:spPr>
            <a:xfrm>
              <a:off x="6413276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3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B61EB72F-BFD1-4FF4-9ACA-568C948DDE5B}"/>
                </a:ext>
              </a:extLst>
            </p:cNvPr>
            <p:cNvSpPr/>
            <p:nvPr/>
          </p:nvSpPr>
          <p:spPr>
            <a:xfrm>
              <a:off x="8738044" y="3192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4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565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000" b="1" kern="0" dirty="0">
                <a:solidFill>
                  <a:prstClr val="white"/>
                </a:solidFill>
              </a:rPr>
              <a:t>조약 개정 교섭</a:t>
            </a:r>
            <a:endParaRPr lang="en-US" altLang="ko-KR" sz="4000" b="1" kern="0" dirty="0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4C5EE92A-F127-4A24-91CA-EC940EEEE8F7}"/>
              </a:ext>
            </a:extLst>
          </p:cNvPr>
          <p:cNvGrpSpPr/>
          <p:nvPr/>
        </p:nvGrpSpPr>
        <p:grpSpPr>
          <a:xfrm>
            <a:off x="457200" y="1463040"/>
            <a:ext cx="3333042" cy="4907280"/>
            <a:chOff x="1146628" y="1386115"/>
            <a:chExt cx="3135087" cy="4871122"/>
          </a:xfrm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9B8445F5-FCA0-464D-BEC8-9FFD22B4E647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FF9999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이등변 삼각형 15">
              <a:extLst>
                <a:ext uri="{FF2B5EF4-FFF2-40B4-BE49-F238E27FC236}">
                  <a16:creationId xmlns:a16="http://schemas.microsoft.com/office/drawing/2014/main" id="{35E451B3-0D8C-411C-BB62-710C05998844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CA51A800-537A-4010-8A6A-6E365ED81A49}"/>
                </a:ext>
              </a:extLst>
            </p:cNvPr>
            <p:cNvSpPr/>
            <p:nvPr/>
          </p:nvSpPr>
          <p:spPr>
            <a:xfrm>
              <a:off x="1146628" y="3041329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 err="1">
                  <a:solidFill>
                    <a:prstClr val="white">
                      <a:lumMod val="50000"/>
                    </a:prstClr>
                  </a:solidFill>
                </a:rPr>
                <a:t>데라지마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 </a:t>
              </a:r>
              <a:r>
                <a:rPr lang="ko-KR" altLang="en-US" sz="1600" dirty="0" err="1">
                  <a:solidFill>
                    <a:prstClr val="white">
                      <a:lumMod val="50000"/>
                    </a:prstClr>
                  </a:solidFill>
                </a:rPr>
                <a:t>무네노리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 필두로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수십년 간 수차례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구미와 교섭 시도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18" name="직각 삼각형 17">
              <a:extLst>
                <a:ext uri="{FF2B5EF4-FFF2-40B4-BE49-F238E27FC236}">
                  <a16:creationId xmlns:a16="http://schemas.microsoft.com/office/drawing/2014/main" id="{F23D514B-C4E4-4164-9EC4-E98A23852475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B3755066-C12B-46AA-837B-4AADEC8CE83F}"/>
                </a:ext>
              </a:extLst>
            </p:cNvPr>
            <p:cNvSpPr/>
            <p:nvPr/>
          </p:nvSpPr>
          <p:spPr>
            <a:xfrm>
              <a:off x="1856608" y="1612601"/>
              <a:ext cx="1552800" cy="5620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 1878</a:t>
              </a:r>
              <a:r>
                <a:rPr lang="ko-KR" altLang="en-US" sz="2000" b="1" dirty="0">
                  <a:solidFill>
                    <a:prstClr val="white"/>
                  </a:solidFill>
                </a:rPr>
                <a:t>년</a:t>
              </a: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9DC1BEB9-46AB-458E-B2CD-9E8173196F07}"/>
              </a:ext>
            </a:extLst>
          </p:cNvPr>
          <p:cNvGrpSpPr/>
          <p:nvPr/>
        </p:nvGrpSpPr>
        <p:grpSpPr>
          <a:xfrm>
            <a:off x="4238172" y="1463040"/>
            <a:ext cx="3333041" cy="4907280"/>
            <a:chOff x="1146629" y="1386115"/>
            <a:chExt cx="3135086" cy="4871122"/>
          </a:xfrm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79B16290-254C-4DB0-99B9-B5702436230B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ACD3CE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이등변 삼각형 31">
              <a:extLst>
                <a:ext uri="{FF2B5EF4-FFF2-40B4-BE49-F238E27FC236}">
                  <a16:creationId xmlns:a16="http://schemas.microsoft.com/office/drawing/2014/main" id="{9C393E0D-DDF3-4A10-A044-2F056CE6B5AD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ACD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CE8B1654-9BB6-4974-A556-8C615042DEB9}"/>
                </a:ext>
              </a:extLst>
            </p:cNvPr>
            <p:cNvSpPr/>
            <p:nvPr/>
          </p:nvSpPr>
          <p:spPr>
            <a:xfrm>
              <a:off x="1146629" y="3033485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영국의 러시아 경계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-&gt; 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일본에 호의적인 입장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2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년 후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, 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영사재판권 철폐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및 </a:t>
              </a:r>
              <a:r>
                <a:rPr lang="ko-KR" altLang="en-US" sz="1600" dirty="0" err="1">
                  <a:solidFill>
                    <a:prstClr val="white">
                      <a:lumMod val="50000"/>
                    </a:prstClr>
                  </a:solidFill>
                </a:rPr>
                <a:t>일영통상항해조약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 조인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36" name="직각 삼각형 35">
              <a:extLst>
                <a:ext uri="{FF2B5EF4-FFF2-40B4-BE49-F238E27FC236}">
                  <a16:creationId xmlns:a16="http://schemas.microsoft.com/office/drawing/2014/main" id="{557B8C10-B0D7-4DDB-91FB-989B324FBD19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434E4449-D894-4D25-AC80-54AC413223C0}"/>
                </a:ext>
              </a:extLst>
            </p:cNvPr>
            <p:cNvSpPr/>
            <p:nvPr/>
          </p:nvSpPr>
          <p:spPr>
            <a:xfrm>
              <a:off x="1856608" y="1612601"/>
              <a:ext cx="1552800" cy="5620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1892</a:t>
              </a:r>
              <a:r>
                <a:rPr lang="ko-KR" altLang="en-US" sz="2000" b="1" dirty="0">
                  <a:solidFill>
                    <a:prstClr val="white"/>
                  </a:solidFill>
                </a:rPr>
                <a:t>년</a:t>
              </a: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972CDE0D-1398-4DE8-95E8-7CACD3A9E80C}"/>
              </a:ext>
            </a:extLst>
          </p:cNvPr>
          <p:cNvGrpSpPr/>
          <p:nvPr/>
        </p:nvGrpSpPr>
        <p:grpSpPr>
          <a:xfrm>
            <a:off x="7946572" y="1463040"/>
            <a:ext cx="3333041" cy="4907280"/>
            <a:chOff x="1146629" y="1386115"/>
            <a:chExt cx="3135086" cy="4871122"/>
          </a:xfrm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BFE5546A-98E9-4FEA-A07E-1036D73D1674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967D5F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E47B6168-8F59-47C4-8FD3-42E4DAB757C1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967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EC48884E-82B4-4E70-B6F2-0B9467FBFF34}"/>
                </a:ext>
              </a:extLst>
            </p:cNvPr>
            <p:cNvSpPr/>
            <p:nvPr/>
          </p:nvSpPr>
          <p:spPr>
            <a:xfrm>
              <a:off x="1146629" y="3033485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미국</a:t>
              </a: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, 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프랑스</a:t>
              </a: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, 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독일 등과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500" dirty="0" err="1">
                  <a:solidFill>
                    <a:prstClr val="white">
                      <a:lumMod val="50000"/>
                    </a:prstClr>
                  </a:solidFill>
                </a:rPr>
                <a:t>신조약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 협의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1911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년 완전한 주권 회복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조약상 열강과 대등한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지위를 얻게 된 일본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42" name="직각 삼각형 41">
              <a:extLst>
                <a:ext uri="{FF2B5EF4-FFF2-40B4-BE49-F238E27FC236}">
                  <a16:creationId xmlns:a16="http://schemas.microsoft.com/office/drawing/2014/main" id="{3AAEBD30-E676-4678-AEE5-2C88E880AE2A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3DA1C266-FC5F-4470-AB00-A937646E887E}"/>
                </a:ext>
              </a:extLst>
            </p:cNvPr>
            <p:cNvSpPr/>
            <p:nvPr/>
          </p:nvSpPr>
          <p:spPr>
            <a:xfrm>
              <a:off x="1856608" y="1612601"/>
              <a:ext cx="1552800" cy="5620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prstClr val="white"/>
                  </a:solidFill>
                </a:rPr>
                <a:t>그 후</a:t>
              </a: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748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000" b="1" kern="0" dirty="0">
                <a:solidFill>
                  <a:prstClr val="white"/>
                </a:solidFill>
              </a:rPr>
              <a:t>조선 문제와 청일 전쟁</a:t>
            </a: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4C5EE92A-F127-4A24-91CA-EC940EEEE8F7}"/>
              </a:ext>
            </a:extLst>
          </p:cNvPr>
          <p:cNvGrpSpPr/>
          <p:nvPr/>
        </p:nvGrpSpPr>
        <p:grpSpPr>
          <a:xfrm>
            <a:off x="594360" y="1341120"/>
            <a:ext cx="3302562" cy="5196840"/>
            <a:chOff x="1146628" y="1386115"/>
            <a:chExt cx="3135087" cy="4871122"/>
          </a:xfrm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9B8445F5-FCA0-464D-BEC8-9FFD22B4E647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FF9999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이등변 삼각형 15">
              <a:extLst>
                <a:ext uri="{FF2B5EF4-FFF2-40B4-BE49-F238E27FC236}">
                  <a16:creationId xmlns:a16="http://schemas.microsoft.com/office/drawing/2014/main" id="{35E451B3-0D8C-411C-BB62-710C05998844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CA51A800-537A-4010-8A6A-6E365ED81A49}"/>
                </a:ext>
              </a:extLst>
            </p:cNvPr>
            <p:cNvSpPr/>
            <p:nvPr/>
          </p:nvSpPr>
          <p:spPr>
            <a:xfrm>
              <a:off x="1146628" y="3041329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강화도조약으로 조선 개국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,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제물포조약 체결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-&gt; 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배상금과 공사관 수비병의 </a:t>
              </a:r>
              <a:r>
                <a:rPr lang="ko-KR" altLang="en-US" sz="1600" dirty="0" err="1">
                  <a:solidFill>
                    <a:prstClr val="white">
                      <a:lumMod val="50000"/>
                    </a:prstClr>
                  </a:solidFill>
                </a:rPr>
                <a:t>주둔권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 획득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18" name="직각 삼각형 17">
              <a:extLst>
                <a:ext uri="{FF2B5EF4-FFF2-40B4-BE49-F238E27FC236}">
                  <a16:creationId xmlns:a16="http://schemas.microsoft.com/office/drawing/2014/main" id="{F23D514B-C4E4-4164-9EC4-E98A23852475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B3755066-C12B-46AA-837B-4AADEC8CE83F}"/>
                </a:ext>
              </a:extLst>
            </p:cNvPr>
            <p:cNvSpPr/>
            <p:nvPr/>
          </p:nvSpPr>
          <p:spPr>
            <a:xfrm>
              <a:off x="1856608" y="1612601"/>
              <a:ext cx="1552800" cy="5620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1876</a:t>
              </a:r>
              <a:r>
                <a:rPr lang="ko-KR" altLang="en-US" sz="2000" b="1" dirty="0">
                  <a:solidFill>
                    <a:prstClr val="white"/>
                  </a:solidFill>
                </a:rPr>
                <a:t>년</a:t>
              </a: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9DC1BEB9-46AB-458E-B2CD-9E8173196F07}"/>
              </a:ext>
            </a:extLst>
          </p:cNvPr>
          <p:cNvGrpSpPr/>
          <p:nvPr/>
        </p:nvGrpSpPr>
        <p:grpSpPr>
          <a:xfrm>
            <a:off x="4375332" y="1341120"/>
            <a:ext cx="3302561" cy="5196840"/>
            <a:chOff x="1146629" y="1386115"/>
            <a:chExt cx="3135086" cy="4871122"/>
          </a:xfrm>
        </p:grpSpPr>
        <p:sp>
          <p:nvSpPr>
            <p:cNvPr id="29" name="이등변 삼각형 28">
              <a:extLst>
                <a:ext uri="{FF2B5EF4-FFF2-40B4-BE49-F238E27FC236}">
                  <a16:creationId xmlns:a16="http://schemas.microsoft.com/office/drawing/2014/main" id="{79B16290-254C-4DB0-99B9-B5702436230B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ACD3CE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이등변 삼각형 31">
              <a:extLst>
                <a:ext uri="{FF2B5EF4-FFF2-40B4-BE49-F238E27FC236}">
                  <a16:creationId xmlns:a16="http://schemas.microsoft.com/office/drawing/2014/main" id="{9C393E0D-DDF3-4A10-A044-2F056CE6B5AD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ACD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CE8B1654-9BB6-4974-A556-8C615042DEB9}"/>
                </a:ext>
              </a:extLst>
            </p:cNvPr>
            <p:cNvSpPr/>
            <p:nvPr/>
          </p:nvSpPr>
          <p:spPr>
            <a:xfrm>
              <a:off x="1146629" y="3033485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84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년 갑신정변 발생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-&gt; 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청일 양국 군대 파병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85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년 이토 </a:t>
              </a:r>
              <a:r>
                <a:rPr lang="ko-KR" altLang="en-US" sz="1600" dirty="0" err="1">
                  <a:solidFill>
                    <a:prstClr val="white">
                      <a:lumMod val="50000"/>
                    </a:prstClr>
                  </a:solidFill>
                </a:rPr>
                <a:t>히로부미와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 err="1">
                  <a:solidFill>
                    <a:prstClr val="white">
                      <a:lumMod val="50000"/>
                    </a:prstClr>
                  </a:solidFill>
                </a:rPr>
                <a:t>이홍장의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 톈진조약 성립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36" name="직각 삼각형 35">
              <a:extLst>
                <a:ext uri="{FF2B5EF4-FFF2-40B4-BE49-F238E27FC236}">
                  <a16:creationId xmlns:a16="http://schemas.microsoft.com/office/drawing/2014/main" id="{557B8C10-B0D7-4DDB-91FB-989B324FBD19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434E4449-D894-4D25-AC80-54AC413223C0}"/>
                </a:ext>
              </a:extLst>
            </p:cNvPr>
            <p:cNvSpPr/>
            <p:nvPr/>
          </p:nvSpPr>
          <p:spPr>
            <a:xfrm>
              <a:off x="1856606" y="1612601"/>
              <a:ext cx="2425107" cy="1761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1884 ~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         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                1885</a:t>
              </a:r>
              <a:r>
                <a:rPr lang="ko-KR" altLang="en-US" sz="2000" b="1" dirty="0">
                  <a:solidFill>
                    <a:prstClr val="white"/>
                  </a:solidFill>
                </a:rPr>
                <a:t>년</a:t>
              </a:r>
              <a:endParaRPr lang="en-US" altLang="ko-KR" sz="2000" b="1" dirty="0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972CDE0D-1398-4DE8-95E8-7CACD3A9E80C}"/>
              </a:ext>
            </a:extLst>
          </p:cNvPr>
          <p:cNvGrpSpPr/>
          <p:nvPr/>
        </p:nvGrpSpPr>
        <p:grpSpPr>
          <a:xfrm>
            <a:off x="8083732" y="1341120"/>
            <a:ext cx="3302561" cy="5196840"/>
            <a:chOff x="1146629" y="1386115"/>
            <a:chExt cx="3135086" cy="4871122"/>
          </a:xfrm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BFE5546A-98E9-4FEA-A07E-1036D73D1674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967D5F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E47B6168-8F59-47C4-8FD3-42E4DAB757C1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967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EC48884E-82B4-4E70-B6F2-0B9467FBFF34}"/>
                </a:ext>
              </a:extLst>
            </p:cNvPr>
            <p:cNvSpPr/>
            <p:nvPr/>
          </p:nvSpPr>
          <p:spPr>
            <a:xfrm>
              <a:off x="1146630" y="3033485"/>
              <a:ext cx="3135085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94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년 동학농민운동 발생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-&gt;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조약으로 일본군 파병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같은 해 </a:t>
              </a: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8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월 청일전쟁 발발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95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년 </a:t>
              </a:r>
              <a:r>
                <a:rPr lang="ko-KR" altLang="en-US" sz="1500" dirty="0" err="1">
                  <a:solidFill>
                    <a:prstClr val="white">
                      <a:lumMod val="50000"/>
                    </a:prstClr>
                  </a:solidFill>
                </a:rPr>
                <a:t>시모노세키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 조약 성립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3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국 반대로 요동반도 반환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42" name="직각 삼각형 41">
              <a:extLst>
                <a:ext uri="{FF2B5EF4-FFF2-40B4-BE49-F238E27FC236}">
                  <a16:creationId xmlns:a16="http://schemas.microsoft.com/office/drawing/2014/main" id="{3AAEBD30-E676-4678-AEE5-2C88E880AE2A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3DA1C266-FC5F-4470-AB00-A937646E887E}"/>
                </a:ext>
              </a:extLst>
            </p:cNvPr>
            <p:cNvSpPr/>
            <p:nvPr/>
          </p:nvSpPr>
          <p:spPr>
            <a:xfrm>
              <a:off x="1856606" y="1612601"/>
              <a:ext cx="2425107" cy="1328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1894</a:t>
              </a:r>
              <a:r>
                <a:rPr lang="ko-KR" altLang="en-US" sz="2000" b="1" dirty="0">
                  <a:solidFill>
                    <a:prstClr val="white"/>
                  </a:solidFill>
                </a:rPr>
                <a:t> </a:t>
              </a:r>
              <a:r>
                <a:rPr lang="en-US" altLang="ko-KR" sz="2000" b="1" dirty="0">
                  <a:solidFill>
                    <a:prstClr val="white"/>
                  </a:solidFill>
                </a:rPr>
                <a:t>~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         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                 1895</a:t>
              </a:r>
              <a:r>
                <a:rPr lang="ko-KR" altLang="en-US" sz="2000" b="1" dirty="0">
                  <a:solidFill>
                    <a:prstClr val="white"/>
                  </a:solidFill>
                </a:rPr>
                <a:t>년</a:t>
              </a: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32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000" b="1" kern="0" dirty="0">
                <a:solidFill>
                  <a:prstClr val="white"/>
                </a:solidFill>
              </a:rPr>
              <a:t>열강의 동아시아 침략</a:t>
            </a:r>
            <a:endParaRPr lang="en-US" altLang="ko-KR" sz="4000" b="1" kern="0" dirty="0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5EFB196C-CAA6-4C9A-B46E-B63072AA19F0}"/>
              </a:ext>
            </a:extLst>
          </p:cNvPr>
          <p:cNvGrpSpPr/>
          <p:nvPr/>
        </p:nvGrpSpPr>
        <p:grpSpPr>
          <a:xfrm>
            <a:off x="1097281" y="3444240"/>
            <a:ext cx="9839234" cy="535670"/>
            <a:chOff x="1290319" y="3210845"/>
            <a:chExt cx="7505338" cy="364310"/>
          </a:xfrm>
          <a:gradFill flip="none" rotWithShape="1">
            <a:gsLst>
              <a:gs pos="45000">
                <a:srgbClr val="FF9999"/>
              </a:gs>
              <a:gs pos="45000">
                <a:schemeClr val="bg1"/>
              </a:gs>
            </a:gsLst>
            <a:lin ang="0" scaled="1"/>
            <a:tileRect/>
          </a:gradFill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93B726A4-906A-49C7-866C-FD161668FAE7}"/>
                </a:ext>
              </a:extLst>
            </p:cNvPr>
            <p:cNvSpPr/>
            <p:nvPr/>
          </p:nvSpPr>
          <p:spPr>
            <a:xfrm>
              <a:off x="1398759" y="3375000"/>
              <a:ext cx="7344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3C0413A1-1F09-4FF7-9C5B-1261D6E1A61B}"/>
                </a:ext>
              </a:extLst>
            </p:cNvPr>
            <p:cNvSpPr/>
            <p:nvPr/>
          </p:nvSpPr>
          <p:spPr>
            <a:xfrm>
              <a:off x="1290319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1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47FB8368-B924-4E06-8654-E9BFD22ACD34}"/>
                </a:ext>
              </a:extLst>
            </p:cNvPr>
            <p:cNvSpPr/>
            <p:nvPr/>
          </p:nvSpPr>
          <p:spPr>
            <a:xfrm>
              <a:off x="3075576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2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44C604D6-304C-4837-A0C0-62C3F514A8CC}"/>
                </a:ext>
              </a:extLst>
            </p:cNvPr>
            <p:cNvSpPr/>
            <p:nvPr/>
          </p:nvSpPr>
          <p:spPr>
            <a:xfrm>
              <a:off x="4860833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3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2710A093-7EC5-47BC-B7F2-3503E0242A25}"/>
                </a:ext>
              </a:extLst>
            </p:cNvPr>
            <p:cNvSpPr/>
            <p:nvPr/>
          </p:nvSpPr>
          <p:spPr>
            <a:xfrm>
              <a:off x="6646090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4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53528377-63E3-4E6B-A8AF-A63C93E5CE14}"/>
                </a:ext>
              </a:extLst>
            </p:cNvPr>
            <p:cNvSpPr/>
            <p:nvPr/>
          </p:nvSpPr>
          <p:spPr>
            <a:xfrm>
              <a:off x="8431347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5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2F1DCB9-B749-4A5B-816A-E676A8F9E6DF}"/>
              </a:ext>
            </a:extLst>
          </p:cNvPr>
          <p:cNvSpPr/>
          <p:nvPr/>
        </p:nvSpPr>
        <p:spPr>
          <a:xfrm>
            <a:off x="2131554" y="4691203"/>
            <a:ext cx="308986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조선의 종속화 획책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조선의 민족적 저항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및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러시아의 조선 진출과 충돌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1BF3549-DFAC-45B2-BD92-A6260131535E}"/>
              </a:ext>
            </a:extLst>
          </p:cNvPr>
          <p:cNvSpPr/>
          <p:nvPr/>
        </p:nvSpPr>
        <p:spPr>
          <a:xfrm>
            <a:off x="6812372" y="4691203"/>
            <a:ext cx="308986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의화단운동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일본군을 주력으로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8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개국의 연합군이 진압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8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개국과 청국은 북경의정서 맺음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5D1C8077-CF7B-4C16-ACE0-E18BAAC71671}"/>
              </a:ext>
            </a:extLst>
          </p:cNvPr>
          <p:cNvSpPr/>
          <p:nvPr/>
        </p:nvSpPr>
        <p:spPr>
          <a:xfrm>
            <a:off x="0" y="1534820"/>
            <a:ext cx="3089869" cy="148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청일전쟁 후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제국주의 열강의 중국분할 경쟁 가속화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열강과의 침략 과정에서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일본의 제국주의 형성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99A19408-4A7D-4DAA-9BBF-58618E81DAA7}"/>
              </a:ext>
            </a:extLst>
          </p:cNvPr>
          <p:cNvSpPr/>
          <p:nvPr/>
        </p:nvSpPr>
        <p:spPr>
          <a:xfrm>
            <a:off x="4471963" y="1669108"/>
            <a:ext cx="308986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 err="1">
                <a:solidFill>
                  <a:prstClr val="white">
                    <a:lumMod val="50000"/>
                  </a:prstClr>
                </a:solidFill>
              </a:rPr>
              <a:t>민비시해사건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러시아의 조선에 대한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정치적 영향력이 커짐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0123BF1-8B41-4697-BA4F-28518EC16D9D}"/>
              </a:ext>
            </a:extLst>
          </p:cNvPr>
          <p:cNvSpPr/>
          <p:nvPr/>
        </p:nvSpPr>
        <p:spPr>
          <a:xfrm>
            <a:off x="9281846" y="1793457"/>
            <a:ext cx="283173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러시아의 남하정책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서로의 이익을 위해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일본과 영국의 일영동맹조약 체결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2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자유형: 도형 4">
            <a:extLst>
              <a:ext uri="{FF2B5EF4-FFF2-40B4-BE49-F238E27FC236}">
                <a16:creationId xmlns:a16="http://schemas.microsoft.com/office/drawing/2014/main" id="{5598D439-A589-43F9-813A-B2D593F365DA}"/>
              </a:ext>
            </a:extLst>
          </p:cNvPr>
          <p:cNvSpPr/>
          <p:nvPr/>
        </p:nvSpPr>
        <p:spPr>
          <a:xfrm>
            <a:off x="978721" y="1209767"/>
            <a:ext cx="9879527" cy="1233029"/>
          </a:xfrm>
          <a:custGeom>
            <a:avLst/>
            <a:gdLst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1264522 w 9128244"/>
              <a:gd name="connsiteY17" fmla="*/ 101600 h 1930400"/>
              <a:gd name="connsiteX18" fmla="*/ 1112122 w 9128244"/>
              <a:gd name="connsiteY18" fmla="*/ 76200 h 1930400"/>
              <a:gd name="connsiteX0" fmla="*/ 1112122 w 9128244"/>
              <a:gd name="connsiteY0" fmla="*/ 76200 h 1930400"/>
              <a:gd name="connsiteX1" fmla="*/ 2737722 w 9128244"/>
              <a:gd name="connsiteY1" fmla="*/ 0 h 1930400"/>
              <a:gd name="connsiteX2" fmla="*/ 5976222 w 9128244"/>
              <a:gd name="connsiteY2" fmla="*/ 25400 h 1930400"/>
              <a:gd name="connsiteX3" fmla="*/ 8478122 w 9128244"/>
              <a:gd name="connsiteY3" fmla="*/ 38100 h 1930400"/>
              <a:gd name="connsiteX4" fmla="*/ 8909922 w 9128244"/>
              <a:gd name="connsiteY4" fmla="*/ 63500 h 1930400"/>
              <a:gd name="connsiteX5" fmla="*/ 9075022 w 9128244"/>
              <a:gd name="connsiteY5" fmla="*/ 292100 h 1930400"/>
              <a:gd name="connsiteX6" fmla="*/ 9125822 w 9128244"/>
              <a:gd name="connsiteY6" fmla="*/ 1257300 h 1930400"/>
              <a:gd name="connsiteX7" fmla="*/ 9011522 w 9128244"/>
              <a:gd name="connsiteY7" fmla="*/ 1841500 h 1930400"/>
              <a:gd name="connsiteX8" fmla="*/ 8452722 w 9128244"/>
              <a:gd name="connsiteY8" fmla="*/ 1917700 h 1930400"/>
              <a:gd name="connsiteX9" fmla="*/ 6496922 w 9128244"/>
              <a:gd name="connsiteY9" fmla="*/ 1879600 h 1930400"/>
              <a:gd name="connsiteX10" fmla="*/ 3067922 w 9128244"/>
              <a:gd name="connsiteY10" fmla="*/ 1854200 h 1930400"/>
              <a:gd name="connsiteX11" fmla="*/ 1391522 w 9128244"/>
              <a:gd name="connsiteY11" fmla="*/ 1930400 h 1930400"/>
              <a:gd name="connsiteX12" fmla="*/ 299322 w 9128244"/>
              <a:gd name="connsiteY12" fmla="*/ 1854200 h 1930400"/>
              <a:gd name="connsiteX13" fmla="*/ 19922 w 9128244"/>
              <a:gd name="connsiteY13" fmla="*/ 1524000 h 1930400"/>
              <a:gd name="connsiteX14" fmla="*/ 83422 w 9128244"/>
              <a:gd name="connsiteY14" fmla="*/ 1028700 h 1930400"/>
              <a:gd name="connsiteX15" fmla="*/ 7222 w 9128244"/>
              <a:gd name="connsiteY15" fmla="*/ 469900 h 1930400"/>
              <a:gd name="connsiteX16" fmla="*/ 299322 w 9128244"/>
              <a:gd name="connsiteY16" fmla="*/ 114300 h 1930400"/>
              <a:gd name="connsiteX17" fmla="*/ 878759 w 9128244"/>
              <a:gd name="connsiteY17" fmla="*/ 77787 h 1930400"/>
              <a:gd name="connsiteX18" fmla="*/ 1112122 w 9128244"/>
              <a:gd name="connsiteY18" fmla="*/ 76200 h 193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128244" h="1930400">
                <a:moveTo>
                  <a:pt x="1112122" y="76200"/>
                </a:moveTo>
                <a:cubicBezTo>
                  <a:pt x="1519580" y="42333"/>
                  <a:pt x="2737722" y="0"/>
                  <a:pt x="2737722" y="0"/>
                </a:cubicBezTo>
                <a:lnTo>
                  <a:pt x="5976222" y="25400"/>
                </a:lnTo>
                <a:lnTo>
                  <a:pt x="8478122" y="38100"/>
                </a:lnTo>
                <a:cubicBezTo>
                  <a:pt x="8967072" y="44450"/>
                  <a:pt x="8810439" y="21167"/>
                  <a:pt x="8909922" y="63500"/>
                </a:cubicBezTo>
                <a:cubicBezTo>
                  <a:pt x="9009405" y="105833"/>
                  <a:pt x="9039039" y="93133"/>
                  <a:pt x="9075022" y="292100"/>
                </a:cubicBezTo>
                <a:cubicBezTo>
                  <a:pt x="9111005" y="491067"/>
                  <a:pt x="9136405" y="999067"/>
                  <a:pt x="9125822" y="1257300"/>
                </a:cubicBezTo>
                <a:cubicBezTo>
                  <a:pt x="9115239" y="1515533"/>
                  <a:pt x="9123705" y="1731433"/>
                  <a:pt x="9011522" y="1841500"/>
                </a:cubicBezTo>
                <a:cubicBezTo>
                  <a:pt x="8899339" y="1951567"/>
                  <a:pt x="8452722" y="1917700"/>
                  <a:pt x="8452722" y="1917700"/>
                </a:cubicBezTo>
                <a:lnTo>
                  <a:pt x="6496922" y="1879600"/>
                </a:lnTo>
                <a:lnTo>
                  <a:pt x="3067922" y="1854200"/>
                </a:lnTo>
                <a:cubicBezTo>
                  <a:pt x="2217022" y="1862667"/>
                  <a:pt x="1852955" y="1930400"/>
                  <a:pt x="1391522" y="1930400"/>
                </a:cubicBezTo>
                <a:cubicBezTo>
                  <a:pt x="930089" y="1930400"/>
                  <a:pt x="527922" y="1921933"/>
                  <a:pt x="299322" y="1854200"/>
                </a:cubicBezTo>
                <a:cubicBezTo>
                  <a:pt x="70722" y="1786467"/>
                  <a:pt x="55905" y="1661583"/>
                  <a:pt x="19922" y="1524000"/>
                </a:cubicBezTo>
                <a:cubicBezTo>
                  <a:pt x="-16061" y="1386417"/>
                  <a:pt x="85539" y="1204383"/>
                  <a:pt x="83422" y="1028700"/>
                </a:cubicBezTo>
                <a:cubicBezTo>
                  <a:pt x="81305" y="853017"/>
                  <a:pt x="-28761" y="622300"/>
                  <a:pt x="7222" y="469900"/>
                </a:cubicBezTo>
                <a:cubicBezTo>
                  <a:pt x="43205" y="317500"/>
                  <a:pt x="89772" y="175683"/>
                  <a:pt x="299322" y="114300"/>
                </a:cubicBezTo>
                <a:cubicBezTo>
                  <a:pt x="508872" y="52917"/>
                  <a:pt x="739059" y="86254"/>
                  <a:pt x="878759" y="77787"/>
                </a:cubicBezTo>
                <a:cubicBezTo>
                  <a:pt x="1018459" y="69320"/>
                  <a:pt x="1270872" y="78316"/>
                  <a:pt x="1112122" y="7620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한국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만주에서 교섭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-&gt; 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타협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X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1904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월 일본의 선전포고로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ko-KR" altLang="en-US" sz="2000" b="1" dirty="0">
                <a:solidFill>
                  <a:prstClr val="white">
                    <a:lumMod val="50000"/>
                  </a:prstClr>
                </a:solidFill>
              </a:rPr>
              <a:t>러일전쟁 발발</a:t>
            </a:r>
            <a:endParaRPr lang="en-US" altLang="ko-KR" sz="2000" b="1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000" b="1" kern="0" dirty="0">
                <a:solidFill>
                  <a:prstClr val="white"/>
                </a:solidFill>
              </a:rPr>
              <a:t>러일전쟁</a:t>
            </a: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9E844CB7-B7C9-4D59-BAAC-CA047BE90F56}"/>
              </a:ext>
            </a:extLst>
          </p:cNvPr>
          <p:cNvGrpSpPr/>
          <p:nvPr/>
        </p:nvGrpSpPr>
        <p:grpSpPr>
          <a:xfrm>
            <a:off x="646409" y="2687363"/>
            <a:ext cx="3068588" cy="3804877"/>
            <a:chOff x="1146628" y="1386115"/>
            <a:chExt cx="3135087" cy="4871122"/>
          </a:xfrm>
        </p:grpSpPr>
        <p:sp>
          <p:nvSpPr>
            <p:cNvPr id="15" name="이등변 삼각형 14">
              <a:extLst>
                <a:ext uri="{FF2B5EF4-FFF2-40B4-BE49-F238E27FC236}">
                  <a16:creationId xmlns:a16="http://schemas.microsoft.com/office/drawing/2014/main" id="{AEF359E0-FAF8-4365-8409-68073B6AB613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FF9999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이등변 삼각형 18">
              <a:extLst>
                <a:ext uri="{FF2B5EF4-FFF2-40B4-BE49-F238E27FC236}">
                  <a16:creationId xmlns:a16="http://schemas.microsoft.com/office/drawing/2014/main" id="{2924230E-4806-499A-B033-1B7D86AEB6D6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3AB29D6-AD90-4427-8CC5-AC3C8F8881F9}"/>
                </a:ext>
              </a:extLst>
            </p:cNvPr>
            <p:cNvSpPr/>
            <p:nvPr/>
          </p:nvSpPr>
          <p:spPr>
            <a:xfrm>
              <a:off x="1146628" y="3041329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러시아 국내 혁명운동 고조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,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일본에 호의적인 구미</a:t>
              </a: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 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등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일본측에 유리하게 전개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21" name="직각 삼각형 20">
              <a:extLst>
                <a:ext uri="{FF2B5EF4-FFF2-40B4-BE49-F238E27FC236}">
                  <a16:creationId xmlns:a16="http://schemas.microsoft.com/office/drawing/2014/main" id="{CBFAD057-E2C4-438C-8F43-86540E19153E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D25A9DB6-8F74-48C4-A97B-62D8CD7C23AE}"/>
                </a:ext>
              </a:extLst>
            </p:cNvPr>
            <p:cNvSpPr/>
            <p:nvPr/>
          </p:nvSpPr>
          <p:spPr>
            <a:xfrm>
              <a:off x="1856608" y="1612601"/>
              <a:ext cx="2353995" cy="1224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prstClr val="white"/>
                  </a:solidFill>
                </a:rPr>
                <a:t>전쟁의</a:t>
              </a:r>
              <a:endParaRPr lang="en-US" altLang="ko-KR" sz="2000" b="1" dirty="0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prstClr val="white"/>
                  </a:solidFill>
                </a:rPr>
                <a:t>                  양상</a:t>
              </a: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7427EF52-B4F8-44F7-BCDD-815C8BD6063E}"/>
              </a:ext>
            </a:extLst>
          </p:cNvPr>
          <p:cNvGrpSpPr/>
          <p:nvPr/>
        </p:nvGrpSpPr>
        <p:grpSpPr>
          <a:xfrm>
            <a:off x="4424413" y="2687363"/>
            <a:ext cx="3068588" cy="3804877"/>
            <a:chOff x="1146629" y="1386115"/>
            <a:chExt cx="3135086" cy="4871122"/>
          </a:xfrm>
        </p:grpSpPr>
        <p:sp>
          <p:nvSpPr>
            <p:cNvPr id="24" name="이등변 삼각형 23">
              <a:extLst>
                <a:ext uri="{FF2B5EF4-FFF2-40B4-BE49-F238E27FC236}">
                  <a16:creationId xmlns:a16="http://schemas.microsoft.com/office/drawing/2014/main" id="{B006F320-B9EC-427D-9AEB-B3EEC25EB5B4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ACD3CE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이등변 삼각형 24">
              <a:extLst>
                <a:ext uri="{FF2B5EF4-FFF2-40B4-BE49-F238E27FC236}">
                  <a16:creationId xmlns:a16="http://schemas.microsoft.com/office/drawing/2014/main" id="{6F914FA0-F65D-4AC7-BC06-283D719AC2EF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ACD3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1EFDA0AA-03E0-4D5B-ADCB-B5687291098D}"/>
                </a:ext>
              </a:extLst>
            </p:cNvPr>
            <p:cNvSpPr/>
            <p:nvPr/>
          </p:nvSpPr>
          <p:spPr>
            <a:xfrm>
              <a:off x="1146629" y="3033485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전쟁의 지속이 힘들어진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러시아와 일본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미국 루즈벨트 대통령의 개입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600" dirty="0">
                  <a:solidFill>
                    <a:prstClr val="white">
                      <a:lumMod val="50000"/>
                    </a:prstClr>
                  </a:solidFill>
                </a:rPr>
                <a:t>-&gt; </a:t>
              </a:r>
              <a:r>
                <a:rPr lang="ko-KR" altLang="en-US" sz="1600" dirty="0">
                  <a:solidFill>
                    <a:prstClr val="white">
                      <a:lumMod val="50000"/>
                    </a:prstClr>
                  </a:solidFill>
                </a:rPr>
                <a:t>포츠머스 조약 조인</a:t>
              </a:r>
              <a:endParaRPr lang="en-US" altLang="ko-KR" sz="16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36" name="직각 삼각형 35">
              <a:extLst>
                <a:ext uri="{FF2B5EF4-FFF2-40B4-BE49-F238E27FC236}">
                  <a16:creationId xmlns:a16="http://schemas.microsoft.com/office/drawing/2014/main" id="{8D58B8CA-BF2D-4D88-8793-8D8130A510A6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560AE58A-0BFF-4832-92C4-7C15E979CF57}"/>
                </a:ext>
              </a:extLst>
            </p:cNvPr>
            <p:cNvSpPr/>
            <p:nvPr/>
          </p:nvSpPr>
          <p:spPr>
            <a:xfrm>
              <a:off x="1856608" y="1612601"/>
              <a:ext cx="1552800" cy="6330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2000" b="1" dirty="0">
                  <a:solidFill>
                    <a:prstClr val="white"/>
                  </a:solidFill>
                </a:rPr>
                <a:t>종전</a:t>
              </a: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C8B0D749-1A69-4F60-A27A-E717039D54F4}"/>
              </a:ext>
            </a:extLst>
          </p:cNvPr>
          <p:cNvGrpSpPr/>
          <p:nvPr/>
        </p:nvGrpSpPr>
        <p:grpSpPr>
          <a:xfrm>
            <a:off x="8132813" y="2687363"/>
            <a:ext cx="3068588" cy="3804877"/>
            <a:chOff x="1146629" y="1386115"/>
            <a:chExt cx="3135086" cy="4871122"/>
          </a:xfrm>
        </p:grpSpPr>
        <p:sp>
          <p:nvSpPr>
            <p:cNvPr id="39" name="이등변 삼각형 38">
              <a:extLst>
                <a:ext uri="{FF2B5EF4-FFF2-40B4-BE49-F238E27FC236}">
                  <a16:creationId xmlns:a16="http://schemas.microsoft.com/office/drawing/2014/main" id="{54C0F934-97D4-44B0-8870-CC373565C155}"/>
                </a:ext>
              </a:extLst>
            </p:cNvPr>
            <p:cNvSpPr/>
            <p:nvPr/>
          </p:nvSpPr>
          <p:spPr>
            <a:xfrm rot="13132709">
              <a:off x="3399110" y="5135280"/>
              <a:ext cx="596572" cy="1121957"/>
            </a:xfrm>
            <a:prstGeom prst="triangle">
              <a:avLst>
                <a:gd name="adj" fmla="val 55240"/>
              </a:avLst>
            </a:prstGeom>
            <a:solidFill>
              <a:srgbClr val="967D5F"/>
            </a:solidFill>
            <a:ln>
              <a:noFill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이등변 삼각형 39">
              <a:extLst>
                <a:ext uri="{FF2B5EF4-FFF2-40B4-BE49-F238E27FC236}">
                  <a16:creationId xmlns:a16="http://schemas.microsoft.com/office/drawing/2014/main" id="{7FBF9A7E-1677-4FCD-BE30-872AF34C0740}"/>
                </a:ext>
              </a:extLst>
            </p:cNvPr>
            <p:cNvSpPr/>
            <p:nvPr/>
          </p:nvSpPr>
          <p:spPr>
            <a:xfrm rot="5400000">
              <a:off x="1946729" y="1094015"/>
              <a:ext cx="2042885" cy="2627086"/>
            </a:xfrm>
            <a:prstGeom prst="triangle">
              <a:avLst>
                <a:gd name="adj" fmla="val 21581"/>
              </a:avLst>
            </a:prstGeom>
            <a:solidFill>
              <a:srgbClr val="967D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48B6962D-DBDD-443E-B17D-CFD8E605609A}"/>
                </a:ext>
              </a:extLst>
            </p:cNvPr>
            <p:cNvSpPr/>
            <p:nvPr/>
          </p:nvSpPr>
          <p:spPr>
            <a:xfrm>
              <a:off x="1146629" y="3033484"/>
              <a:ext cx="3135086" cy="2438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전쟁으로 인한 증세</a:t>
              </a: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,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조약으로 받지 못한 배상금을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이유로 국민의 불만 폭주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강화 반대 시위의 폭동화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-&gt; 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계엄령 선포</a:t>
              </a:r>
              <a:r>
                <a:rPr lang="en-US" altLang="ko-KR" sz="1500" dirty="0">
                  <a:solidFill>
                    <a:prstClr val="white">
                      <a:lumMod val="50000"/>
                    </a:prstClr>
                  </a:solidFill>
                </a:rPr>
                <a:t>, </a:t>
              </a:r>
              <a:r>
                <a:rPr lang="ko-KR" altLang="en-US" sz="1500" dirty="0">
                  <a:solidFill>
                    <a:prstClr val="white">
                      <a:lumMod val="50000"/>
                    </a:prstClr>
                  </a:solidFill>
                </a:rPr>
                <a:t>군대로 진압</a:t>
              </a:r>
              <a:endParaRPr lang="en-US" altLang="ko-KR" sz="1500" dirty="0">
                <a:solidFill>
                  <a:prstClr val="white">
                    <a:lumMod val="50000"/>
                  </a:prstClr>
                </a:solidFill>
              </a:endParaRPr>
            </a:p>
          </p:txBody>
        </p:sp>
        <p:sp>
          <p:nvSpPr>
            <p:cNvPr id="42" name="직각 삼각형 41">
              <a:extLst>
                <a:ext uri="{FF2B5EF4-FFF2-40B4-BE49-F238E27FC236}">
                  <a16:creationId xmlns:a16="http://schemas.microsoft.com/office/drawing/2014/main" id="{DF9BD7C3-2EA7-4184-945D-FA56EF5978BA}"/>
                </a:ext>
              </a:extLst>
            </p:cNvPr>
            <p:cNvSpPr/>
            <p:nvPr/>
          </p:nvSpPr>
          <p:spPr>
            <a:xfrm flipH="1">
              <a:off x="1146629" y="1814285"/>
              <a:ext cx="3135086" cy="121919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9981EF4F-D7D2-47A0-8C27-47AAAE108C06}"/>
                </a:ext>
              </a:extLst>
            </p:cNvPr>
            <p:cNvSpPr/>
            <p:nvPr/>
          </p:nvSpPr>
          <p:spPr>
            <a:xfrm>
              <a:off x="1856608" y="1612601"/>
              <a:ext cx="2353994" cy="18151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2000" b="1" dirty="0" err="1">
                  <a:solidFill>
                    <a:prstClr val="white"/>
                  </a:solidFill>
                </a:rPr>
                <a:t>히비야</a:t>
              </a:r>
              <a:endParaRPr lang="en-US" altLang="ko-KR" sz="2000" b="1" dirty="0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prstClr val="white"/>
                  </a:solidFill>
                </a:rPr>
                <a:t>          </a:t>
              </a:r>
              <a:r>
                <a:rPr lang="ko-KR" altLang="en-US" sz="2000" b="1" dirty="0">
                  <a:solidFill>
                    <a:prstClr val="white"/>
                  </a:solidFill>
                </a:rPr>
                <a:t>방화 사건</a:t>
              </a:r>
              <a:endParaRPr lang="en-US" altLang="ko-KR" sz="2000" b="1" dirty="0">
                <a:solidFill>
                  <a:prstClr val="white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20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51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직사각형 33"/>
          <p:cNvSpPr/>
          <p:nvPr/>
        </p:nvSpPr>
        <p:spPr>
          <a:xfrm>
            <a:off x="0" y="0"/>
            <a:ext cx="12192000" cy="965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dist="38100" dir="5400000" algn="t" rotWithShape="0">
              <a:srgbClr val="FFC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ko-KR" altLang="en-US" sz="4000" b="1" kern="0" dirty="0">
                <a:solidFill>
                  <a:prstClr val="white"/>
                </a:solidFill>
              </a:rPr>
              <a:t>한국병합</a:t>
            </a:r>
            <a:endParaRPr lang="en-US" altLang="ko-KR" sz="4000" b="1" kern="0" dirty="0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5EFB196C-CAA6-4C9A-B46E-B63072AA19F0}"/>
              </a:ext>
            </a:extLst>
          </p:cNvPr>
          <p:cNvGrpSpPr/>
          <p:nvPr/>
        </p:nvGrpSpPr>
        <p:grpSpPr>
          <a:xfrm>
            <a:off x="1097281" y="3444240"/>
            <a:ext cx="9839234" cy="535670"/>
            <a:chOff x="1290319" y="3210845"/>
            <a:chExt cx="7505338" cy="364310"/>
          </a:xfrm>
          <a:gradFill flip="none" rotWithShape="1">
            <a:gsLst>
              <a:gs pos="45000">
                <a:srgbClr val="FF9999"/>
              </a:gs>
              <a:gs pos="45000">
                <a:schemeClr val="bg1"/>
              </a:gs>
            </a:gsLst>
            <a:lin ang="0" scaled="1"/>
            <a:tileRect/>
          </a:gradFill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93B726A4-906A-49C7-866C-FD161668FAE7}"/>
                </a:ext>
              </a:extLst>
            </p:cNvPr>
            <p:cNvSpPr/>
            <p:nvPr/>
          </p:nvSpPr>
          <p:spPr>
            <a:xfrm>
              <a:off x="1398759" y="3375000"/>
              <a:ext cx="7344000" cy="3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3C0413A1-1F09-4FF7-9C5B-1261D6E1A61B}"/>
                </a:ext>
              </a:extLst>
            </p:cNvPr>
            <p:cNvSpPr/>
            <p:nvPr/>
          </p:nvSpPr>
          <p:spPr>
            <a:xfrm>
              <a:off x="1290319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1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47FB8368-B924-4E06-8654-E9BFD22ACD34}"/>
                </a:ext>
              </a:extLst>
            </p:cNvPr>
            <p:cNvSpPr/>
            <p:nvPr/>
          </p:nvSpPr>
          <p:spPr>
            <a:xfrm>
              <a:off x="3075576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</a:rPr>
                <a:t>2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44C604D6-304C-4837-A0C0-62C3F514A8CC}"/>
                </a:ext>
              </a:extLst>
            </p:cNvPr>
            <p:cNvSpPr/>
            <p:nvPr/>
          </p:nvSpPr>
          <p:spPr>
            <a:xfrm>
              <a:off x="4860833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3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2710A093-7EC5-47BC-B7F2-3503E0242A25}"/>
                </a:ext>
              </a:extLst>
            </p:cNvPr>
            <p:cNvSpPr/>
            <p:nvPr/>
          </p:nvSpPr>
          <p:spPr>
            <a:xfrm>
              <a:off x="6646090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4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53528377-63E3-4E6B-A8AF-A63C93E5CE14}"/>
                </a:ext>
              </a:extLst>
            </p:cNvPr>
            <p:cNvSpPr/>
            <p:nvPr/>
          </p:nvSpPr>
          <p:spPr>
            <a:xfrm>
              <a:off x="8431347" y="3210845"/>
              <a:ext cx="364310" cy="3643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rgbClr val="FF9999"/>
                  </a:solidFill>
                </a:rPr>
                <a:t>5</a:t>
              </a:r>
              <a:endParaRPr lang="ko-KR" altLang="en-US" sz="1200" dirty="0">
                <a:solidFill>
                  <a:srgbClr val="FF9999"/>
                </a:solidFill>
              </a:endParaRPr>
            </a:p>
          </p:txBody>
        </p:sp>
      </p:grp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2F1DCB9-B749-4A5B-816A-E676A8F9E6DF}"/>
              </a:ext>
            </a:extLst>
          </p:cNvPr>
          <p:cNvSpPr/>
          <p:nvPr/>
        </p:nvSpPr>
        <p:spPr>
          <a:xfrm>
            <a:off x="2131554" y="4691203"/>
            <a:ext cx="3089869" cy="1210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1905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11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월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제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차 한일협약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을사보호조약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)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으로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한국의 자주외교권 박탈 및 보호국화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-&gt;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한양에 통감부 설치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E1BF3549-DFAC-45B2-BD92-A6260131535E}"/>
              </a:ext>
            </a:extLst>
          </p:cNvPr>
          <p:cNvSpPr/>
          <p:nvPr/>
        </p:nvSpPr>
        <p:spPr>
          <a:xfrm>
            <a:off x="6812372" y="4691203"/>
            <a:ext cx="3089869" cy="93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1909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안중근 의사 이토 히로부미 저격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이후 일본의 한국합병 속도 ↑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5D1C8077-CF7B-4C16-ACE0-E18BAAC71671}"/>
              </a:ext>
            </a:extLst>
          </p:cNvPr>
          <p:cNvSpPr/>
          <p:nvPr/>
        </p:nvSpPr>
        <p:spPr>
          <a:xfrm>
            <a:off x="-208855" y="1667251"/>
            <a:ext cx="3089869" cy="1210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1904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2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월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러일전쟁 직후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한국을 정치적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군사적으로 지배하는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한일의정서 조인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99A19408-4A7D-4DAA-9BBF-58618E81DAA7}"/>
              </a:ext>
            </a:extLst>
          </p:cNvPr>
          <p:cNvSpPr/>
          <p:nvPr/>
        </p:nvSpPr>
        <p:spPr>
          <a:xfrm>
            <a:off x="4471963" y="1669108"/>
            <a:ext cx="3089869" cy="1210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1907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</a:t>
            </a:r>
            <a:endParaRPr lang="en-US" altLang="ko-KR" sz="1400" b="1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고종의 헤이그 밀사 파견 실패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-&gt;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고종 강제 퇴위 및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제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3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차 한일협약으로 한국군대 해산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0123BF1-8B41-4697-BA4F-28518EC16D9D}"/>
              </a:ext>
            </a:extLst>
          </p:cNvPr>
          <p:cNvSpPr/>
          <p:nvPr/>
        </p:nvSpPr>
        <p:spPr>
          <a:xfrm>
            <a:off x="9281846" y="1667251"/>
            <a:ext cx="2831739" cy="148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1910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년 </a:t>
            </a: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</a:rPr>
              <a:t>8</a:t>
            </a:r>
            <a:r>
              <a:rPr lang="ko-KR" altLang="en-US" sz="1400" b="1" dirty="0">
                <a:solidFill>
                  <a:prstClr val="white">
                    <a:lumMod val="50000"/>
                  </a:prstClr>
                </a:solidFill>
              </a:rPr>
              <a:t>월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한국합병에 관한 조약 조인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한국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&gt;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조선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통감부 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&gt;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총독부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명칭 변경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일본의 식민지 지배 본격화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2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480</Words>
  <Application>Microsoft Office PowerPoint</Application>
  <PresentationFormat>와이드스크린</PresentationFormat>
  <Paragraphs>138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A</cp:lastModifiedBy>
  <cp:revision>26</cp:revision>
  <dcterms:created xsi:type="dcterms:W3CDTF">2019-06-25T04:22:36Z</dcterms:created>
  <dcterms:modified xsi:type="dcterms:W3CDTF">2019-11-13T10:48:17Z</dcterms:modified>
</cp:coreProperties>
</file>