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08" r:id="rId1"/>
  </p:sldMasterIdLst>
  <p:sldIdLst>
    <p:sldId id="276" r:id="rId2"/>
    <p:sldId id="259" r:id="rId3"/>
    <p:sldId id="261" r:id="rId4"/>
    <p:sldId id="262" r:id="rId5"/>
    <p:sldId id="263" r:id="rId6"/>
    <p:sldId id="267" r:id="rId7"/>
    <p:sldId id="274" r:id="rId8"/>
    <p:sldId id="268" r:id="rId9"/>
    <p:sldId id="275" r:id="rId10"/>
    <p:sldId id="269" r:id="rId11"/>
    <p:sldId id="270" r:id="rId12"/>
    <p:sldId id="271" r:id="rId13"/>
    <p:sldId id="273" r:id="rId14"/>
    <p:sldId id="272" r:id="rId15"/>
    <p:sldId id="266" r:id="rId16"/>
  </p:sldIdLst>
  <p:sldSz cx="12192000" cy="6858000"/>
  <p:notesSz cx="6858000" cy="9144000"/>
  <p:defaultTextStyle>
    <a:defPPr>
      <a:defRPr lang="ko-KR"/>
    </a:defPPr>
    <a:lvl1pPr marL="0" indent="0" algn="l" defTabSz="914400">
      <a:buNone/>
      <a:defRPr lang="ko-KR" sz="1800" baseline="0" smtClean="0">
        <a:solidFill>
          <a:srgbClr val="000000"/>
        </a:solidFill>
        <a:latin typeface="±¼¸²"/>
        <a:ea typeface="±¼¸²"/>
      </a:defRPr>
    </a:lvl1pPr>
    <a:lvl2pPr marL="457200" lvl="1" indent="0" defTabSz="914400">
      <a:defRPr lang="ko-KR" smtClean="0"/>
    </a:lvl2pPr>
    <a:lvl3pPr marL="914400" lvl="2" indent="0" defTabSz="914400">
      <a:defRPr lang="ko-KR" smtClean="0"/>
    </a:lvl3pPr>
    <a:lvl4pPr marL="1371600" lvl="3" indent="0" defTabSz="914400">
      <a:defRPr lang="ko-KR" smtClean="0"/>
    </a:lvl4pPr>
    <a:lvl5pPr marL="1828800" lvl="4" indent="0" defTabSz="914400">
      <a:defRPr lang="ko-KR" smtClean="0"/>
    </a:lvl5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59" autoAdjust="0"/>
    <p:restoredTop sz="94660"/>
  </p:normalViewPr>
  <p:slideViewPr>
    <p:cSldViewPr snapToObjects="1">
      <p:cViewPr varScale="1">
        <p:scale>
          <a:sx n="50" d="100"/>
          <a:sy n="50" d="100"/>
        </p:scale>
        <p:origin x="29" y="3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ctrTitle"/>
          </p:nvPr>
        </p:nvSpPr>
        <p:spPr>
          <a:xfrm>
            <a:off x="914400" y="2131060"/>
            <a:ext cx="10363835" cy="147193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제목 스타일 편집</a:t>
            </a:r>
            <a:endParaRPr lang="ko-KR" altLang="en-US" sz="5865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3" name="부제목 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5035" cy="175577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부제목 스타일 편집</a:t>
            </a:r>
            <a:endParaRPr lang="ko-KR" altLang="en-US" sz="32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4" name="슬라이드 번호 개체 틀 3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‹#›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5" name="날짜 개체 틀 4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2019-10-01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6" name="바닥글 개체 틀 5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00" b="0" cap="none" dirty="0">
              <a:latin typeface="Arial" charset="0"/>
              <a:ea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 txBox="1">
            <a:spLocks noGrp="1"/>
          </p:cNvSpPr>
          <p:nvPr>
            <p:ph type="title" orient="vert"/>
          </p:nvPr>
        </p:nvSpPr>
        <p:spPr>
          <a:xfrm>
            <a:off x="8839200" y="274320"/>
            <a:ext cx="2743835" cy="5852795"/>
          </a:xfrm>
          <a:prstGeom prst="rect">
            <a:avLst/>
          </a:prstGeom>
        </p:spPr>
        <p:txBody>
          <a:bodyPr vert="eaVert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부제목 스타일 편집</a:t>
            </a:r>
            <a:endParaRPr lang="ko-KR" altLang="en-US" sz="5865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3" name="세로 텍스트 개체 틀 2"/>
          <p:cNvSpPr txBox="1">
            <a:spLocks noGrp="1"/>
          </p:cNvSpPr>
          <p:nvPr>
            <p:ph type="body" orient="vert" idx="1"/>
          </p:nvPr>
        </p:nvSpPr>
        <p:spPr>
          <a:xfrm>
            <a:off x="609600" y="274320"/>
            <a:ext cx="8034655" cy="5852795"/>
          </a:xfrm>
          <a:prstGeom prst="rect">
            <a:avLst/>
          </a:prstGeom>
        </p:spPr>
        <p:txBody>
          <a:bodyPr vert="eaVert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텍스트 스타일을 편집합니다</a:t>
            </a:r>
            <a:endParaRPr lang="ko-KR" altLang="en-US" sz="2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둘째 수준</a:t>
            </a:r>
            <a:endParaRPr lang="ko-KR" altLang="en-US" sz="24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0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셋째 수준</a:t>
            </a:r>
            <a:endParaRPr lang="ko-KR" altLang="en-US" sz="20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넷째 수준</a:t>
            </a:r>
            <a:endParaRPr lang="ko-KR" altLang="en-US" sz="1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6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다섯째 수준</a:t>
            </a:r>
            <a:endParaRPr lang="ko-KR" altLang="en-US" sz="16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4" name="슬라이드 번호 개체 틀 3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‹#›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5" name="날짜 개체 틀 4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2019-10-01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6" name="바닥글 개체 틀 5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00" b="0" cap="none" dirty="0">
              <a:latin typeface="Arial" charset="0"/>
              <a:ea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963295" y="2908300"/>
            <a:ext cx="10363200" cy="149923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33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부제목 스타일 편집</a:t>
            </a:r>
            <a:endParaRPr lang="ko-KR" altLang="en-US" sz="533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3" name="텍스트 개체 틀 2"/>
          <p:cNvSpPr txBox="1">
            <a:spLocks noGrp="1"/>
          </p:cNvSpPr>
          <p:nvPr>
            <p:ph type="body" idx="1"/>
          </p:nvPr>
        </p:nvSpPr>
        <p:spPr>
          <a:xfrm>
            <a:off x="963295" y="4406900"/>
            <a:ext cx="10363200" cy="136334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665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부제목 스타일 편집</a:t>
            </a:r>
            <a:endParaRPr lang="ko-KR" altLang="en-US" sz="2665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4" name="슬라이드 번호 개체 틀 3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‹#›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5" name="날짜 개체 틀 4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2019-10-01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6" name="바닥글 개체 틀 5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00" b="0" cap="none" dirty="0">
              <a:latin typeface="Arial" charset="0"/>
              <a:ea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34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제목 스타일 편집</a:t>
            </a:r>
            <a:endParaRPr lang="ko-KR" altLang="en-US" sz="5865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609600" y="1600200"/>
            <a:ext cx="5389880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텍스트 스타일을 편집합니다</a:t>
            </a:r>
            <a:endParaRPr lang="ko-KR" altLang="en-US" sz="2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둘째 수준</a:t>
            </a:r>
            <a:endParaRPr lang="ko-KR" altLang="en-US" sz="24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0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셋째 수준</a:t>
            </a:r>
            <a:endParaRPr lang="ko-KR" altLang="en-US" sz="20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넷째 수준</a:t>
            </a:r>
            <a:endParaRPr lang="ko-KR" altLang="en-US" sz="1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6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다섯째 수준</a:t>
            </a:r>
            <a:endParaRPr lang="ko-KR" altLang="en-US" sz="16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4" name="내용 개체 틀 3"/>
          <p:cNvSpPr txBox="1">
            <a:spLocks noGrp="1"/>
          </p:cNvSpPr>
          <p:nvPr>
            <p:ph idx="2"/>
          </p:nvPr>
        </p:nvSpPr>
        <p:spPr>
          <a:xfrm>
            <a:off x="6193155" y="1600200"/>
            <a:ext cx="5389880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텍스트 스타일을 편집합니다</a:t>
            </a:r>
            <a:endParaRPr lang="ko-KR" altLang="en-US" sz="2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둘째 수준</a:t>
            </a:r>
            <a:endParaRPr lang="ko-KR" altLang="en-US" sz="24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0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셋째 수준</a:t>
            </a:r>
            <a:endParaRPr lang="ko-KR" altLang="en-US" sz="20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넷째 수준</a:t>
            </a:r>
            <a:endParaRPr lang="ko-KR" altLang="en-US" sz="1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6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다섯째 수준</a:t>
            </a:r>
            <a:endParaRPr lang="ko-KR" altLang="en-US" sz="16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5" name="슬라이드 번호 개체 틀 4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‹#›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6" name="날짜 개체 틀 5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2019-10-01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7" name="바닥글 개체 틀 6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00" b="0" cap="none" dirty="0">
              <a:latin typeface="Arial" charset="0"/>
              <a:ea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34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제목 스타일 편집</a:t>
            </a:r>
            <a:endParaRPr lang="ko-KR" altLang="en-US" sz="5865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3" name="텍스트 개체 틀 2"/>
          <p:cNvSpPr txBox="1">
            <a:spLocks noGrp="1"/>
          </p:cNvSpPr>
          <p:nvPr>
            <p:ph type="body" idx="1"/>
          </p:nvPr>
        </p:nvSpPr>
        <p:spPr>
          <a:xfrm>
            <a:off x="609600" y="1536700"/>
            <a:ext cx="5389880" cy="64071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부제목 스타일 편집</a:t>
            </a:r>
            <a:endParaRPr lang="ko-KR" altLang="en-US" sz="32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4" name="텍스트 개체 틀 3"/>
          <p:cNvSpPr txBox="1">
            <a:spLocks noGrp="1"/>
          </p:cNvSpPr>
          <p:nvPr>
            <p:ph type="body" idx="2"/>
          </p:nvPr>
        </p:nvSpPr>
        <p:spPr>
          <a:xfrm>
            <a:off x="6193155" y="1536700"/>
            <a:ext cx="5389880" cy="64071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부제목 스타일 편집</a:t>
            </a:r>
            <a:endParaRPr lang="ko-KR" altLang="en-US" sz="32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5" name="내용 개체 틀 4"/>
          <p:cNvSpPr txBox="1">
            <a:spLocks noGrp="1"/>
          </p:cNvSpPr>
          <p:nvPr>
            <p:ph idx="3"/>
          </p:nvPr>
        </p:nvSpPr>
        <p:spPr>
          <a:xfrm>
            <a:off x="609600" y="2176780"/>
            <a:ext cx="5389880" cy="395033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텍스트 스타일을 편집합니다</a:t>
            </a:r>
            <a:endParaRPr lang="ko-KR" altLang="en-US" sz="2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둘째 수준</a:t>
            </a:r>
            <a:endParaRPr lang="ko-KR" altLang="en-US" sz="24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0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셋째 수준</a:t>
            </a:r>
            <a:endParaRPr lang="ko-KR" altLang="en-US" sz="20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넷째 수준</a:t>
            </a:r>
            <a:endParaRPr lang="ko-KR" altLang="en-US" sz="1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6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다섯째 수준</a:t>
            </a:r>
            <a:endParaRPr lang="ko-KR" altLang="en-US" sz="16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6" name="내용 개체 틀 5"/>
          <p:cNvSpPr txBox="1">
            <a:spLocks noGrp="1"/>
          </p:cNvSpPr>
          <p:nvPr>
            <p:ph idx="4"/>
          </p:nvPr>
        </p:nvSpPr>
        <p:spPr>
          <a:xfrm>
            <a:off x="6193155" y="2176780"/>
            <a:ext cx="5389880" cy="395033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텍스트 스타일을 편집합니다</a:t>
            </a:r>
            <a:endParaRPr lang="ko-KR" altLang="en-US" sz="2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둘째 수준</a:t>
            </a:r>
            <a:endParaRPr lang="ko-KR" altLang="en-US" sz="24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0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셋째 수준</a:t>
            </a:r>
            <a:endParaRPr lang="ko-KR" altLang="en-US" sz="20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넷째 수준</a:t>
            </a:r>
            <a:endParaRPr lang="ko-KR" altLang="en-US" sz="1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6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다섯째 수준</a:t>
            </a:r>
            <a:endParaRPr lang="ko-KR" altLang="en-US" sz="16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7" name="슬라이드 번호 개체 틀 6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‹#›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8" name="날짜 개체 틀 7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2019-10-01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9" name="바닥글 개체 틀 8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00" b="0" cap="none" dirty="0">
              <a:latin typeface="Arial" charset="0"/>
              <a:ea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34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제목 스타일 편집</a:t>
            </a:r>
            <a:endParaRPr lang="ko-KR" altLang="en-US" sz="5865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3" name="슬라이드 번호 개체 틀 2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‹#›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4" name="날짜 개체 틀 3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2019-10-01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5" name="바닥글 개체 틀 4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00" b="0" cap="none" dirty="0">
              <a:latin typeface="Arial" charset="0"/>
              <a:ea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‹#›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3" name="날짜 개체 틀 2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2019-10-01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4" name="바닥글 개체 틀 3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00" b="0" cap="none" dirty="0">
              <a:latin typeface="Arial" charset="0"/>
              <a:ea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4011930" cy="116205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665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부제목 스타일 편집</a:t>
            </a:r>
            <a:endParaRPr lang="ko-KR" altLang="en-US" sz="2665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4767580" y="457200"/>
            <a:ext cx="6815455" cy="548703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텍스트 스타일을 편집합니다</a:t>
            </a:r>
            <a:endParaRPr lang="ko-KR" altLang="en-US" sz="2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둘째 수준</a:t>
            </a:r>
            <a:endParaRPr lang="ko-KR" altLang="en-US" sz="24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0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셋째 수준</a:t>
            </a:r>
            <a:endParaRPr lang="ko-KR" altLang="en-US" sz="20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넷째 수준</a:t>
            </a:r>
            <a:endParaRPr lang="ko-KR" altLang="en-US" sz="1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6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다섯째 수준</a:t>
            </a:r>
            <a:endParaRPr lang="ko-KR" altLang="en-US" sz="16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4" name="텍스트 개체 틀 3"/>
          <p:cNvSpPr txBox="1">
            <a:spLocks noGrp="1"/>
          </p:cNvSpPr>
          <p:nvPr>
            <p:ph type="body" idx="2"/>
          </p:nvPr>
        </p:nvSpPr>
        <p:spPr>
          <a:xfrm>
            <a:off x="609600" y="1435735"/>
            <a:ext cx="4011930" cy="469138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65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부제목 스타일 편집</a:t>
            </a:r>
            <a:endParaRPr lang="ko-KR" altLang="en-US" sz="1865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5" name="슬라이드 번호 개체 틀 4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‹#›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6" name="날짜 개체 틀 5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2019-10-01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7" name="바닥글 개체 틀 6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00" b="0" cap="none" dirty="0">
              <a:latin typeface="Arial" charset="0"/>
              <a:ea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4011930" cy="116205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665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부제목 스타일 편집</a:t>
            </a:r>
            <a:endParaRPr lang="ko-KR" altLang="en-US" sz="2665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3" name="텍스트 개체 틀 2"/>
          <p:cNvSpPr txBox="1">
            <a:spLocks noGrp="1"/>
          </p:cNvSpPr>
          <p:nvPr>
            <p:ph type="body" idx="1"/>
          </p:nvPr>
        </p:nvSpPr>
        <p:spPr>
          <a:xfrm>
            <a:off x="609600" y="1435735"/>
            <a:ext cx="4011930" cy="469138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65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부제목 스타일 편집</a:t>
            </a:r>
            <a:endParaRPr lang="ko-KR" altLang="en-US" sz="1865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4" name="그림 개체 틀 3"/>
          <p:cNvSpPr txBox="1">
            <a:spLocks noGrp="1"/>
          </p:cNvSpPr>
          <p:nvPr>
            <p:ph type="pic" idx="2"/>
          </p:nvPr>
        </p:nvSpPr>
        <p:spPr>
          <a:xfrm>
            <a:off x="4767580" y="457200"/>
            <a:ext cx="6815455" cy="548703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그림</a:t>
            </a:r>
            <a:endParaRPr lang="ko-KR" altLang="en-US" sz="20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5" name="슬라이드 번호 개체 틀 4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‹#›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6" name="날짜 개체 틀 5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2019-10-01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7" name="바닥글 개체 틀 6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00" b="0" cap="none" dirty="0">
              <a:latin typeface="Arial" charset="0"/>
              <a:ea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34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제목 스타일 편집</a:t>
            </a:r>
            <a:endParaRPr lang="ko-KR" altLang="en-US" sz="5865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3" name="세로 텍스트 개체 틀 2"/>
          <p:cNvSpPr txBox="1"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3435" cy="4526915"/>
          </a:xfrm>
          <a:prstGeom prst="rect">
            <a:avLst/>
          </a:prstGeom>
        </p:spPr>
        <p:txBody>
          <a:bodyPr vert="eaVert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텍스트 스타일을 편집합니다</a:t>
            </a:r>
            <a:endParaRPr lang="ko-KR" altLang="en-US" sz="2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둘째 수준</a:t>
            </a:r>
            <a:endParaRPr lang="ko-KR" altLang="en-US" sz="24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0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셋째 수준</a:t>
            </a:r>
            <a:endParaRPr lang="ko-KR" altLang="en-US" sz="20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넷째 수준</a:t>
            </a:r>
            <a:endParaRPr lang="ko-KR" altLang="en-US" sz="1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6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다섯째 수준</a:t>
            </a:r>
            <a:endParaRPr lang="ko-KR" altLang="en-US" sz="16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4" name="슬라이드 번호 개체 틀 3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‹#›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5" name="날짜 개체 틀 4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2019-10-01</a:t>
            </a:fld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sp>
        <p:nvSpPr>
          <p:cNvPr id="6" name="바닥글 개체 틀 5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00" b="0" cap="none" dirty="0">
              <a:latin typeface="Arial" charset="0"/>
              <a:ea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34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제목 스타일 편집</a:t>
            </a:r>
            <a:endParaRPr lang="ko-KR" altLang="en-US" sz="5865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3" name="텍스트 개체 틀 2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34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마스터 텍스트 스타일을 편집합니다</a:t>
            </a:r>
            <a:endParaRPr lang="ko-KR" altLang="en-US" sz="2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둘째 수준</a:t>
            </a:r>
            <a:endParaRPr lang="ko-KR" altLang="en-US" sz="24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0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셋째 수준</a:t>
            </a:r>
            <a:endParaRPr lang="ko-KR" altLang="en-US" sz="20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8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넷째 수준</a:t>
            </a:r>
            <a:endParaRPr lang="ko-KR" altLang="en-US" sz="1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600" b="0" cap="none" dirty="0">
                <a:solidFill>
                  <a:schemeClr val="tx1"/>
                </a:solidFill>
                <a:latin typeface="Arial" charset="0"/>
                <a:ea typeface="Arial" charset="0"/>
              </a:rPr>
              <a:t>다섯째 수준</a:t>
            </a:r>
            <a:endParaRPr lang="ko-KR" altLang="en-US" sz="16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4" name="슬라이드 번호 개체 틀 3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‹#›</a:t>
            </a:fld>
            <a:endParaRPr lang="ko-KR" altLang="en-US" sz="1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5" name="날짜 개체 틀 4"/>
          <p:cNvSpPr txBox="1">
            <a:spLocks noGrp="1"/>
          </p:cNvSpPr>
          <p:nvPr>
            <p:ph type="dt" idx="2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rgbClr val="898989"/>
                </a:solidFill>
                <a:latin typeface="Arial" charset="0"/>
                <a:ea typeface="Arial" charset="0"/>
              </a:rPr>
              <a:t>2019-10-01</a:t>
            </a:fld>
            <a:endParaRPr lang="ko-KR" altLang="en-US" sz="1800" b="0" cap="none" dirty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6" name="바닥글 개체 틀 5"/>
          <p:cNvSpPr txBox="1">
            <a:spLocks noGrp="1"/>
          </p:cNvSpPr>
          <p:nvPr>
            <p:ph type="ftr" idx="3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0" cap="none" dirty="0">
              <a:solidFill>
                <a:srgbClr val="898989"/>
              </a:solidFill>
              <a:latin typeface="Arial" charset="0"/>
              <a:ea typeface="Arial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47F36474-2001-4884-8BB9-B112D6C45E2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marL="0" indent="0" algn="ctr" defTabSz="914400" latinLnBrk="1">
        <a:buNone/>
        <a:defRPr lang="ko-KR" sz="4400" baseline="0" smtClean="0">
          <a:solidFill>
            <a:srgbClr val="000000"/>
          </a:solidFill>
          <a:latin typeface="±¼¸²"/>
          <a:ea typeface="±¼¸²"/>
        </a:defRPr>
      </a:lvl1pPr>
    </p:titleStyle>
    <p:bodyStyle>
      <a:lvl1pPr marL="342900" indent="-342900" algn="l" defTabSz="914400" latinLnBrk="1">
        <a:spcBef>
          <a:spcPct val="20000"/>
        </a:spcBef>
        <a:buFont typeface="±¼¸²"/>
        <a:buChar char="•"/>
        <a:defRPr lang="ko-KR" sz="2800" baseline="0" smtClean="0">
          <a:solidFill>
            <a:srgbClr val="000000"/>
          </a:solidFill>
          <a:latin typeface="±¼¸²"/>
          <a:ea typeface="±¼¸²"/>
        </a:defRPr>
      </a:lvl1pPr>
      <a:lvl2pPr marL="742950" lvl="1" indent="-285750" defTabSz="914400" latinLnBrk="1">
        <a:buChar char="-"/>
        <a:defRPr lang="ko-KR" sz="2400" smtClean="0"/>
      </a:lvl2pPr>
      <a:lvl3pPr marL="1143000" lvl="2" indent="-228600" defTabSz="914400" latinLnBrk="1">
        <a:buChar char="●"/>
        <a:defRPr lang="ko-KR" sz="2000" smtClean="0"/>
      </a:lvl3pPr>
      <a:lvl4pPr marL="1600200" lvl="3" indent="-228600" defTabSz="914400" latinLnBrk="1">
        <a:buChar char="-"/>
        <a:defRPr lang="ko-KR" sz="1800" smtClean="0"/>
      </a:lvl4pPr>
      <a:lvl5pPr marL="2057400" lvl="4" indent="-228600" defTabSz="914400" latinLnBrk="1">
        <a:buChar char="»"/>
        <a:defRPr lang="ko-KR" sz="1800" smtClean="0"/>
      </a:lvl5pPr>
    </p:bodyStyle>
    <p:otherStyle>
      <a:lvl1pPr marL="0" indent="0" algn="l" defTabSz="914400" latinLnBrk="1">
        <a:buNone/>
        <a:defRPr lang="ko-KR" sz="1800" baseline="0" smtClean="0">
          <a:solidFill>
            <a:srgbClr val="000000"/>
          </a:solidFill>
          <a:latin typeface="±¼¸²"/>
          <a:ea typeface="±¼¸²"/>
        </a:defRPr>
      </a:lvl1pPr>
      <a:lvl2pPr marL="457200" lvl="1" indent="0" defTabSz="914400" latinLnBrk="1">
        <a:defRPr lang="ko-KR" smtClean="0"/>
      </a:lvl2pPr>
      <a:lvl3pPr marL="914400" lvl="2" indent="0" defTabSz="914400" latinLnBrk="1">
        <a:defRPr lang="ko-KR" smtClean="0"/>
      </a:lvl3pPr>
      <a:lvl4pPr marL="1371600" lvl="3" indent="0" defTabSz="914400" latinLnBrk="1">
        <a:defRPr lang="ko-KR" smtClean="0"/>
      </a:lvl4pPr>
      <a:lvl5pPr marL="1828800" lvl="4" indent="0" defTabSz="914400" latinLnBrk="1">
        <a:defRPr lang="ko-KR" smtClean="0"/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VNvvCvwi-dI&amp;feature=youtu.b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도형 3"/>
          <p:cNvSpPr>
            <a:spLocks/>
          </p:cNvSpPr>
          <p:nvPr/>
        </p:nvSpPr>
        <p:spPr>
          <a:xfrm>
            <a:off x="767408" y="1556792"/>
            <a:ext cx="95250" cy="508635"/>
          </a:xfrm>
          <a:prstGeom prst="rect">
            <a:avLst/>
          </a:prstGeom>
          <a:solidFill>
            <a:srgbClr val="F04A4A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>
              <a:latin typeface="Arial" charset="0"/>
              <a:ea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5440" y="1518721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가마쿠라</a:t>
            </a:r>
            <a:r>
              <a:rPr lang="ko-KR" altLang="en-US" sz="32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막부 시대의 정치와 경제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28248" y="594928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218***82 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일본어 일본학과 서보연</a:t>
            </a:r>
          </a:p>
        </p:txBody>
      </p:sp>
    </p:spTree>
    <p:extLst>
      <p:ext uri="{BB962C8B-B14F-4D97-AF65-F5344CB8AC3E}">
        <p14:creationId xmlns:p14="http://schemas.microsoft.com/office/powerpoint/2010/main" val="415980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도형 3"/>
          <p:cNvSpPr>
            <a:spLocks/>
          </p:cNvSpPr>
          <p:nvPr/>
        </p:nvSpPr>
        <p:spPr>
          <a:xfrm>
            <a:off x="965200" y="1155065"/>
            <a:ext cx="95250" cy="508635"/>
          </a:xfrm>
          <a:prstGeom prst="rect">
            <a:avLst/>
          </a:prstGeom>
          <a:solidFill>
            <a:srgbClr val="F04A4A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>
              <a:latin typeface="Arial" charset="0"/>
              <a:ea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1464" y="1155065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가마쿠라</a:t>
            </a:r>
            <a:r>
              <a:rPr lang="ko-KR" altLang="en-US" sz="32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막부의 경제</a:t>
            </a:r>
            <a:r>
              <a:rPr lang="en-US" altLang="ko-KR" sz="32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– </a:t>
            </a:r>
            <a:r>
              <a:rPr lang="ko-KR" altLang="en-US" sz="32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농업의 발전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0450" y="1844824"/>
            <a:ext cx="102921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☛</a:t>
            </a:r>
            <a:r>
              <a:rPr lang="ko-KR" altLang="en-US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가마쿠라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시대의 농민들은 황무지를 개간하는 등 경작지를 넓히고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농업 기술을 개량하여 생산력을 향상시켜 갔다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그리하여 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13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세기 후반에는 </a:t>
            </a:r>
            <a:r>
              <a:rPr lang="ko-KR" altLang="en-US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기나이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지방을 중심으로 쌀과 보리의 이모작이 가능해졌다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</a:p>
          <a:p>
            <a:endParaRPr lang="en-US" altLang="ko-KR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☛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그리고 </a:t>
            </a:r>
            <a:r>
              <a:rPr lang="ko-KR" altLang="en-US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지토나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장관들은 </a:t>
            </a:r>
            <a:r>
              <a:rPr lang="ko-KR" altLang="en-US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게닌이나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쇼주를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직접 부리는 농업 경영 방식에서 그들에게 경영을 맡겨 연공을 거두어들이는 방식으로 전환해 갔다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3429000"/>
            <a:ext cx="3304340" cy="254270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919" y="3429000"/>
            <a:ext cx="5303338" cy="254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3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도형 3"/>
          <p:cNvSpPr>
            <a:spLocks/>
          </p:cNvSpPr>
          <p:nvPr/>
        </p:nvSpPr>
        <p:spPr>
          <a:xfrm>
            <a:off x="965200" y="1155065"/>
            <a:ext cx="95250" cy="508635"/>
          </a:xfrm>
          <a:prstGeom prst="rect">
            <a:avLst/>
          </a:prstGeom>
          <a:solidFill>
            <a:srgbClr val="F04A4A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>
              <a:latin typeface="Arial" charset="0"/>
              <a:ea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1464" y="1136974"/>
            <a:ext cx="907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가마쿠라</a:t>
            </a:r>
            <a:r>
              <a:rPr lang="ko-KR" altLang="en-US" sz="32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막부의 경제 </a:t>
            </a:r>
            <a:r>
              <a:rPr lang="en-US" altLang="ko-KR" sz="32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</a:t>
            </a:r>
            <a:r>
              <a:rPr lang="ko-KR" altLang="en-US" sz="32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수공업의 발전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5200" y="2060848"/>
            <a:ext cx="9361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☛수공업 발전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잉여샌산물로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풍요로워진 농민이 출현하여 </a:t>
            </a:r>
            <a:r>
              <a:rPr lang="ko-KR" altLang="en-US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사쿠닌에서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묘슈로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발전하거나 부유해진 무사가 되어 이웃사람들과 </a:t>
            </a:r>
            <a:r>
              <a:rPr lang="ko-KR" altLang="en-US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동맹맺고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장원을 뺏거나 막부에 반항기 시작했다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</a:p>
          <a:p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이러한 신흥무사를 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'</a:t>
            </a:r>
            <a:r>
              <a:rPr lang="ko-KR" altLang="en-US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아쿠토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＇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라고 불렀다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아쿠토가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나중엔 막부 타도의 추진력이 된다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endParaRPr lang="ko-KR" altLang="en-US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93" y="3481297"/>
            <a:ext cx="5080000" cy="250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46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도형 3"/>
          <p:cNvSpPr>
            <a:spLocks/>
          </p:cNvSpPr>
          <p:nvPr/>
        </p:nvSpPr>
        <p:spPr>
          <a:xfrm>
            <a:off x="965200" y="1155065"/>
            <a:ext cx="95250" cy="508635"/>
          </a:xfrm>
          <a:prstGeom prst="rect">
            <a:avLst/>
          </a:prstGeom>
          <a:solidFill>
            <a:srgbClr val="F04A4A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>
              <a:latin typeface="Arial" charset="0"/>
              <a:ea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7448" y="1155065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시장의 발달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5200" y="1844824"/>
            <a:ext cx="9451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☛원래 시장은 예전부터 수도에 설치되어 있었지만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이 시기가 되면서 장원의 중심지나 지방의 교통 요지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사사의 문전에서 크게 발달하게 된다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en-US" altLang="ko-KR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ko-KR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☛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특히 </a:t>
            </a:r>
            <a:r>
              <a:rPr lang="ko-KR" altLang="en-US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기나이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지방과 같은 지역에는 월 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3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회의 정기적인 시장이 열렸다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이러한 정기 시장에는 상점을 갖추고 정주하는 사람도 생겨났고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창고도 세워지게 되었다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0" y="3645024"/>
            <a:ext cx="4000500" cy="250924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3645024"/>
            <a:ext cx="4064000" cy="250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1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도형 3"/>
          <p:cNvSpPr>
            <a:spLocks/>
          </p:cNvSpPr>
          <p:nvPr/>
        </p:nvSpPr>
        <p:spPr>
          <a:xfrm>
            <a:off x="965200" y="1155065"/>
            <a:ext cx="95250" cy="508635"/>
          </a:xfrm>
          <a:prstGeom prst="rect">
            <a:avLst/>
          </a:prstGeom>
          <a:solidFill>
            <a:srgbClr val="F04A4A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>
              <a:latin typeface="Arial" charset="0"/>
              <a:ea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5480" y="1116994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화페의</a:t>
            </a:r>
            <a:r>
              <a:rPr lang="ko-KR" altLang="en-US" sz="32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발달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5200" y="1874334"/>
            <a:ext cx="10944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☛시장이 발달하면서 농사지을 땅이 적거나 땅이 아예 없는 이들이 삼베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종이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염료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등유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멍석 등을 만들어 식량과 바꿔먹게 되었고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교환이 활성화되자 점차 시장이 생겨나게 되고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</a:t>
            </a:r>
          </a:p>
          <a:p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​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영주나 </a:t>
            </a:r>
            <a:r>
              <a:rPr lang="ko-KR" altLang="en-US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지토들은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수공업자와 상인들에게 세금을 곡물이 아닌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물건으로 대신 받기 시작했다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그러다 점차 화폐경제가 발전하였다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01" y="3496344"/>
            <a:ext cx="2342335" cy="223691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2" y="3496344"/>
            <a:ext cx="2592288" cy="2162349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3496344"/>
            <a:ext cx="2382472" cy="2162349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3496344"/>
            <a:ext cx="2156260" cy="21623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60450" y="5958550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☝일본 화폐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10320" y="5883987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☝송나라 화폐</a:t>
            </a:r>
          </a:p>
        </p:txBody>
      </p:sp>
    </p:spTree>
    <p:extLst>
      <p:ext uri="{BB962C8B-B14F-4D97-AF65-F5344CB8AC3E}">
        <p14:creationId xmlns:p14="http://schemas.microsoft.com/office/powerpoint/2010/main" val="267196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도형 3"/>
          <p:cNvSpPr>
            <a:spLocks/>
          </p:cNvSpPr>
          <p:nvPr/>
        </p:nvSpPr>
        <p:spPr>
          <a:xfrm>
            <a:off x="965200" y="1155065"/>
            <a:ext cx="95250" cy="508635"/>
          </a:xfrm>
          <a:prstGeom prst="rect">
            <a:avLst/>
          </a:prstGeom>
          <a:solidFill>
            <a:srgbClr val="F04A4A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>
              <a:latin typeface="Arial" charset="0"/>
              <a:ea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1464" y="1116994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교역과 금융업의 발달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5200" y="2420888"/>
            <a:ext cx="10747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548681"/>
            <a:ext cx="4680520" cy="252028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11" y="2132856"/>
            <a:ext cx="4770760" cy="29183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8535" y="5335735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☝금융업자 </a:t>
            </a:r>
            <a:r>
              <a:rPr lang="ko-KR" altLang="en-US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가시아게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등장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88088" y="3140007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☝유통업자 </a:t>
            </a:r>
            <a:r>
              <a:rPr lang="ko-KR" altLang="en-US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토이마루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등장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3645024"/>
            <a:ext cx="4680520" cy="21723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88088" y="595306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☝</a:t>
            </a:r>
            <a:r>
              <a:rPr lang="ko-KR" altLang="en-US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역참제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정비</a:t>
            </a:r>
          </a:p>
        </p:txBody>
      </p:sp>
    </p:spTree>
    <p:extLst>
      <p:ext uri="{BB962C8B-B14F-4D97-AF65-F5344CB8AC3E}">
        <p14:creationId xmlns:p14="http://schemas.microsoft.com/office/powerpoint/2010/main" val="366050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9456" y="1114392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해외 무역발달</a:t>
            </a:r>
          </a:p>
        </p:txBody>
      </p:sp>
      <p:sp>
        <p:nvSpPr>
          <p:cNvPr id="3" name="도형 3"/>
          <p:cNvSpPr>
            <a:spLocks/>
          </p:cNvSpPr>
          <p:nvPr/>
        </p:nvSpPr>
        <p:spPr>
          <a:xfrm>
            <a:off x="965200" y="1155065"/>
            <a:ext cx="95250" cy="508635"/>
          </a:xfrm>
          <a:prstGeom prst="rect">
            <a:avLst/>
          </a:prstGeom>
          <a:solidFill>
            <a:srgbClr val="F04A4A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>
              <a:latin typeface="Arial" charset="0"/>
              <a:ea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2356" y="1988840"/>
            <a:ext cx="9228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☛당시 송나라 상인은 아시아 각지로 활발한 무역을 하며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고려의 벽란도와 같은 거류지를 여러 곳에 만들게 되는데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이때 일본에서도 </a:t>
            </a:r>
            <a:r>
              <a:rPr lang="ko-KR" altLang="en-US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규슈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지방에 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'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거류지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'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를 조성했다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endParaRPr lang="en-US" altLang="ko-KR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☛당시 중국인들은 화산 지역인 일본의 특산물이라 할 수 있는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금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·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수은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·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유황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그리고 칼과 철기 공예품을 수입해 가면서 도자기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·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비단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·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서적 그리고 동전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송전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을 건네줬다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269" y="3861048"/>
            <a:ext cx="2255800" cy="199680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66" y="3861048"/>
            <a:ext cx="2737520" cy="192479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481" y="4221088"/>
            <a:ext cx="4176464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5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ctrTitle" idx="4294967295"/>
          </p:nvPr>
        </p:nvSpPr>
        <p:spPr>
          <a:xfrm>
            <a:off x="1199456" y="1132483"/>
            <a:ext cx="8928992" cy="568325"/>
          </a:xfrm>
          <a:prstGeom prst="rect">
            <a:avLst/>
          </a:prstGeom>
        </p:spPr>
        <p:txBody>
          <a:bodyPr vert="horz" wrap="square" lIns="91440" tIns="45720" rIns="91440" bIns="45720" anchor="b">
            <a:noAutofit/>
          </a:bodyPr>
          <a:lstStyle/>
          <a:p>
            <a:r>
              <a:rPr lang="ko-KR" altLang="en-US" sz="3600" b="1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가마쿠라</a:t>
            </a:r>
            <a:r>
              <a:rPr lang="ko-KR" altLang="en-US" sz="3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막부 </a:t>
            </a:r>
            <a:r>
              <a:rPr lang="en-US" altLang="ko-KR" sz="36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[ </a:t>
            </a:r>
            <a:r>
              <a:rPr lang="ko-KR" altLang="en-US" sz="36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鎌倉幕府</a:t>
            </a:r>
            <a:r>
              <a:rPr lang="en-US" altLang="ko-KR" sz="36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36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겸창막부</a:t>
            </a:r>
            <a:r>
              <a:rPr lang="en-US" altLang="ko-KR" sz="36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r>
              <a:rPr lang="ko-KR" altLang="en-US" sz="36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36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] </a:t>
            </a:r>
            <a:endParaRPr lang="ko-KR" altLang="en-US" sz="3600" b="1" cap="none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4" name="도형 3"/>
          <p:cNvSpPr>
            <a:spLocks/>
          </p:cNvSpPr>
          <p:nvPr/>
        </p:nvSpPr>
        <p:spPr>
          <a:xfrm>
            <a:off x="965200" y="1155065"/>
            <a:ext cx="95250" cy="508635"/>
          </a:xfrm>
          <a:prstGeom prst="rect">
            <a:avLst/>
          </a:prstGeom>
          <a:solidFill>
            <a:srgbClr val="F04A4A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>
              <a:ln>
                <a:solidFill>
                  <a:schemeClr val="accent1">
                    <a:alpha val="0"/>
                  </a:schemeClr>
                </a:solidFill>
              </a:ln>
              <a:latin typeface="Arial" charset="0"/>
              <a:ea typeface="Arial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567608" y="4869470"/>
            <a:ext cx="710373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b="1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가마쿠라</a:t>
            </a:r>
            <a:r>
              <a:rPr lang="ko-KR" altLang="en-US" sz="28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막부 </a:t>
            </a:r>
            <a:r>
              <a:rPr lang="en-US" altLang="ko-KR" sz="28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(1185</a:t>
            </a:r>
            <a:r>
              <a:rPr lang="ko-KR" altLang="en-US" sz="28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년경 </a:t>
            </a:r>
            <a:r>
              <a:rPr lang="en-US" altLang="ko-KR" sz="28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– 1333</a:t>
            </a:r>
            <a:r>
              <a:rPr lang="ko-KR" altLang="en-US" sz="28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년</a:t>
            </a:r>
            <a:r>
              <a:rPr lang="en-US" altLang="ko-KR" sz="28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</a:p>
          <a:p>
            <a:r>
              <a:rPr lang="en-US" altLang="ko-KR" sz="28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▶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일본 최초의 무사 정권으로 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1185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년경 </a:t>
            </a:r>
            <a:r>
              <a:rPr lang="ko-KR" altLang="en-US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미나모토노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요리토모가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사가미지방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가마쿠라에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수립한 무사정권이다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이 시기부터 본격적인 무가 정권에 의한 통치가 시작된다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79" y="1844824"/>
            <a:ext cx="10058400" cy="26763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도형 3"/>
          <p:cNvSpPr>
            <a:spLocks/>
          </p:cNvSpPr>
          <p:nvPr/>
        </p:nvSpPr>
        <p:spPr>
          <a:xfrm>
            <a:off x="1012825" y="1155065"/>
            <a:ext cx="95250" cy="508635"/>
          </a:xfrm>
          <a:prstGeom prst="rect">
            <a:avLst/>
          </a:prstGeom>
          <a:solidFill>
            <a:srgbClr val="F04A4A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>
              <a:latin typeface="Arial" charset="0"/>
              <a:ea typeface="Arial" charset="0"/>
            </a:endParaRPr>
          </a:p>
        </p:txBody>
      </p:sp>
      <p:sp>
        <p:nvSpPr>
          <p:cNvPr id="6" name="텍스트 개체 틀 1">
            <a:extLst>
              <a:ext uri="{FF2B5EF4-FFF2-40B4-BE49-F238E27FC236}">
                <a16:creationId xmlns:a16="http://schemas.microsoft.com/office/drawing/2014/main" id="{2BAE3F82-01C4-478C-B361-C4F8E14DA95F}"/>
              </a:ext>
            </a:extLst>
          </p:cNvPr>
          <p:cNvSpPr txBox="1">
            <a:spLocks/>
          </p:cNvSpPr>
          <p:nvPr/>
        </p:nvSpPr>
        <p:spPr>
          <a:xfrm>
            <a:off x="1271464" y="1132483"/>
            <a:ext cx="4524375" cy="56832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 fontScale="90000" lnSpcReduction="10000"/>
          </a:bodyPr>
          <a:lstStyle>
            <a:lvl1pPr marL="0" indent="0" algn="ctr" defTabSz="914400" latinLnBrk="1">
              <a:buNone/>
              <a:defRPr lang="ko-KR" sz="4400" baseline="0" smtClean="0">
                <a:solidFill>
                  <a:srgbClr val="000000"/>
                </a:solidFill>
                <a:latin typeface="±¼¸²"/>
                <a:ea typeface="±¼¸²"/>
              </a:defRPr>
            </a:lvl1pPr>
          </a:lstStyle>
          <a:p>
            <a:pPr algn="l" defTabSz="508000"/>
            <a:r>
              <a:rPr lang="ko-KR" altLang="en-US" sz="3600" b="1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미나모토노</a:t>
            </a:r>
            <a:r>
              <a:rPr lang="ko-KR" altLang="en-US" sz="3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3600" b="1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요리토모</a:t>
            </a:r>
            <a:endParaRPr lang="ko-KR" altLang="en-US" sz="36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7" name="텍스트 상자 4">
            <a:extLst>
              <a:ext uri="{FF2B5EF4-FFF2-40B4-BE49-F238E27FC236}">
                <a16:creationId xmlns:a16="http://schemas.microsoft.com/office/drawing/2014/main" id="{5A49B975-E7B5-449B-8119-BFF67BB4C7C9}"/>
              </a:ext>
            </a:extLst>
          </p:cNvPr>
          <p:cNvSpPr txBox="1">
            <a:spLocks/>
          </p:cNvSpPr>
          <p:nvPr/>
        </p:nvSpPr>
        <p:spPr>
          <a:xfrm>
            <a:off x="4727848" y="2876680"/>
            <a:ext cx="7272808" cy="2160240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defTabSz="508000">
              <a:lnSpc>
                <a:spcPct val="150000"/>
              </a:lnSpc>
            </a:pPr>
            <a:r>
              <a:rPr lang="ko-KR" altLang="en-US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미나모토노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요리토모는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헤이안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시대 말기에서 </a:t>
            </a:r>
            <a:r>
              <a:rPr lang="ko-KR" altLang="en-US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가마쿠라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시대 초기의 무장으로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가마쿠라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막부를 창립하여 흔히 </a:t>
            </a:r>
            <a:r>
              <a:rPr lang="ko-KR" altLang="en-US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쇼군으로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불리는 제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대 </a:t>
            </a:r>
            <a:r>
              <a:rPr lang="ko-KR" altLang="en-US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세이이타이쇼군에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올랐다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pPr defTabSz="508000">
              <a:lnSpc>
                <a:spcPct val="150000"/>
              </a:lnSpc>
            </a:pP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귀족의 품위와 무사의 기풍을 아울러 갖춘 인물로서 가신들을 엄격히 통제하는 독재정치를 폈다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endParaRPr lang="ko-KR" altLang="en-US" b="0" cap="none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08" y="1976580"/>
            <a:ext cx="3426322" cy="39604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15480" y="609329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☝</a:t>
            </a:r>
            <a:r>
              <a:rPr lang="ko-KR" altLang="en-US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미나모토노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요리토모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도형 3"/>
          <p:cNvSpPr>
            <a:spLocks/>
          </p:cNvSpPr>
          <p:nvPr/>
        </p:nvSpPr>
        <p:spPr>
          <a:xfrm>
            <a:off x="965200" y="1155065"/>
            <a:ext cx="95250" cy="508635"/>
          </a:xfrm>
          <a:prstGeom prst="rect">
            <a:avLst/>
          </a:prstGeom>
          <a:solidFill>
            <a:srgbClr val="F04A4A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>
              <a:latin typeface="Arial" charset="0"/>
              <a:ea typeface="Arial" charset="0"/>
            </a:endParaRPr>
          </a:p>
        </p:txBody>
      </p:sp>
      <p:sp>
        <p:nvSpPr>
          <p:cNvPr id="6" name="텍스트 개체 틀 1">
            <a:extLst>
              <a:ext uri="{FF2B5EF4-FFF2-40B4-BE49-F238E27FC236}">
                <a16:creationId xmlns:a16="http://schemas.microsoft.com/office/drawing/2014/main" id="{24232EE6-D9DB-418F-8065-3E8EB0A6CF10}"/>
              </a:ext>
            </a:extLst>
          </p:cNvPr>
          <p:cNvSpPr txBox="1">
            <a:spLocks/>
          </p:cNvSpPr>
          <p:nvPr/>
        </p:nvSpPr>
        <p:spPr>
          <a:xfrm>
            <a:off x="1271464" y="1132483"/>
            <a:ext cx="4524375" cy="56832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 fontScale="90000" lnSpcReduction="10000"/>
          </a:bodyPr>
          <a:lstStyle>
            <a:lvl1pPr marL="0" indent="0" algn="ctr" defTabSz="914400" latinLnBrk="1">
              <a:buNone/>
              <a:defRPr lang="ko-KR" sz="4400" baseline="0" smtClean="0">
                <a:solidFill>
                  <a:srgbClr val="000000"/>
                </a:solidFill>
                <a:latin typeface="±¼¸²"/>
                <a:ea typeface="±¼¸²"/>
              </a:defRPr>
            </a:lvl1pPr>
          </a:lstStyle>
          <a:p>
            <a:pPr algn="l" defTabSz="508000"/>
            <a:r>
              <a:rPr lang="ko-KR" altLang="en-US" sz="36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겐페이</a:t>
            </a:r>
            <a:r>
              <a:rPr lang="ko-KR" altLang="en-US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전쟁</a:t>
            </a:r>
          </a:p>
        </p:txBody>
      </p:sp>
      <p:sp>
        <p:nvSpPr>
          <p:cNvPr id="7" name="텍스트 상자 4">
            <a:extLst>
              <a:ext uri="{FF2B5EF4-FFF2-40B4-BE49-F238E27FC236}">
                <a16:creationId xmlns:a16="http://schemas.microsoft.com/office/drawing/2014/main" id="{3B70C8A5-9BA7-4DF1-BB41-9D0D1D0C743A}"/>
              </a:ext>
            </a:extLst>
          </p:cNvPr>
          <p:cNvSpPr txBox="1">
            <a:spLocks/>
          </p:cNvSpPr>
          <p:nvPr/>
        </p:nvSpPr>
        <p:spPr>
          <a:xfrm>
            <a:off x="965200" y="1988840"/>
            <a:ext cx="9793088" cy="1296144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defTabSz="508000">
              <a:lnSpc>
                <a:spcPct val="150000"/>
              </a:lnSpc>
            </a:pPr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☛ 일본 </a:t>
            </a:r>
            <a:r>
              <a:rPr lang="ko-KR" altLang="en-US" sz="16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헤이안</a:t>
            </a:r>
            <a:r>
              <a:rPr lang="ko-KR" altLang="en-US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시대 말기인 </a:t>
            </a:r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1180</a:t>
            </a:r>
            <a:r>
              <a:rPr lang="ko-KR" altLang="en-US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년부터 </a:t>
            </a:r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1185</a:t>
            </a:r>
            <a:r>
              <a:rPr lang="ko-KR" altLang="en-US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년까지 일본 전역에서 벌어진 내전으로 </a:t>
            </a:r>
            <a:r>
              <a:rPr lang="ko-KR" altLang="en-US" sz="16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가마쿠라</a:t>
            </a:r>
            <a:r>
              <a:rPr lang="ko-KR" altLang="en-US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막부 정권이 수립되는 계기가 되었다</a:t>
            </a:r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이 전쟁의 결과 공가를 제치고 무가가 실질적인 지배권력으로 떠올랐고</a:t>
            </a:r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천황의 권력은 매우 축소되어 정치적</a:t>
            </a:r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군사적 실권은 거의 없어졌다</a:t>
            </a:r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endParaRPr lang="ko-KR" altLang="en-US" sz="1600" b="0" cap="none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3933056"/>
            <a:ext cx="6120680" cy="2184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1464" y="3356992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링크</a:t>
            </a:r>
            <a:r>
              <a:rPr lang="en-US" altLang="ko-KR" dirty="0"/>
              <a:t>:</a:t>
            </a:r>
            <a:r>
              <a:rPr lang="en-US" altLang="ko-KR" dirty="0">
                <a:hlinkClick r:id="rId4" tooltip="https://www.youtube.com/watch?v=VNvvCvwi-dI&amp;feature=youtu.be"/>
              </a:rPr>
              <a:t>https://www.youtube.com/watch?v=VNvvCvwi-dI&amp;feature=youtu.be</a:t>
            </a:r>
            <a:endParaRPr lang="en-US" altLang="ko-KR" dirty="0"/>
          </a:p>
          <a:p>
            <a:r>
              <a:rPr lang="ko-KR" altLang="en-US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도형 3"/>
          <p:cNvSpPr>
            <a:spLocks/>
          </p:cNvSpPr>
          <p:nvPr/>
        </p:nvSpPr>
        <p:spPr>
          <a:xfrm>
            <a:off x="965200" y="1155065"/>
            <a:ext cx="95250" cy="508635"/>
          </a:xfrm>
          <a:prstGeom prst="rect">
            <a:avLst/>
          </a:prstGeom>
          <a:solidFill>
            <a:srgbClr val="F04A4A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>
              <a:latin typeface="Arial" charset="0"/>
              <a:ea typeface="Arial" charset="0"/>
            </a:endParaRPr>
          </a:p>
        </p:txBody>
      </p:sp>
      <p:sp>
        <p:nvSpPr>
          <p:cNvPr id="6" name="텍스트 개체 틀 1">
            <a:extLst>
              <a:ext uri="{FF2B5EF4-FFF2-40B4-BE49-F238E27FC236}">
                <a16:creationId xmlns:a16="http://schemas.microsoft.com/office/drawing/2014/main" id="{DA22CF9D-7722-4A19-BE09-BE8F2728E21A}"/>
              </a:ext>
            </a:extLst>
          </p:cNvPr>
          <p:cNvSpPr txBox="1">
            <a:spLocks/>
          </p:cNvSpPr>
          <p:nvPr/>
        </p:nvSpPr>
        <p:spPr>
          <a:xfrm>
            <a:off x="1271465" y="1132483"/>
            <a:ext cx="4248472" cy="56832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 fontScale="90000" lnSpcReduction="10000"/>
          </a:bodyPr>
          <a:lstStyle>
            <a:lvl1pPr marL="0" indent="0" algn="ctr" defTabSz="914400" latinLnBrk="1">
              <a:buNone/>
              <a:defRPr lang="ko-KR" sz="4400" baseline="0" smtClean="0">
                <a:solidFill>
                  <a:srgbClr val="000000"/>
                </a:solidFill>
                <a:latin typeface="±¼¸²"/>
                <a:ea typeface="±¼¸²"/>
              </a:defRPr>
            </a:lvl1pPr>
          </a:lstStyle>
          <a:p>
            <a:pPr algn="l" defTabSz="508000"/>
            <a:r>
              <a:rPr lang="ko-KR" altLang="en-US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08서울남산체 B" charset="0"/>
                <a:ea typeface="08서울남산체 B" charset="0"/>
              </a:rPr>
              <a:t>무사 정권 수립</a:t>
            </a:r>
          </a:p>
        </p:txBody>
      </p:sp>
      <p:sp>
        <p:nvSpPr>
          <p:cNvPr id="7" name="텍스트 상자 4">
            <a:extLst>
              <a:ext uri="{FF2B5EF4-FFF2-40B4-BE49-F238E27FC236}">
                <a16:creationId xmlns:a16="http://schemas.microsoft.com/office/drawing/2014/main" id="{6F0C831C-0175-404A-B549-95BFE4B8502B}"/>
              </a:ext>
            </a:extLst>
          </p:cNvPr>
          <p:cNvSpPr txBox="1">
            <a:spLocks/>
          </p:cNvSpPr>
          <p:nvPr/>
        </p:nvSpPr>
        <p:spPr>
          <a:xfrm>
            <a:off x="1012825" y="2276872"/>
            <a:ext cx="4668715" cy="3384376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defTabSz="508000">
              <a:lnSpc>
                <a:spcPct val="150000"/>
              </a:lnSpc>
            </a:pPr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☛ </a:t>
            </a:r>
            <a:r>
              <a:rPr lang="en-US" altLang="ko-KR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10</a:t>
            </a:r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세기 무렵 왕권 약화</a:t>
            </a:r>
            <a:r>
              <a:rPr lang="en-US" altLang="ko-KR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지방 영주의 세력 확대 → 무사가 새로운 지배층으로 등장</a:t>
            </a:r>
          </a:p>
          <a:p>
            <a:pPr defTabSz="508000">
              <a:lnSpc>
                <a:spcPct val="150000"/>
              </a:lnSpc>
            </a:pPr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☛ </a:t>
            </a:r>
            <a:r>
              <a:rPr lang="ko-KR" altLang="en-US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쇼군이</a:t>
            </a:r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무사들에게 토지 지급</a:t>
            </a:r>
            <a:r>
              <a:rPr lang="en-US" altLang="ko-KR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무사는 </a:t>
            </a:r>
            <a:r>
              <a:rPr lang="ko-KR" altLang="en-US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쇼군에게</a:t>
            </a:r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충성과 봉사 의무</a:t>
            </a:r>
            <a:r>
              <a:rPr lang="en-US" altLang="ko-KR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일본 특유의 봉건제 발달</a:t>
            </a:r>
            <a:r>
              <a:rPr lang="en-US" altLang="ko-KR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 → </a:t>
            </a:r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실질적인 지배권 행사</a:t>
            </a:r>
            <a:r>
              <a:rPr lang="en-US" altLang="ko-KR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막부를 세워 전국 통치</a:t>
            </a:r>
            <a:r>
              <a:rPr lang="en-US" altLang="ko-KR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ko-KR" altLang="en-US" sz="1800" b="0" cap="none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1863845"/>
            <a:ext cx="4515796" cy="39845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도형 3"/>
          <p:cNvSpPr>
            <a:spLocks/>
          </p:cNvSpPr>
          <p:nvPr/>
        </p:nvSpPr>
        <p:spPr>
          <a:xfrm>
            <a:off x="965200" y="1155065"/>
            <a:ext cx="95250" cy="508635"/>
          </a:xfrm>
          <a:prstGeom prst="rect">
            <a:avLst/>
          </a:prstGeom>
          <a:solidFill>
            <a:srgbClr val="F04A4A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>
              <a:latin typeface="Arial" charset="0"/>
              <a:ea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9737" y="1109220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가마쿠라</a:t>
            </a:r>
            <a:r>
              <a:rPr lang="ko-KR" altLang="en-US" sz="32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막부의 정치 기구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1847" y="1803053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☛1180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년 </a:t>
            </a:r>
            <a:r>
              <a:rPr lang="ko-KR" altLang="en-US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가마쿠라에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정착하여 </a:t>
            </a:r>
            <a:r>
              <a:rPr lang="ko-KR" altLang="en-US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사무라이도코로를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설치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31847" y="2147825"/>
            <a:ext cx="10585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☛1183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년 </a:t>
            </a:r>
            <a:r>
              <a:rPr lang="ko-KR" altLang="en-US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미나모토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요시니카의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군대가 </a:t>
            </a:r>
            <a:r>
              <a:rPr lang="ko-KR" altLang="en-US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교토에서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횡포 부리자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고시라카와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상황이 </a:t>
            </a:r>
            <a:r>
              <a:rPr lang="ko-KR" altLang="en-US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미나모토노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요리토모의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상경 요청하면서 </a:t>
            </a:r>
            <a:r>
              <a:rPr lang="ko-KR" altLang="en-US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요리토모의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가마쿠라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정권을 </a:t>
            </a:r>
            <a:r>
              <a:rPr lang="ko-KR" altLang="en-US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공싱적으로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승인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31847" y="2779661"/>
            <a:ext cx="10585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☛1184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년 상경 요청에도 상경하지 않고 막부 정비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이 과정에서 </a:t>
            </a:r>
            <a:r>
              <a:rPr lang="ko-KR" altLang="en-US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공문소와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몬츄소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설치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3314517"/>
            <a:ext cx="864096" cy="645867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57" y="4805676"/>
            <a:ext cx="6876410" cy="138718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43672" y="6167877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&lt;</a:t>
            </a:r>
            <a:r>
              <a:rPr lang="ko-KR" altLang="en-US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사무라이 </a:t>
            </a:r>
            <a:r>
              <a:rPr lang="ko-KR" altLang="en-US" sz="14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도코로</a:t>
            </a:r>
            <a:r>
              <a:rPr lang="en-US" altLang="ko-KR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&gt;</a:t>
            </a:r>
            <a:endParaRPr lang="ko-KR" altLang="en-US" sz="14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43079" y="6137641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&lt;</a:t>
            </a:r>
            <a:r>
              <a:rPr lang="ko-KR" altLang="en-US" sz="16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공문소</a:t>
            </a:r>
            <a:r>
              <a:rPr lang="en-US" altLang="ko-KR" sz="16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&gt;</a:t>
            </a:r>
            <a:endParaRPr lang="ko-KR" altLang="en-US" sz="16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54454" y="6167877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&lt;</a:t>
            </a:r>
            <a:r>
              <a:rPr lang="ko-KR" altLang="en-US" sz="16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몬츄조</a:t>
            </a:r>
            <a:r>
              <a:rPr lang="en-US" altLang="ko-KR" sz="16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&gt;</a:t>
            </a:r>
            <a:endParaRPr lang="ko-KR" altLang="en-US" sz="16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55940" y="3933529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&lt;</a:t>
            </a:r>
            <a:r>
              <a:rPr lang="ko-KR" altLang="en-US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쇼군</a:t>
            </a:r>
            <a:r>
              <a:rPr lang="en-US" altLang="ko-KR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&gt;</a:t>
            </a:r>
            <a:endParaRPr lang="ko-KR" altLang="en-US" sz="14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671402" y="4830656"/>
            <a:ext cx="6732394" cy="16412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아래쪽 화살표 17"/>
          <p:cNvSpPr/>
          <p:nvPr/>
        </p:nvSpPr>
        <p:spPr>
          <a:xfrm>
            <a:off x="5789298" y="4320172"/>
            <a:ext cx="288032" cy="432048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000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도형 3"/>
          <p:cNvSpPr>
            <a:spLocks/>
          </p:cNvSpPr>
          <p:nvPr/>
        </p:nvSpPr>
        <p:spPr>
          <a:xfrm>
            <a:off x="965200" y="1155065"/>
            <a:ext cx="95250" cy="508635"/>
          </a:xfrm>
          <a:prstGeom prst="rect">
            <a:avLst/>
          </a:prstGeom>
          <a:solidFill>
            <a:srgbClr val="F04A4A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>
              <a:latin typeface="Arial" charset="0"/>
              <a:ea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9456" y="1116994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가마쿠라</a:t>
            </a:r>
            <a:r>
              <a:rPr lang="ko-KR" altLang="en-US" sz="32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막부의 정치 기구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2825" y="1858150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☛1185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년 </a:t>
            </a:r>
            <a:r>
              <a:rPr lang="ko-KR" altLang="en-US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미나모토노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요시츠네를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사로잡기 위해 일본 전역에 대한 지배권 강화시킬 </a:t>
            </a:r>
            <a:r>
              <a:rPr lang="ko-KR" altLang="en-US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모적으로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조정으로 부터 </a:t>
            </a:r>
            <a:r>
              <a:rPr lang="ko-KR" altLang="en-US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슈고와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지토의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임면권을 획득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3216" y="2624458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✳</a:t>
            </a:r>
            <a:r>
              <a:rPr lang="ko-KR" altLang="en-US" sz="14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슈고란</a:t>
            </a:r>
            <a:r>
              <a:rPr lang="en-US" altLang="ko-KR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? </a:t>
            </a:r>
            <a:r>
              <a:rPr lang="ko-KR" altLang="en-US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일본 전역의 경비와 치안담당 </a:t>
            </a:r>
            <a:endParaRPr lang="en-US" altLang="ko-KR" sz="14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ko-KR" altLang="en-US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✳</a:t>
            </a:r>
            <a:r>
              <a:rPr lang="ko-KR" altLang="en-US" sz="14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지토란</a:t>
            </a:r>
            <a:r>
              <a:rPr lang="en-US" altLang="ko-KR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? </a:t>
            </a:r>
            <a:r>
              <a:rPr lang="ko-KR" altLang="en-US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전국 </a:t>
            </a:r>
            <a:r>
              <a:rPr lang="ko-KR" altLang="en-US" sz="14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국아령</a:t>
            </a:r>
            <a:r>
              <a:rPr lang="ko-KR" altLang="en-US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및 영주들의 장원을 관리하고 세금을 징수하는 직책</a:t>
            </a:r>
            <a:endParaRPr lang="en-US" altLang="ko-KR" sz="14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540" y="3244374"/>
            <a:ext cx="864096" cy="764761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4403712"/>
            <a:ext cx="4554549" cy="1296692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603" y="4475236"/>
            <a:ext cx="1612698" cy="128254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271" y="4475237"/>
            <a:ext cx="1612698" cy="1282540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767408" y="4283735"/>
            <a:ext cx="4379436" cy="1665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180" y="4475237"/>
            <a:ext cx="1612698" cy="1282540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5842129" y="4283733"/>
            <a:ext cx="4459595" cy="1665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2279576" y="386104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&lt;</a:t>
            </a:r>
            <a:r>
              <a:rPr lang="ko-KR" altLang="en-US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가마쿠라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&gt;</a:t>
            </a:r>
            <a:endParaRPr lang="ko-KR" altLang="en-US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97296" y="3861048"/>
            <a:ext cx="1268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&lt;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지방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&gt;</a:t>
            </a:r>
            <a:endParaRPr lang="ko-KR" altLang="en-US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0" name="아래쪽 화살표 19"/>
          <p:cNvSpPr/>
          <p:nvPr/>
        </p:nvSpPr>
        <p:spPr>
          <a:xfrm rot="3804020">
            <a:off x="4335066" y="3404503"/>
            <a:ext cx="396044" cy="731188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아래쪽 화살표 20"/>
          <p:cNvSpPr/>
          <p:nvPr/>
        </p:nvSpPr>
        <p:spPr>
          <a:xfrm rot="17727241">
            <a:off x="6247575" y="3407777"/>
            <a:ext cx="396044" cy="731188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863674" y="5615259"/>
            <a:ext cx="3816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&lt;</a:t>
            </a:r>
            <a:r>
              <a:rPr lang="ko-KR" altLang="en-US" sz="12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사무라이 </a:t>
            </a:r>
            <a:r>
              <a:rPr lang="ko-KR" altLang="en-US" sz="12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도코로</a:t>
            </a:r>
            <a:r>
              <a:rPr lang="en-US" altLang="ko-KR" sz="12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&gt;        &lt;</a:t>
            </a:r>
            <a:r>
              <a:rPr lang="ko-KR" altLang="en-US" sz="12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공문소</a:t>
            </a:r>
            <a:r>
              <a:rPr lang="en-US" altLang="ko-KR" sz="12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&gt;                &lt;</a:t>
            </a:r>
            <a:r>
              <a:rPr lang="ko-KR" altLang="en-US" sz="12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몬츄소</a:t>
            </a:r>
            <a:r>
              <a:rPr lang="en-US" altLang="ko-KR" sz="12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&gt;</a:t>
            </a:r>
            <a:endParaRPr lang="ko-KR" altLang="en-US" sz="12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90862" y="5561904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&lt;</a:t>
            </a:r>
            <a:r>
              <a:rPr lang="ko-KR" altLang="en-US" sz="12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교토</a:t>
            </a:r>
            <a:r>
              <a:rPr lang="ko-KR" altLang="en-US" sz="12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2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슈고</a:t>
            </a:r>
            <a:r>
              <a:rPr lang="en-US" altLang="ko-KR" sz="12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&gt;              &lt;</a:t>
            </a:r>
            <a:r>
              <a:rPr lang="ko-KR" altLang="en-US" sz="12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슈고</a:t>
            </a:r>
            <a:r>
              <a:rPr lang="en-US" altLang="ko-KR" sz="12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&gt;                  &lt;</a:t>
            </a:r>
            <a:r>
              <a:rPr lang="ko-KR" altLang="en-US" sz="12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지토</a:t>
            </a:r>
            <a:r>
              <a:rPr lang="en-US" altLang="ko-KR" sz="12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&gt;</a:t>
            </a:r>
            <a:endParaRPr lang="ko-KR" altLang="en-US" sz="12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690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/>
      <p:bldP spid="19" grpId="0"/>
      <p:bldP spid="20" grpId="0" animBg="1"/>
      <p:bldP spid="21" grpId="0" animBg="1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도형 3"/>
          <p:cNvSpPr>
            <a:spLocks/>
          </p:cNvSpPr>
          <p:nvPr/>
        </p:nvSpPr>
        <p:spPr>
          <a:xfrm>
            <a:off x="965200" y="1155065"/>
            <a:ext cx="95250" cy="508635"/>
          </a:xfrm>
          <a:prstGeom prst="rect">
            <a:avLst/>
          </a:prstGeom>
          <a:solidFill>
            <a:srgbClr val="F04A4A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>
              <a:latin typeface="Arial" charset="0"/>
              <a:ea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1464" y="1116994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조큐의</a:t>
            </a:r>
            <a:r>
              <a:rPr lang="ko-KR" altLang="en-US" sz="32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난</a:t>
            </a:r>
            <a:r>
              <a:rPr lang="en-US" altLang="ko-KR" sz="32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32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承久の乱</a:t>
            </a:r>
            <a:r>
              <a:rPr lang="en-US" altLang="ko-KR" sz="32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endParaRPr lang="ko-KR" altLang="en-US" sz="32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1424" y="1959223"/>
            <a:ext cx="10009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☛</a:t>
            </a:r>
            <a:r>
              <a:rPr lang="ko-KR" altLang="en-US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조큐의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난 이란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?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가마쿠라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시대의 </a:t>
            </a:r>
            <a:r>
              <a:rPr lang="ko-KR" altLang="en-US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조큐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3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년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(1221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년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 </a:t>
            </a:r>
            <a:r>
              <a:rPr lang="ko-KR" altLang="en-US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고토바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상황이 </a:t>
            </a:r>
            <a:r>
              <a:rPr lang="ko-KR" altLang="en-US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가마쿠라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막부에 대한 토벌군을 일으켰다가 패배한 병란이다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조큐의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변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承久の変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), </a:t>
            </a:r>
            <a:r>
              <a:rPr lang="ko-KR" altLang="en-US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조큐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전투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承久の</a:t>
            </a:r>
            <a:r>
              <a:rPr lang="ko-KR" altLang="en-US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合戰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이라 불리기도 한다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endParaRPr lang="ko-KR" altLang="en-US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2995767"/>
            <a:ext cx="2939598" cy="3301921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2996952"/>
            <a:ext cx="4104457" cy="330192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88960" y="6322831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☝</a:t>
            </a:r>
            <a:r>
              <a:rPr lang="ko-KR" altLang="en-US" sz="14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고토바</a:t>
            </a:r>
            <a:r>
              <a:rPr lang="ko-KR" altLang="en-US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상황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79776" y="6322831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☝</a:t>
            </a:r>
            <a:r>
              <a:rPr lang="ko-KR" altLang="en-US" sz="14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미나모토노</a:t>
            </a:r>
            <a:r>
              <a:rPr lang="ko-KR" altLang="en-US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4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사네토모를</a:t>
            </a:r>
            <a:r>
              <a:rPr lang="ko-KR" altLang="en-US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암살하는 </a:t>
            </a:r>
            <a:r>
              <a:rPr lang="ko-KR" altLang="en-US" sz="14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쿠교</a:t>
            </a:r>
            <a:endParaRPr lang="ko-KR" altLang="en-US" sz="14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1309" y="6322831"/>
            <a:ext cx="3440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☝</a:t>
            </a:r>
            <a:r>
              <a:rPr lang="ko-KR" altLang="en-US" sz="1400" dirty="0" err="1">
                <a:latin typeface="한컴산뜻돋움" panose="02000000000000000000" pitchFamily="2" charset="-127"/>
                <a:ea typeface="한컴산뜻돋움" panose="02000000000000000000" pitchFamily="2" charset="-127"/>
              </a:rPr>
              <a:t>미나모토노</a:t>
            </a:r>
            <a:r>
              <a:rPr lang="ko-KR" altLang="en-US" sz="1400" dirty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 </a:t>
            </a:r>
            <a:r>
              <a:rPr lang="ko-KR" altLang="en-US" sz="1400" dirty="0" err="1">
                <a:latin typeface="한컴산뜻돋움" panose="02000000000000000000" pitchFamily="2" charset="-127"/>
                <a:ea typeface="한컴산뜻돋움" panose="02000000000000000000" pitchFamily="2" charset="-127"/>
              </a:rPr>
              <a:t>요리토모</a:t>
            </a:r>
            <a:r>
              <a:rPr lang="ko-KR" altLang="en-US" sz="1400" dirty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 가문의 가계도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002" y="2995767"/>
            <a:ext cx="3083613" cy="330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50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도형 3"/>
          <p:cNvSpPr>
            <a:spLocks/>
          </p:cNvSpPr>
          <p:nvPr/>
        </p:nvSpPr>
        <p:spPr>
          <a:xfrm>
            <a:off x="965200" y="1155065"/>
            <a:ext cx="95250" cy="508635"/>
          </a:xfrm>
          <a:prstGeom prst="rect">
            <a:avLst/>
          </a:prstGeom>
          <a:solidFill>
            <a:srgbClr val="F04A4A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>
              <a:latin typeface="Arial" charset="0"/>
              <a:ea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262" y="1052736"/>
            <a:ext cx="6048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조큐의</a:t>
            </a:r>
            <a:r>
              <a:rPr lang="ko-KR" altLang="en-US" sz="32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난</a:t>
            </a:r>
            <a:r>
              <a:rPr lang="en-US" altLang="ko-KR" sz="32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32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承久の乱</a:t>
            </a:r>
            <a:r>
              <a:rPr lang="en-US" altLang="ko-KR" sz="32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endParaRPr lang="ko-KR" altLang="en-US" sz="32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ko-KR" altLang="en-US" sz="32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5480" y="5085184"/>
            <a:ext cx="9694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☛</a:t>
            </a:r>
            <a:r>
              <a:rPr lang="ko-KR" altLang="en-US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조큐의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난 결과 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막부에게 모든 권력이 일원화되었으며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막부의 </a:t>
            </a:r>
            <a:r>
              <a:rPr lang="ko-KR" altLang="en-US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쇼군자리도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미나모토씨의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대는 끊겼고 근본이 없어진 </a:t>
            </a:r>
            <a:r>
              <a:rPr lang="ko-KR" altLang="en-US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쇼군도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자리만 채우는 허수아비가 되고 말았다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대신 막부와 일본의 모든 권력은 쇼군 바로 밑의 </a:t>
            </a:r>
            <a:r>
              <a:rPr lang="ko-KR" altLang="en-US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싯켄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호죠씨가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가져가는 것이 확정되었고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이는 </a:t>
            </a:r>
            <a:r>
              <a:rPr lang="ko-KR" altLang="en-US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가마쿠라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막부가 멸망할 때 까지 이어진다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endParaRPr lang="ko-KR" altLang="en-US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214" y="1691223"/>
            <a:ext cx="5345038" cy="1947118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25" y="1948389"/>
            <a:ext cx="3402608" cy="26671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43872" y="3766975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“</a:t>
            </a:r>
            <a:r>
              <a:rPr lang="ko-KR" altLang="en-US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조정으로부터 </a:t>
            </a:r>
            <a:r>
              <a:rPr lang="ko-KR" altLang="en-US" sz="14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차별받고</a:t>
            </a:r>
            <a:r>
              <a:rPr lang="ko-KR" altLang="en-US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착취 당해오던 무사들을 현재의 위치로 끌어올린 자가 누군지 생각해보아라</a:t>
            </a:r>
            <a:r>
              <a:rPr lang="en-US" altLang="ko-KR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바로 </a:t>
            </a:r>
            <a:r>
              <a:rPr lang="ko-KR" altLang="en-US" sz="14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미나모토노</a:t>
            </a:r>
            <a:r>
              <a:rPr lang="ko-KR" altLang="en-US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4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요리토모가</a:t>
            </a:r>
            <a:r>
              <a:rPr lang="ko-KR" altLang="en-US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아닌가</a:t>
            </a:r>
            <a:r>
              <a:rPr lang="en-US" altLang="ko-KR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지금 그 은혜를 </a:t>
            </a:r>
            <a:r>
              <a:rPr lang="ko-KR" altLang="en-US" sz="14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보답해야할</a:t>
            </a:r>
            <a:r>
              <a:rPr lang="ko-KR" altLang="en-US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때가 아닌가</a:t>
            </a:r>
            <a:r>
              <a:rPr lang="en-US" altLang="ko-KR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조정에 따르려는 자는 떠나도 좋으나</a:t>
            </a:r>
            <a:r>
              <a:rPr lang="en-US" altLang="ko-KR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나를 죽이고 가라</a:t>
            </a:r>
            <a:r>
              <a:rPr lang="en-US" altLang="ko-KR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그렇지 않은 자는 여기에 남아 끝까지 싸우자</a:t>
            </a:r>
            <a:r>
              <a:rPr lang="en-US" altLang="ko-KR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."</a:t>
            </a:r>
            <a:endParaRPr lang="ko-KR" altLang="en-US" sz="14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871864" y="3741713"/>
            <a:ext cx="6912768" cy="10046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559496" y="4669527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☝호죠 </a:t>
            </a:r>
            <a:r>
              <a:rPr lang="ko-KR" altLang="en-US" sz="14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요시토키</a:t>
            </a:r>
            <a:endParaRPr lang="ko-KR" altLang="en-US" sz="14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9219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오피스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3321</TotalTime>
  <Pages>7</Pages>
  <Words>774</Words>
  <Characters>0</Characters>
  <Application>Microsoft Office PowerPoint</Application>
  <DocSecurity>0</DocSecurity>
  <PresentationFormat>와이드스크린</PresentationFormat>
  <Lines>0</Lines>
  <Paragraphs>66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2" baseType="lpstr">
      <vt:lpstr>±¼¸²</vt:lpstr>
      <vt:lpstr>08서울남산체 B</vt:lpstr>
      <vt:lpstr>맑은 고딕</vt:lpstr>
      <vt:lpstr>한컴산뜻돋움</vt:lpstr>
      <vt:lpstr>함초롬돋움</vt:lpstr>
      <vt:lpstr>Arial</vt:lpstr>
      <vt:lpstr>오피스 테마</vt:lpstr>
      <vt:lpstr>PowerPoint 프레젠테이션</vt:lpstr>
      <vt:lpstr>가마쿠라 막부 [ 鎌倉幕府(겸창막부) ]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무료 피피티 템플릿</dc:title>
  <dc:creator>김도경</dc:creator>
  <cp:lastModifiedBy>혜지 최</cp:lastModifiedBy>
  <cp:revision>45</cp:revision>
  <dcterms:modified xsi:type="dcterms:W3CDTF">2019-10-01T10:37:22Z</dcterms:modified>
</cp:coreProperties>
</file>