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C1DDD-F397-486C-BD76-FBFD7D93C7FD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B561E-F1EC-4B2F-8FA1-05DE5EAAA5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310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A1AE-027D-416E-9C18-FEE175C464C6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AE0D8E9-6856-4869-8090-08927747DF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990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A1AE-027D-416E-9C18-FEE175C464C6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D8E9-6856-4869-8090-08927747DF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855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A1AE-027D-416E-9C18-FEE175C464C6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D8E9-6856-4869-8090-08927747DF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437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A1AE-027D-416E-9C18-FEE175C464C6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D8E9-6856-4869-8090-08927747DF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053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5D4A1AE-027D-416E-9C18-FEE175C464C6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AE0D8E9-6856-4869-8090-08927747DF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16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A1AE-027D-416E-9C18-FEE175C464C6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D8E9-6856-4869-8090-08927747DF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935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A1AE-027D-416E-9C18-FEE175C464C6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D8E9-6856-4869-8090-08927747DF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72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A1AE-027D-416E-9C18-FEE175C464C6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D8E9-6856-4869-8090-08927747DF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244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A1AE-027D-416E-9C18-FEE175C464C6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D8E9-6856-4869-8090-08927747DF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895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A1AE-027D-416E-9C18-FEE175C464C6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D8E9-6856-4869-8090-08927747DF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827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A1AE-027D-416E-9C18-FEE175C464C6}" type="datetimeFigureOut">
              <a:rPr lang="ko-KR" altLang="en-US" smtClean="0"/>
              <a:t>2019-09-30</a:t>
            </a:fld>
            <a:endParaRPr lang="ko-KR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D8E9-6856-4869-8090-08927747DF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02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5D4A1AE-027D-416E-9C18-FEE175C464C6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AE0D8E9-6856-4869-8090-08927747DF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322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직사각형 54"/>
          <p:cNvSpPr/>
          <p:nvPr/>
        </p:nvSpPr>
        <p:spPr>
          <a:xfrm>
            <a:off x="9048730" y="1568783"/>
            <a:ext cx="2886608" cy="1167783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키누모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ja-JP" altLang="en-US" sz="2000" dirty="0" smtClean="0"/>
              <a:t>きぬ</a:t>
            </a:r>
            <a:r>
              <a:rPr lang="ja-JP" altLang="en-US" sz="2000" dirty="0"/>
              <a:t>ばか</a:t>
            </a:r>
            <a:r>
              <a:rPr lang="ja-JP" altLang="en-US" sz="2000" dirty="0" smtClean="0"/>
              <a:t>ま</a:t>
            </a:r>
            <a:r>
              <a:rPr lang="en-US" altLang="ja-JP" sz="2000" dirty="0" smtClean="0"/>
              <a:t>)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/>
            </a:r>
            <a:b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</a:br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키누바카마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ja-JP" altLang="en-US" sz="2000" dirty="0" smtClean="0"/>
              <a:t>き</a:t>
            </a:r>
            <a:r>
              <a:rPr lang="ja-JP" altLang="en-US" sz="2000" dirty="0"/>
              <a:t>ぬ</a:t>
            </a:r>
            <a:r>
              <a:rPr lang="ja-JP" altLang="en-US" sz="2000" dirty="0" smtClean="0"/>
              <a:t>も</a:t>
            </a:r>
            <a:r>
              <a:rPr lang="en-US" altLang="ja-JP" sz="2000" dirty="0" smtClean="0"/>
              <a:t>)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시츠샤칸</a:t>
            </a:r>
            <a:r>
              <a:rPr lang="ko-KR" altLang="en-US" sz="2000" dirty="0"/>
              <a:t> 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漆紗冠</a:t>
            </a:r>
            <a:r>
              <a:rPr lang="en-US" altLang="ko-KR" sz="2000" dirty="0" smtClean="0"/>
              <a:t>)</a:t>
            </a:r>
            <a:endParaRPr lang="ko-KR" altLang="en-US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134856" y="1569308"/>
            <a:ext cx="8909052" cy="1167481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관두의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err="1" smtClean="0"/>
              <a:t>貫頭衣</a:t>
            </a:r>
            <a:r>
              <a:rPr lang="en-US" altLang="ko-KR" sz="2000" dirty="0" smtClean="0"/>
              <a:t>)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횡폭의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橫幅衣</a:t>
            </a:r>
            <a:r>
              <a:rPr lang="en-US" altLang="ko-KR" sz="2000" dirty="0" smtClean="0"/>
              <a:t>)</a:t>
            </a:r>
            <a:endParaRPr lang="ko-KR" altLang="en-US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8314" y="0"/>
            <a:ext cx="12200314" cy="1678352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- </a:t>
            </a:r>
            <a:r>
              <a:rPr lang="ko-KR" altLang="en-US" dirty="0" smtClean="0"/>
              <a:t>의상 문화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415934" y="2969682"/>
            <a:ext cx="2300874" cy="4328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구석기 시대</a:t>
            </a:r>
            <a:endParaRPr lang="ko-KR" altLang="en-US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390086" y="2969682"/>
            <a:ext cx="2300874" cy="4328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죠몬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6364238" y="2969682"/>
            <a:ext cx="2300874" cy="432855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야요이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9338389" y="2969682"/>
            <a:ext cx="2300874" cy="432855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야마토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문화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432105" y="3447357"/>
            <a:ext cx="968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BC 3</a:t>
            </a:r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C</a:t>
            </a:r>
            <a:endParaRPr lang="ko-KR" altLang="en-US" sz="2000" b="1" dirty="0"/>
          </a:p>
        </p:txBody>
      </p:sp>
      <p:sp>
        <p:nvSpPr>
          <p:cNvPr id="13" name="직사각형 12"/>
          <p:cNvSpPr/>
          <p:nvPr/>
        </p:nvSpPr>
        <p:spPr>
          <a:xfrm>
            <a:off x="-93112" y="3447357"/>
            <a:ext cx="1266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BC 145C</a:t>
            </a:r>
            <a:endParaRPr lang="ko-KR" altLang="en-US" sz="2000" b="1" dirty="0"/>
          </a:p>
        </p:txBody>
      </p:sp>
      <p:sp>
        <p:nvSpPr>
          <p:cNvPr id="17" name="직사각형 16"/>
          <p:cNvSpPr/>
          <p:nvPr/>
        </p:nvSpPr>
        <p:spPr>
          <a:xfrm>
            <a:off x="2501413" y="3447357"/>
            <a:ext cx="1117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BC </a:t>
            </a:r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10C</a:t>
            </a:r>
            <a:endParaRPr lang="ko-KR" altLang="en-US" sz="2000" b="1" dirty="0"/>
          </a:p>
        </p:txBody>
      </p:sp>
      <p:sp>
        <p:nvSpPr>
          <p:cNvPr id="18" name="직사각형 17"/>
          <p:cNvSpPr/>
          <p:nvPr/>
        </p:nvSpPr>
        <p:spPr>
          <a:xfrm>
            <a:off x="8607206" y="3447357"/>
            <a:ext cx="960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AD </a:t>
            </a:r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3</a:t>
            </a:r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C</a:t>
            </a:r>
            <a:endParaRPr lang="ko-KR" altLang="en-US" sz="2000" b="1" dirty="0"/>
          </a:p>
        </p:txBody>
      </p:sp>
      <p:sp>
        <p:nvSpPr>
          <p:cNvPr id="70" name="직사각형 69"/>
          <p:cNvSpPr/>
          <p:nvPr/>
        </p:nvSpPr>
        <p:spPr>
          <a:xfrm>
            <a:off x="11273052" y="3447357"/>
            <a:ext cx="984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AD 8C</a:t>
            </a:r>
            <a:endParaRPr lang="ko-KR" altLang="en-US" sz="2000" b="1" dirty="0"/>
          </a:p>
        </p:txBody>
      </p:sp>
      <p:cxnSp>
        <p:nvCxnSpPr>
          <p:cNvPr id="93" name="직선 연결선 92"/>
          <p:cNvCxnSpPr/>
          <p:nvPr/>
        </p:nvCxnSpPr>
        <p:spPr>
          <a:xfrm>
            <a:off x="9043908" y="2746305"/>
            <a:ext cx="4822" cy="7476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/>
          <p:nvPr/>
        </p:nvCxnSpPr>
        <p:spPr>
          <a:xfrm flipH="1">
            <a:off x="3026020" y="2727255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H="1">
            <a:off x="5921620" y="2729527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H="1">
            <a:off x="1192892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>
            <a:off x="12358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오른쪽 화살표 38"/>
          <p:cNvSpPr/>
          <p:nvPr/>
        </p:nvSpPr>
        <p:spPr>
          <a:xfrm>
            <a:off x="8426987" y="1848729"/>
            <a:ext cx="914400" cy="60157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112785" y="3776952"/>
            <a:ext cx="3181803" cy="3138630"/>
            <a:chOff x="-7511175" y="1561038"/>
            <a:chExt cx="3181803" cy="3138630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11175" y="1561038"/>
              <a:ext cx="1024345" cy="2906514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99764" y="1589613"/>
              <a:ext cx="1770392" cy="2760138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-7437585" y="4330336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dirty="0"/>
                <a:t>횡폭의</a:t>
              </a: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-5655603" y="4330336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dirty="0" err="1"/>
                <a:t>관두의</a:t>
              </a:r>
              <a:endParaRPr lang="ko-KR" altLang="en-US" dirty="0"/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856" y="3791395"/>
            <a:ext cx="1903659" cy="2760138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00" y="3786112"/>
            <a:ext cx="2222521" cy="27601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540675" y="652259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 err="1"/>
              <a:t>키누바카마</a:t>
            </a:r>
            <a:endParaRPr lang="en-US" altLang="ko-KR" dirty="0"/>
          </a:p>
        </p:txBody>
      </p:sp>
      <p:sp>
        <p:nvSpPr>
          <p:cNvPr id="19" name="직사각형 18"/>
          <p:cNvSpPr/>
          <p:nvPr/>
        </p:nvSpPr>
        <p:spPr>
          <a:xfrm>
            <a:off x="639403" y="652683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err="1"/>
              <a:t>키누모</a:t>
            </a:r>
            <a:endParaRPr lang="ko-KR" alt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1405498" y="6500218"/>
            <a:ext cx="110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 err="1" smtClean="0"/>
              <a:t>시츠샤칸</a:t>
            </a:r>
            <a:endParaRPr lang="en-US" altLang="ko-KR" dirty="0"/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7"/>
          <a:stretch/>
        </p:blipFill>
        <p:spPr>
          <a:xfrm>
            <a:off x="924850" y="3786112"/>
            <a:ext cx="2069295" cy="276013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5112" y="3924300"/>
            <a:ext cx="3438525" cy="29337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619069" y="412525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 latinLnBrk="0"/>
            <a:r>
              <a:rPr lang="en-US" altLang="ko-KR" dirty="0" smtClean="0"/>
              <a:t>* </a:t>
            </a:r>
            <a:r>
              <a:rPr lang="ko-KR" altLang="en-US" dirty="0" err="1" smtClean="0"/>
              <a:t>아스카</a:t>
            </a:r>
            <a:r>
              <a:rPr lang="ko-KR" altLang="en-US" dirty="0" smtClean="0"/>
              <a:t> 시대</a:t>
            </a:r>
            <a:endParaRPr lang="en-US" altLang="ko-KR" dirty="0" smtClean="0"/>
          </a:p>
          <a:p>
            <a:pPr fontAlgn="base" latinLnBrk="0"/>
            <a:r>
              <a:rPr lang="en-US" altLang="ko-KR" dirty="0" smtClean="0"/>
              <a:t>* </a:t>
            </a:r>
            <a:r>
              <a:rPr lang="ko-KR" altLang="en-US" dirty="0" err="1" smtClean="0"/>
              <a:t>시츠샤칸</a:t>
            </a:r>
            <a:r>
              <a:rPr lang="en-US" altLang="ko-KR" dirty="0"/>
              <a:t>(</a:t>
            </a:r>
            <a:r>
              <a:rPr lang="ko-KR" altLang="en-US" dirty="0" err="1"/>
              <a:t>漆紗冠</a:t>
            </a:r>
            <a:r>
              <a:rPr lang="en-US" altLang="ko-KR" dirty="0" smtClean="0"/>
              <a:t>)</a:t>
            </a:r>
            <a:r>
              <a:rPr lang="ko-KR" altLang="en-US" dirty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당에서 전래된 </a:t>
            </a:r>
            <a:r>
              <a:rPr lang="ko-KR" altLang="en-US" dirty="0" err="1" smtClean="0"/>
              <a:t>복두</a:t>
            </a:r>
            <a:endParaRPr lang="en-US" altLang="ko-KR" dirty="0" smtClean="0"/>
          </a:p>
          <a:p>
            <a:pPr fontAlgn="base" latinLnBrk="0"/>
            <a:r>
              <a:rPr lang="en-US" altLang="ko-KR" dirty="0" smtClean="0"/>
              <a:t>* </a:t>
            </a:r>
            <a:r>
              <a:rPr lang="ko-KR" altLang="en-US" dirty="0" smtClean="0"/>
              <a:t>색동 치마의 유행</a:t>
            </a:r>
            <a:endParaRPr lang="en-US" altLang="ko-KR" dirty="0" smtClean="0"/>
          </a:p>
          <a:p>
            <a:pPr fontAlgn="base" latinLnBrk="0"/>
            <a:r>
              <a:rPr lang="en-US" altLang="ko-KR" dirty="0" smtClean="0"/>
              <a:t>* </a:t>
            </a:r>
            <a:r>
              <a:rPr lang="ko-KR" altLang="en-US" dirty="0" smtClean="0"/>
              <a:t>정책에 따라 위계 </a:t>
            </a:r>
            <a:r>
              <a:rPr lang="en-US" altLang="ko-KR" dirty="0" smtClean="0"/>
              <a:t>12</a:t>
            </a:r>
            <a:r>
              <a:rPr lang="ko-KR" altLang="en-US" dirty="0" smtClean="0"/>
              <a:t>단계에 따른 의복 색상 지정</a:t>
            </a:r>
            <a:endParaRPr lang="en-US" altLang="ko-KR" dirty="0" smtClean="0"/>
          </a:p>
          <a:p>
            <a:pPr fontAlgn="base" latinLnBrk="0"/>
            <a:r>
              <a:rPr lang="en-US" altLang="ko-KR" dirty="0" smtClean="0"/>
              <a:t>* </a:t>
            </a:r>
            <a:r>
              <a:rPr lang="ko-KR" altLang="en-US" dirty="0" smtClean="0"/>
              <a:t>의복 색상과 때와 장소 경우에 따라  의상 구분</a:t>
            </a:r>
            <a:endParaRPr lang="en-US" altLang="ko-KR" dirty="0" smtClean="0"/>
          </a:p>
          <a:p>
            <a:pPr fontAlgn="base" latinLnBrk="0"/>
            <a:r>
              <a:rPr lang="ko-KR" altLang="en-US" dirty="0" smtClean="0"/>
              <a:t>예복</a:t>
            </a:r>
            <a:r>
              <a:rPr lang="en-US" altLang="ko-KR" dirty="0" smtClean="0"/>
              <a:t>-</a:t>
            </a:r>
            <a:r>
              <a:rPr lang="ko-KR" altLang="en-US" dirty="0" smtClean="0"/>
              <a:t>즉위식</a:t>
            </a:r>
            <a:r>
              <a:rPr lang="en-US" altLang="ko-KR" dirty="0"/>
              <a:t>, </a:t>
            </a:r>
            <a:r>
              <a:rPr lang="ko-KR" altLang="en-US" dirty="0" smtClean="0"/>
              <a:t>중요행사</a:t>
            </a:r>
            <a:endParaRPr lang="en-US" altLang="ko-KR" dirty="0" smtClean="0"/>
          </a:p>
          <a:p>
            <a:pPr fontAlgn="base" latinLnBrk="0"/>
            <a:r>
              <a:rPr lang="ko-KR" altLang="en-US" dirty="0" smtClean="0"/>
              <a:t>조복</a:t>
            </a:r>
            <a:r>
              <a:rPr lang="en-US" altLang="ko-KR" dirty="0" smtClean="0"/>
              <a:t>-</a:t>
            </a:r>
            <a:r>
              <a:rPr lang="ko-KR" altLang="en-US" dirty="0" smtClean="0"/>
              <a:t>관료의 </a:t>
            </a:r>
            <a:r>
              <a:rPr lang="ko-KR" altLang="en-US" dirty="0" err="1" smtClean="0"/>
              <a:t>평상공무</a:t>
            </a:r>
            <a:endParaRPr lang="en-US" altLang="ko-KR" dirty="0" smtClean="0"/>
          </a:p>
          <a:p>
            <a:pPr fontAlgn="base" latinLnBrk="0"/>
            <a:r>
              <a:rPr lang="ko-KR" altLang="en-US" dirty="0" smtClean="0"/>
              <a:t>제복</a:t>
            </a:r>
            <a:r>
              <a:rPr lang="en-US" altLang="ko-KR" dirty="0" smtClean="0"/>
              <a:t>-</a:t>
            </a:r>
            <a:r>
              <a:rPr lang="ko-KR" altLang="en-US" dirty="0" smtClean="0"/>
              <a:t>하급관리나 일반서민의 임시공무수행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244725" y="394242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 latinLnBrk="0"/>
            <a:r>
              <a:rPr lang="en-US" altLang="ko-KR" sz="2000" dirty="0">
                <a:ea typeface="함초롬바탕"/>
              </a:rPr>
              <a:t>* </a:t>
            </a:r>
            <a:r>
              <a:rPr lang="ko-KR" altLang="en-US" sz="2000" dirty="0">
                <a:ea typeface="함초롬바탕"/>
              </a:rPr>
              <a:t>식물성 섬유와 가죽을 사용</a:t>
            </a:r>
            <a:endParaRPr lang="en-US" altLang="ko-KR" sz="2000" dirty="0">
              <a:ea typeface="함초롬바탕"/>
            </a:endParaRPr>
          </a:p>
          <a:p>
            <a:pPr fontAlgn="base" latinLnBrk="0"/>
            <a:r>
              <a:rPr lang="en-US" altLang="ko-KR" sz="2000" dirty="0" smtClean="0">
                <a:ea typeface="함초롬바탕"/>
              </a:rPr>
              <a:t>* </a:t>
            </a:r>
            <a:r>
              <a:rPr lang="ko-KR" altLang="en-US" sz="2000" dirty="0" err="1" smtClean="0">
                <a:ea typeface="함초롬바탕"/>
              </a:rPr>
              <a:t>관두의</a:t>
            </a:r>
            <a:r>
              <a:rPr lang="en-US" altLang="ko-KR" sz="2000" dirty="0">
                <a:ea typeface="함초롬바탕"/>
              </a:rPr>
              <a:t>, </a:t>
            </a:r>
            <a:r>
              <a:rPr lang="ko-KR" altLang="en-US" sz="2000" dirty="0" smtClean="0">
                <a:ea typeface="함초롬바탕"/>
              </a:rPr>
              <a:t>횡폭의</a:t>
            </a:r>
            <a:endParaRPr lang="en-US" altLang="ko-KR" sz="2000" dirty="0" smtClean="0">
              <a:ea typeface="함초롬바탕"/>
            </a:endParaRPr>
          </a:p>
          <a:p>
            <a:pPr fontAlgn="base" latinLnBrk="0"/>
            <a:r>
              <a:rPr lang="en-US" altLang="ko-KR" sz="2000" dirty="0" smtClean="0">
                <a:ea typeface="함초롬바탕"/>
              </a:rPr>
              <a:t>* </a:t>
            </a:r>
            <a:r>
              <a:rPr lang="ko-KR" altLang="en-US" sz="2000" dirty="0" smtClean="0">
                <a:ea typeface="함초롬바탕"/>
              </a:rPr>
              <a:t>얼굴과 </a:t>
            </a:r>
            <a:r>
              <a:rPr lang="ko-KR" altLang="en-US" sz="2000" dirty="0">
                <a:ea typeface="함초롬바탕"/>
              </a:rPr>
              <a:t>전신에 문신</a:t>
            </a:r>
            <a:endParaRPr lang="en-US" altLang="ko-KR" sz="2000" dirty="0">
              <a:ea typeface="함초롬바탕"/>
            </a:endParaRPr>
          </a:p>
          <a:p>
            <a:pPr fontAlgn="base" latinLnBrk="0"/>
            <a:r>
              <a:rPr lang="en-US" altLang="ko-KR" sz="2000" dirty="0">
                <a:ea typeface="함초롬바탕"/>
              </a:rPr>
              <a:t>* </a:t>
            </a:r>
            <a:r>
              <a:rPr lang="ko-KR" altLang="en-US" sz="2000" dirty="0">
                <a:ea typeface="함초롬바탕"/>
              </a:rPr>
              <a:t>머리 형태</a:t>
            </a:r>
            <a:endParaRPr lang="en-US" altLang="ko-KR" sz="2000" dirty="0">
              <a:ea typeface="함초롬바탕"/>
            </a:endParaRPr>
          </a:p>
          <a:p>
            <a:pPr fontAlgn="base" latinLnBrk="0"/>
            <a:r>
              <a:rPr lang="en-US" altLang="ko-KR" sz="2000" dirty="0" smtClean="0">
                <a:ea typeface="함초롬바탕"/>
              </a:rPr>
              <a:t>-</a:t>
            </a:r>
            <a:r>
              <a:rPr lang="ko-KR" altLang="en-US" sz="2000" dirty="0" smtClean="0">
                <a:ea typeface="함초롬바탕"/>
              </a:rPr>
              <a:t>남성</a:t>
            </a:r>
            <a:r>
              <a:rPr lang="en-US" altLang="ko-KR" sz="2000" dirty="0" smtClean="0">
                <a:ea typeface="함초롬바탕"/>
              </a:rPr>
              <a:t>: </a:t>
            </a:r>
            <a:r>
              <a:rPr lang="ko-KR" altLang="en-US" sz="2000" dirty="0">
                <a:ea typeface="함초롬바탕"/>
              </a:rPr>
              <a:t>나무의 풀솜이나 칡으로 머리를 묶음</a:t>
            </a:r>
            <a:endParaRPr lang="en-US" altLang="ko-KR" sz="2000" dirty="0">
              <a:ea typeface="함초롬바탕"/>
            </a:endParaRPr>
          </a:p>
          <a:p>
            <a:pPr fontAlgn="base" latinLnBrk="0"/>
            <a:r>
              <a:rPr lang="en-US" altLang="ko-KR" sz="2000" dirty="0" smtClean="0">
                <a:ea typeface="함초롬바탕"/>
              </a:rPr>
              <a:t>-</a:t>
            </a:r>
            <a:r>
              <a:rPr lang="ko-KR" altLang="en-US" sz="2000" dirty="0" smtClean="0">
                <a:ea typeface="함초롬바탕"/>
              </a:rPr>
              <a:t>여성</a:t>
            </a:r>
            <a:r>
              <a:rPr lang="en-US" altLang="ko-KR" sz="2000" dirty="0" smtClean="0">
                <a:ea typeface="함초롬바탕"/>
              </a:rPr>
              <a:t>: </a:t>
            </a:r>
            <a:r>
              <a:rPr lang="ko-KR" altLang="en-US" sz="2000" dirty="0" err="1" smtClean="0">
                <a:ea typeface="함초롬바탕"/>
              </a:rPr>
              <a:t>풀어해침</a:t>
            </a:r>
            <a:endParaRPr lang="en-US" altLang="ko-KR" sz="2000" dirty="0">
              <a:ea typeface="함초롬바탕"/>
            </a:endParaRPr>
          </a:p>
          <a:p>
            <a:pPr fontAlgn="base" latinLnBrk="0"/>
            <a:r>
              <a:rPr lang="en-US" altLang="ko-KR" sz="2000" dirty="0">
                <a:ea typeface="함초롬바탕"/>
              </a:rPr>
              <a:t>* </a:t>
            </a:r>
            <a:r>
              <a:rPr lang="ko-KR" altLang="en-US" sz="2000" dirty="0">
                <a:ea typeface="함초롬바탕"/>
              </a:rPr>
              <a:t>석제나 뼈를 깎아나 흙을 구워 액세서리 </a:t>
            </a:r>
            <a:r>
              <a:rPr lang="ko-KR" altLang="en-US" sz="2000" dirty="0" err="1">
                <a:ea typeface="함초롬바탕"/>
              </a:rPr>
              <a:t>만듬</a:t>
            </a:r>
            <a:endParaRPr lang="en-US" altLang="ko-KR" sz="2000" dirty="0">
              <a:ea typeface="함초롬바탕"/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8"/>
          <a:srcRect l="12436" t="6923" r="5245" b="34753"/>
          <a:stretch/>
        </p:blipFill>
        <p:spPr>
          <a:xfrm>
            <a:off x="9617325" y="3776952"/>
            <a:ext cx="2021938" cy="3004939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4400721" y="392366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 latinLnBrk="0"/>
            <a:r>
              <a:rPr lang="en-US" altLang="ko-KR" dirty="0" smtClean="0"/>
              <a:t>*</a:t>
            </a:r>
            <a:r>
              <a:rPr lang="ko-KR" altLang="en-US" dirty="0" err="1" smtClean="0"/>
              <a:t>고훈시대</a:t>
            </a:r>
            <a:endParaRPr lang="en-US" altLang="ko-KR" dirty="0" smtClean="0"/>
          </a:p>
          <a:p>
            <a:pPr fontAlgn="base" latinLnBrk="0"/>
            <a:endParaRPr lang="en-US" altLang="ko-KR" dirty="0"/>
          </a:p>
          <a:p>
            <a:pPr fontAlgn="base" latinLnBrk="0"/>
            <a:r>
              <a:rPr lang="ko-KR" altLang="en-US" dirty="0" smtClean="0"/>
              <a:t>남성</a:t>
            </a:r>
            <a:r>
              <a:rPr lang="en-US" altLang="ko-KR" dirty="0"/>
              <a:t>: </a:t>
            </a:r>
            <a:r>
              <a:rPr lang="ko-KR" altLang="en-US" dirty="0" err="1" smtClean="0"/>
              <a:t>키누바카마라</a:t>
            </a:r>
            <a:r>
              <a:rPr lang="ja-JP" altLang="en-US" dirty="0"/>
              <a:t> 「きぬばかま」</a:t>
            </a:r>
            <a:endParaRPr lang="en-US" altLang="ko-KR" dirty="0"/>
          </a:p>
          <a:p>
            <a:pPr fontAlgn="base" latinLnBrk="0"/>
            <a:r>
              <a:rPr lang="en-US" altLang="ko-KR" dirty="0"/>
              <a:t>-</a:t>
            </a:r>
            <a:r>
              <a:rPr lang="ko-KR" altLang="en-US" dirty="0" err="1" smtClean="0"/>
              <a:t>기누</a:t>
            </a:r>
            <a:r>
              <a:rPr lang="en-US" altLang="ko-KR" dirty="0" smtClean="0"/>
              <a:t>(</a:t>
            </a:r>
            <a:r>
              <a:rPr lang="ja-JP" altLang="ko-KR" dirty="0" smtClean="0"/>
              <a:t>絹</a:t>
            </a:r>
            <a:r>
              <a:rPr lang="en-US" altLang="ja-JP" dirty="0" smtClean="0"/>
              <a:t>)</a:t>
            </a:r>
            <a:r>
              <a:rPr lang="en-US" altLang="ko-KR" dirty="0" smtClean="0"/>
              <a:t>+ </a:t>
            </a:r>
            <a:r>
              <a:rPr lang="ko-KR" altLang="en-US" dirty="0" err="1" smtClean="0"/>
              <a:t>하카마</a:t>
            </a:r>
            <a:r>
              <a:rPr lang="en-US" altLang="ko-KR" dirty="0" smtClean="0"/>
              <a:t>(</a:t>
            </a:r>
            <a:r>
              <a:rPr lang="ja-JP" altLang="ko-KR" dirty="0" smtClean="0"/>
              <a:t>袴</a:t>
            </a:r>
            <a:r>
              <a:rPr lang="en-US" altLang="ja-JP" dirty="0" smtClean="0"/>
              <a:t>)</a:t>
            </a:r>
            <a:r>
              <a:rPr lang="en-US" altLang="ko-KR" dirty="0" smtClean="0"/>
              <a:t>+ </a:t>
            </a:r>
            <a:r>
              <a:rPr lang="ko-KR" altLang="en-US" dirty="0" err="1"/>
              <a:t>미즈라</a:t>
            </a:r>
            <a:r>
              <a:rPr lang="en-US" altLang="ko-KR" dirty="0"/>
              <a:t>(</a:t>
            </a:r>
            <a:r>
              <a:rPr lang="ko-KR" altLang="en-US" dirty="0"/>
              <a:t>머리 형식</a:t>
            </a:r>
            <a:r>
              <a:rPr lang="en-US" altLang="ko-KR" dirty="0"/>
              <a:t>)</a:t>
            </a:r>
          </a:p>
          <a:p>
            <a:pPr fontAlgn="base" latinLnBrk="0"/>
            <a:endParaRPr lang="en-US" altLang="ko-KR" dirty="0"/>
          </a:p>
          <a:p>
            <a:pPr fontAlgn="base" latinLnBrk="0"/>
            <a:r>
              <a:rPr lang="ko-KR" altLang="en-US" dirty="0"/>
              <a:t>여성</a:t>
            </a:r>
            <a:r>
              <a:rPr lang="en-US" altLang="ko-KR" dirty="0"/>
              <a:t>: </a:t>
            </a:r>
            <a:r>
              <a:rPr lang="ko-KR" altLang="en-US" dirty="0" err="1" smtClean="0"/>
              <a:t>키누모</a:t>
            </a:r>
            <a:r>
              <a:rPr lang="ja-JP" altLang="en-US" dirty="0"/>
              <a:t> 「きぬも」</a:t>
            </a:r>
            <a:endParaRPr lang="en-US" altLang="ko-KR" dirty="0"/>
          </a:p>
          <a:p>
            <a:pPr fontAlgn="base" latinLnBrk="0"/>
            <a:r>
              <a:rPr lang="en-US" altLang="ko-KR" dirty="0"/>
              <a:t>-</a:t>
            </a:r>
            <a:r>
              <a:rPr lang="ko-KR" altLang="en-US" dirty="0" err="1" smtClean="0"/>
              <a:t>기누</a:t>
            </a:r>
            <a:r>
              <a:rPr lang="en-US" altLang="ko-KR" dirty="0" smtClean="0"/>
              <a:t>(</a:t>
            </a:r>
            <a:r>
              <a:rPr lang="ja-JP" altLang="ko-KR" dirty="0" smtClean="0"/>
              <a:t>絹</a:t>
            </a:r>
            <a:r>
              <a:rPr lang="en-US" altLang="ja-JP" dirty="0" smtClean="0"/>
              <a:t>)</a:t>
            </a:r>
            <a:r>
              <a:rPr lang="en-US" altLang="ko-KR" dirty="0" smtClean="0"/>
              <a:t>+ </a:t>
            </a:r>
            <a:r>
              <a:rPr lang="ko-KR" altLang="en-US" dirty="0" smtClean="0"/>
              <a:t>모</a:t>
            </a:r>
            <a:r>
              <a:rPr lang="en-US" altLang="ko-KR" dirty="0" smtClean="0"/>
              <a:t>(</a:t>
            </a:r>
            <a:r>
              <a:rPr lang="ja-JP" altLang="en-US" dirty="0" smtClean="0"/>
              <a:t>も</a:t>
            </a:r>
            <a:r>
              <a:rPr lang="en-US" altLang="ja-JP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/>
              <a:t>+ </a:t>
            </a:r>
            <a:r>
              <a:rPr lang="ko-KR" altLang="en-US" dirty="0"/>
              <a:t>빗이나 비녀로 고정</a:t>
            </a:r>
            <a:endParaRPr lang="en-US" altLang="ko-KR" dirty="0"/>
          </a:p>
          <a:p>
            <a:pPr fontAlgn="base" latinLnBrk="0"/>
            <a:endParaRPr lang="en-US" altLang="ko-KR" dirty="0"/>
          </a:p>
          <a:p>
            <a:pPr fontAlgn="base" latinLnBrk="0"/>
            <a:r>
              <a:rPr lang="ko-KR" altLang="en-US" dirty="0"/>
              <a:t>특수 </a:t>
            </a:r>
            <a:r>
              <a:rPr lang="ko-KR" altLang="en-US" dirty="0" err="1"/>
              <a:t>종직</a:t>
            </a:r>
            <a:r>
              <a:rPr lang="en-US" altLang="ko-KR" dirty="0"/>
              <a:t>: </a:t>
            </a:r>
            <a:r>
              <a:rPr lang="ko-KR" altLang="en-US" dirty="0"/>
              <a:t>무녀</a:t>
            </a:r>
            <a:endParaRPr lang="en-US" altLang="ko-KR" dirty="0"/>
          </a:p>
          <a:p>
            <a:pPr fontAlgn="base" latinLnBrk="0"/>
            <a:r>
              <a:rPr lang="en-US" altLang="ko-KR" dirty="0"/>
              <a:t>-</a:t>
            </a:r>
            <a:r>
              <a:rPr lang="ko-KR" altLang="en-US" dirty="0"/>
              <a:t>주술적인 의상</a:t>
            </a:r>
            <a:r>
              <a:rPr lang="en-US" altLang="ko-KR" dirty="0"/>
              <a:t>- </a:t>
            </a:r>
            <a:r>
              <a:rPr lang="ko-KR" altLang="en-US" dirty="0" err="1" smtClean="0"/>
              <a:t>오스이</a:t>
            </a:r>
            <a:r>
              <a:rPr lang="en-US" altLang="ko-KR" dirty="0" smtClean="0"/>
              <a:t>(</a:t>
            </a:r>
            <a:r>
              <a:rPr lang="ja-JP" altLang="ko-KR" dirty="0" smtClean="0"/>
              <a:t>お</a:t>
            </a:r>
            <a:r>
              <a:rPr lang="ja-JP" altLang="ko-KR" dirty="0"/>
              <a:t>す</a:t>
            </a:r>
            <a:r>
              <a:rPr lang="ja-JP" altLang="ko-KR" dirty="0" smtClean="0"/>
              <a:t>い</a:t>
            </a:r>
            <a:r>
              <a:rPr lang="en-US" altLang="ja-JP" dirty="0" smtClean="0"/>
              <a:t>)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다스키</a:t>
            </a:r>
            <a:r>
              <a:rPr lang="en-US" altLang="ko-KR" dirty="0" smtClean="0"/>
              <a:t>(</a:t>
            </a:r>
            <a:r>
              <a:rPr lang="ko-KR" altLang="en-US" dirty="0" smtClean="0"/>
              <a:t>襷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564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6" grpId="1" animBg="1"/>
      <p:bldP spid="39" grpId="0" animBg="1"/>
      <p:bldP spid="39" grpId="1" animBg="1"/>
      <p:bldP spid="16" grpId="0"/>
      <p:bldP spid="16" grpId="1"/>
      <p:bldP spid="19" grpId="0"/>
      <p:bldP spid="19" grpId="1"/>
      <p:bldP spid="40" grpId="0"/>
      <p:bldP spid="7" grpId="0" build="allAtOnce"/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/>
        </p:nvGrpSpPr>
        <p:grpSpPr>
          <a:xfrm>
            <a:off x="657098" y="3977606"/>
            <a:ext cx="5818443" cy="2695783"/>
            <a:chOff x="-11388839" y="-462125"/>
            <a:chExt cx="5818443" cy="2695783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5796" y="-456425"/>
              <a:ext cx="2605400" cy="1924592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88839" y="-462125"/>
              <a:ext cx="3162960" cy="193599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-10805899" y="1525772"/>
              <a:ext cx="1869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err="1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나이프형</a:t>
              </a:r>
              <a:endPara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pPr algn="ctr"/>
              <a:r>
                <a:rPr lang="en-US" altLang="ko-KR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2000" dirty="0" err="1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셰일</a:t>
              </a:r>
              <a:r>
                <a:rPr lang="en-US" altLang="ko-KR" sz="20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</a:t>
              </a:r>
              <a:endPara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7348712" y="1525772"/>
              <a:ext cx="10469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err="1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쐐기형</a:t>
              </a:r>
              <a:r>
                <a:rPr lang="en-US" altLang="ko-KR" sz="20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2000" dirty="0" err="1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흑요석</a:t>
              </a:r>
              <a:r>
                <a:rPr lang="en-US" altLang="ko-KR" sz="20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</a:t>
              </a:r>
              <a:endPara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6525624" y="4357718"/>
            <a:ext cx="385554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*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석재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나무 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동물의 뼈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등 사용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fontAlgn="base" latinLnBrk="0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* </a:t>
            </a:r>
            <a:r>
              <a:rPr lang="ko-KR" altLang="en-US" sz="2000" kern="0" dirty="0" err="1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흑요석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안산암</a:t>
            </a: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경질 </a:t>
            </a:r>
            <a:r>
              <a:rPr lang="ko-KR" altLang="en-US" sz="2000" kern="0" dirty="0" err="1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셰일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이용</a:t>
            </a:r>
            <a:endParaRPr lang="ko-KR" altLang="en-US" sz="20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3045797" y="1570137"/>
            <a:ext cx="2887059" cy="11674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마제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석기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smtClean="0"/>
              <a:t>磨製石器</a:t>
            </a:r>
            <a:r>
              <a:rPr lang="en-US" altLang="ko-KR" sz="2000" dirty="0" smtClean="0"/>
              <a:t>)</a:t>
            </a:r>
            <a:endParaRPr lang="ko-KR" altLang="en-US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134857" y="1569308"/>
            <a:ext cx="2908030" cy="1167481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타제 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석기</a:t>
            </a:r>
            <a:endParaRPr lang="en-US" altLang="ko-KR" sz="2000" dirty="0" smtClean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打製石器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8314" y="0"/>
            <a:ext cx="12200314" cy="1678352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- </a:t>
            </a:r>
            <a:r>
              <a:rPr lang="ko-KR" altLang="en-US" dirty="0" smtClean="0"/>
              <a:t>도구의 변화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415934" y="2969682"/>
            <a:ext cx="2300874" cy="4328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구석기</a:t>
            </a:r>
            <a:r>
              <a:rPr lang="ko-KR" altLang="en-US" sz="2000" dirty="0" smtClean="0"/>
              <a:t> 시대</a:t>
            </a:r>
            <a:endParaRPr lang="ko-KR" altLang="en-US" sz="2000" dirty="0"/>
          </a:p>
        </p:txBody>
      </p:sp>
      <p:sp>
        <p:nvSpPr>
          <p:cNvPr id="29" name="직사각형 28"/>
          <p:cNvSpPr/>
          <p:nvPr/>
        </p:nvSpPr>
        <p:spPr>
          <a:xfrm>
            <a:off x="3390086" y="2969682"/>
            <a:ext cx="2300874" cy="4328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죠몬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6364238" y="2969682"/>
            <a:ext cx="2300874" cy="432855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야요이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9338389" y="2969682"/>
            <a:ext cx="2300874" cy="432855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야마토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시대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432105" y="3447357"/>
            <a:ext cx="968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BC 3</a:t>
            </a:r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C</a:t>
            </a:r>
            <a:endParaRPr lang="ko-KR" altLang="en-US" sz="2000" b="1" dirty="0"/>
          </a:p>
        </p:txBody>
      </p:sp>
      <p:sp>
        <p:nvSpPr>
          <p:cNvPr id="13" name="직사각형 12"/>
          <p:cNvSpPr/>
          <p:nvPr/>
        </p:nvSpPr>
        <p:spPr>
          <a:xfrm>
            <a:off x="-93112" y="3447357"/>
            <a:ext cx="1266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BC 145C</a:t>
            </a:r>
            <a:endParaRPr lang="ko-KR" altLang="en-US" sz="2000" b="1" dirty="0"/>
          </a:p>
        </p:txBody>
      </p:sp>
      <p:sp>
        <p:nvSpPr>
          <p:cNvPr id="17" name="직사각형 16"/>
          <p:cNvSpPr/>
          <p:nvPr/>
        </p:nvSpPr>
        <p:spPr>
          <a:xfrm>
            <a:off x="2501413" y="3447357"/>
            <a:ext cx="1117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BC </a:t>
            </a:r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10C</a:t>
            </a:r>
            <a:endParaRPr lang="ko-KR" altLang="en-US" sz="2000" b="1" dirty="0"/>
          </a:p>
        </p:txBody>
      </p:sp>
      <p:sp>
        <p:nvSpPr>
          <p:cNvPr id="18" name="직사각형 17"/>
          <p:cNvSpPr/>
          <p:nvPr/>
        </p:nvSpPr>
        <p:spPr>
          <a:xfrm>
            <a:off x="8607206" y="3447357"/>
            <a:ext cx="960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AD </a:t>
            </a:r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3</a:t>
            </a:r>
            <a:r>
              <a:rPr lang="en-US" altLang="ko-KR" sz="2000" b="1" dirty="0">
                <a:solidFill>
                  <a:srgbClr val="373A3C"/>
                </a:solidFill>
                <a:latin typeface="open sans"/>
              </a:rPr>
              <a:t>C</a:t>
            </a:r>
            <a:endParaRPr lang="ko-KR" altLang="en-US" sz="2000" b="1" dirty="0"/>
          </a:p>
        </p:txBody>
      </p:sp>
      <p:sp>
        <p:nvSpPr>
          <p:cNvPr id="70" name="직사각형 69"/>
          <p:cNvSpPr/>
          <p:nvPr/>
        </p:nvSpPr>
        <p:spPr>
          <a:xfrm>
            <a:off x="11273052" y="3447357"/>
            <a:ext cx="984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373A3C"/>
                </a:solidFill>
                <a:latin typeface="open sans"/>
              </a:rPr>
              <a:t>AD 8C</a:t>
            </a:r>
            <a:endParaRPr lang="ko-KR" altLang="en-US" sz="2000" b="1" dirty="0"/>
          </a:p>
        </p:txBody>
      </p:sp>
      <p:cxnSp>
        <p:nvCxnSpPr>
          <p:cNvPr id="93" name="직선 연결선 92"/>
          <p:cNvCxnSpPr/>
          <p:nvPr/>
        </p:nvCxnSpPr>
        <p:spPr>
          <a:xfrm flipH="1">
            <a:off x="9048730" y="2736789"/>
            <a:ext cx="20" cy="738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/>
          <p:nvPr/>
        </p:nvCxnSpPr>
        <p:spPr>
          <a:xfrm flipH="1">
            <a:off x="3026020" y="2727255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H="1">
            <a:off x="5921620" y="2729527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H="1">
            <a:off x="1192892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>
            <a:off x="123584" y="2731799"/>
            <a:ext cx="11236" cy="734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5932698" y="1565779"/>
            <a:ext cx="6007462" cy="1167481"/>
          </a:xfrm>
          <a:prstGeom prst="rect">
            <a:avLst/>
          </a:prstGeom>
          <a:solidFill>
            <a:srgbClr val="0080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청동기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철기</a:t>
            </a:r>
            <a:endParaRPr lang="en-US" altLang="ko-KR" sz="2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5570621" y="1828800"/>
            <a:ext cx="914400" cy="60157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오른쪽 화살표 39"/>
          <p:cNvSpPr/>
          <p:nvPr/>
        </p:nvSpPr>
        <p:spPr>
          <a:xfrm>
            <a:off x="2641005" y="1856831"/>
            <a:ext cx="914400" cy="60157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/>
          <p:cNvGrpSpPr/>
          <p:nvPr/>
        </p:nvGrpSpPr>
        <p:grpSpPr>
          <a:xfrm>
            <a:off x="16797" y="3890647"/>
            <a:ext cx="9047451" cy="2782742"/>
            <a:chOff x="305944" y="8567545"/>
            <a:chExt cx="9047451" cy="2782742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691" y="8582787"/>
              <a:ext cx="3407836" cy="2367390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719" y="8582787"/>
              <a:ext cx="3396676" cy="2331572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7099380" y="10906142"/>
              <a:ext cx="8263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화살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538587" y="10950177"/>
              <a:ext cx="13004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낚시 바늘</a:t>
              </a:r>
              <a:endPara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5944" y="8567545"/>
              <a:ext cx="2162175" cy="2352675"/>
            </a:xfrm>
            <a:prstGeom prst="rect">
              <a:avLst/>
            </a:prstGeom>
          </p:spPr>
        </p:pic>
        <p:sp>
          <p:nvSpPr>
            <p:cNvPr id="21" name="직사각형 20"/>
            <p:cNvSpPr/>
            <p:nvPr/>
          </p:nvSpPr>
          <p:spPr>
            <a:xfrm>
              <a:off x="657098" y="10862287"/>
              <a:ext cx="11785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마제석기</a:t>
              </a:r>
              <a:endPara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9316483" y="3846647"/>
            <a:ext cx="3179141" cy="248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*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사용 용도에 따른 도구 변화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fontAlgn="base" latinLnBrk="0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-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마제 석기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fontAlgn="base" latinLnBrk="0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-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골각기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fontAlgn="base" latinLnBrk="0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-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함정이나 덫을 설치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48575" y="3799128"/>
            <a:ext cx="9191441" cy="2959072"/>
            <a:chOff x="48575" y="-3467286"/>
            <a:chExt cx="9191441" cy="2959072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955" b="-341"/>
            <a:stretch/>
          </p:blipFill>
          <p:spPr>
            <a:xfrm>
              <a:off x="4428959" y="-3467286"/>
              <a:ext cx="1475937" cy="2558962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519" y="-3102503"/>
              <a:ext cx="3211497" cy="182939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629112" y="-908324"/>
              <a:ext cx="13521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동탁</a:t>
              </a:r>
              <a:r>
                <a:rPr lang="en-US" altLang="ko-KR" sz="20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銅鐸</a:t>
              </a:r>
              <a:r>
                <a:rPr lang="en-US" altLang="ko-KR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)</a:t>
              </a:r>
              <a:endPara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55111" y="-1108379"/>
              <a:ext cx="1416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반달 </a:t>
              </a:r>
              <a:r>
                <a:rPr lang="ko-KR" altLang="en-US" sz="2000" dirty="0" err="1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돌</a:t>
              </a:r>
              <a:r>
                <a:rPr lang="ko-KR" altLang="en-US" sz="2000" dirty="0" err="1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칼</a:t>
              </a:r>
              <a:endPara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0" r="1723"/>
            <a:stretch/>
          </p:blipFill>
          <p:spPr>
            <a:xfrm>
              <a:off x="48575" y="-2978162"/>
              <a:ext cx="4293486" cy="1580714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653573" y="-1108379"/>
              <a:ext cx="12810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철제 </a:t>
              </a:r>
              <a:r>
                <a:rPr lang="ko-KR" altLang="en-US" sz="2000" dirty="0" smtClean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무기</a:t>
              </a:r>
              <a:endPara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</p:grpSp>
      <p:sp>
        <p:nvSpPr>
          <p:cNvPr id="45" name="직사각형 44"/>
          <p:cNvSpPr/>
          <p:nvPr/>
        </p:nvSpPr>
        <p:spPr>
          <a:xfrm>
            <a:off x="9344328" y="4163650"/>
            <a:ext cx="3179141" cy="1993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*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농기구 등장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fontAlgn="base" latinLnBrk="0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-(</a:t>
            </a:r>
            <a:r>
              <a:rPr lang="ko-KR" altLang="en-US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반달형 </a:t>
            </a:r>
            <a:r>
              <a:rPr lang="ko-KR" altLang="en-US" sz="2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돌칼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절구 등</a:t>
            </a:r>
            <a:r>
              <a:rPr lang="en-US" altLang="ko-KR" sz="2000" dirty="0" smtClean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fontAlgn="base" latinLnBrk="0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* </a:t>
            </a:r>
            <a:r>
              <a:rPr lang="ko-KR" altLang="en-US" sz="20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청동기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등장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fontAlgn="base" latinLnBrk="0">
              <a:lnSpc>
                <a:spcPct val="160000"/>
              </a:lnSpc>
            </a:pPr>
            <a:r>
              <a:rPr lang="en-US" altLang="ko-KR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* </a:t>
            </a:r>
            <a:r>
              <a:rPr lang="ko-KR" altLang="en-US" sz="2000" kern="0" dirty="0" smtClean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철기 등장</a:t>
            </a:r>
            <a:endParaRPr lang="en-US" altLang="ko-KR" sz="2000" kern="0" dirty="0" smtClean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424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  <p:bldP spid="37" grpId="0" animBg="1"/>
      <p:bldP spid="37" grpId="1" animBg="1"/>
      <p:bldP spid="56" grpId="0" animBg="1"/>
      <p:bldP spid="56" grpId="1" animBg="1"/>
      <p:bldP spid="38" grpId="0" animBg="1"/>
      <p:bldP spid="4" grpId="0" animBg="1"/>
      <p:bldP spid="4" grpId="1" animBg="1"/>
      <p:bldP spid="40" grpId="0" animBg="1"/>
      <p:bldP spid="40" grpId="1" animBg="1"/>
      <p:bldP spid="22" grpId="0" uiExpand="1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목판">
  <a:themeElements>
    <a:clrScheme name="목판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목판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목판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목판</Template>
  <TotalTime>1</TotalTime>
  <Words>296</Words>
  <Application>Microsoft Office PowerPoint</Application>
  <PresentationFormat>와이드스크린</PresentationFormat>
  <Paragraphs>77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1" baseType="lpstr">
      <vt:lpstr>HG明朝B</vt:lpstr>
      <vt:lpstr>open sans</vt:lpstr>
      <vt:lpstr>맑은 고딕</vt:lpstr>
      <vt:lpstr>바탕</vt:lpstr>
      <vt:lpstr>함초롬바탕</vt:lpstr>
      <vt:lpstr>Rockwell</vt:lpstr>
      <vt:lpstr>Rockwell Condensed</vt:lpstr>
      <vt:lpstr>Wingdings</vt:lpstr>
      <vt:lpstr>목판</vt:lpstr>
      <vt:lpstr>- 의상 문화 -</vt:lpstr>
      <vt:lpstr>- 도구의 변화 -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의상 문화 -</dc:title>
  <dc:creator>home</dc:creator>
  <cp:lastModifiedBy>home</cp:lastModifiedBy>
  <cp:revision>2</cp:revision>
  <dcterms:created xsi:type="dcterms:W3CDTF">2019-09-30T14:51:38Z</dcterms:created>
  <dcterms:modified xsi:type="dcterms:W3CDTF">2019-09-30T14:55:21Z</dcterms:modified>
</cp:coreProperties>
</file>