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
<Relationships xmlns="http://schemas.openxmlformats.org/package/2006/relationships"><Relationship Id="rId1" Type="http://schemas.openxmlformats.org/officeDocument/2006/relationships/officeDocument" Target="ppt/presentation.xml"></Relationship><Relationship Id="rId2" Type="http://schemas.openxmlformats.org/package/2006/relationships/metadata/core-properties" Target="docProps/core.xml"></Relationship><Relationship Id="rId3" Type="http://schemas.openxmlformats.org/officeDocument/2006/relationships/extended-properties" Target="docProps/app.xml"></Relationship><Relationship Id="rId4" Type="http://schemas.openxmlformats.org/package/2006/relationships/metadata/thumbnail" Target="docProps/thumbnail.jpeg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saveSubsetFonts="1">
  <p:sldMasterIdLst>
    <p:sldMasterId id="2147483673" r:id="rId16"/>
    <p:sldMasterId id="2147483674" r:id="rId18"/>
  </p:sldMasterIdLst>
  <p:sldIdLst>
    <p:sldId id="256" r:id="rId20"/>
    <p:sldId id="257" r:id="rId21"/>
    <p:sldId id="259" r:id="rId22"/>
    <p:sldId id="260" r:id="rId23"/>
    <p:sldId id="261" r:id="rId24"/>
    <p:sldId id="264" r:id="rId25"/>
    <p:sldId id="263" r:id="rId26"/>
    <p:sldId id="262" r:id="rId27"/>
    <p:sldId id="265" r:id="rId28"/>
  </p:sldIdLst>
  <p:sldSz cx="9144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0" orient="horz" pos="2159" userDrawn="1">
          <p15:clr>
            <a:srgbClr val="A4A3A4"/>
          </p15:clr>
        </p15:guide>
        <p15:guide id="1" pos="28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</p:extLst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1" snapToObjects="1">
      <p:cViewPr varScale="1">
        <p:scale>
          <a:sx n="77" d="100"/>
          <a:sy n="77" d="100"/>
        </p:scale>
        <p:origin x="-1541" y="-86"/>
      </p:cViewPr>
      <p:guideLst>
        <p:guide orient="horz" pos="2159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
<Relationships xmlns="http://schemas.openxmlformats.org/package/2006/relationships"><Relationship Id="rId1" Type="http://schemas.openxmlformats.org/officeDocument/2006/relationships/tableStyles" Target="tableStyles.xml"></Relationship><Relationship Id="rId16" Type="http://schemas.openxmlformats.org/officeDocument/2006/relationships/slideMaster" Target="slideMasters/slideMaster1.xml"></Relationship><Relationship Id="rId17" Type="http://schemas.openxmlformats.org/officeDocument/2006/relationships/theme" Target="theme/theme1.xml"></Relationship><Relationship Id="rId18" Type="http://schemas.openxmlformats.org/officeDocument/2006/relationships/slideMaster" Target="slideMasters/slideMaster2.xml"></Relationship><Relationship Id="rId20" Type="http://schemas.openxmlformats.org/officeDocument/2006/relationships/slide" Target="slides/slide1.xml"></Relationship><Relationship Id="rId21" Type="http://schemas.openxmlformats.org/officeDocument/2006/relationships/slide" Target="slides/slide2.xml"></Relationship><Relationship Id="rId22" Type="http://schemas.openxmlformats.org/officeDocument/2006/relationships/slide" Target="slides/slide3.xml"></Relationship><Relationship Id="rId23" Type="http://schemas.openxmlformats.org/officeDocument/2006/relationships/slide" Target="slides/slide4.xml"></Relationship><Relationship Id="rId24" Type="http://schemas.openxmlformats.org/officeDocument/2006/relationships/slide" Target="slides/slide5.xml"></Relationship><Relationship Id="rId25" Type="http://schemas.openxmlformats.org/officeDocument/2006/relationships/slide" Target="slides/slide6.xml"></Relationship><Relationship Id="rId26" Type="http://schemas.openxmlformats.org/officeDocument/2006/relationships/slide" Target="slides/slide7.xml"></Relationship><Relationship Id="rId27" Type="http://schemas.openxmlformats.org/officeDocument/2006/relationships/slide" Target="slides/slide8.xml"></Relationship><Relationship Id="rId28" Type="http://schemas.openxmlformats.org/officeDocument/2006/relationships/slide" Target="slides/slide9.xml"></Relationship><Relationship Id="rId29" Type="http://schemas.openxmlformats.org/officeDocument/2006/relationships/viewProps" Target="viewProps.xml"></Relationship><Relationship Id="rId30" Type="http://schemas.openxmlformats.org/officeDocument/2006/relationships/presProps" Target="presProps.xml"></Relationship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></Relationship><Relationship Id="rId5" Type="http://schemas.openxmlformats.org/officeDocument/2006/relationships/hyperlink" Target="http://www.free-powerpoint-templates-design.com/free-powerpoint-templates-design" TargetMode="External"></Relationship><Relationship Id="rId6" Type="http://schemas.openxmlformats.org/officeDocument/2006/relationships/slideLayout" Target="../slideLayouts/slideLayout1.xml"></Relationship></Relationships>
</file>

<file path=ppt/slides/_rels/slide2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2.xml"></Relationship></Relationships>
</file>

<file path=ppt/slides/_rels/slide3.xml.rels><?xml version="1.0" encoding="UTF-8"?>
<Relationships xmlns="http://schemas.openxmlformats.org/package/2006/relationships"><Relationship Id="rId1" Type="http://schemas.openxmlformats.org/officeDocument/2006/relationships/image" Target="../media/fImage779723241.jpeg"></Relationship><Relationship Id="rId2" Type="http://schemas.openxmlformats.org/officeDocument/2006/relationships/slideLayout" Target="../slideLayouts/slideLayout3.xml"></Relationship></Relationships>
</file>

<file path=ppt/slides/_rels/slide4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3.xml"></Relationship></Relationships>
</file>

<file path=ppt/slides/_rels/slide5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3.xml"></Relationship></Relationships>
</file>

<file path=ppt/slides/_rels/slide6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3.xml"></Relationship></Relationships>
</file>

<file path=ppt/slides/_rels/slide7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3.xml"></Relationship></Relationships>
</file>

<file path=ppt/slides/_rels/slide8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3.xml"></Relationship></Relationships>
</file>

<file path=ppt/slides/_rels/slide9.xml.rels><?xml version="1.0" encoding="UTF-8"?>
<Relationships xmlns="http://schemas.openxmlformats.org/package/2006/relationships"><Relationship Id="rId1" Type="http://schemas.openxmlformats.org/officeDocument/2006/relationships/slideLayout" Target="../slideLayouts/slideLayout3.xml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96055" y="3860800"/>
            <a:ext cx="4788535" cy="461645"/>
          </a:xfrm>
          <a:prstGeom prst="rect">
            <a:avLst/>
          </a:prstGeom>
          <a:noFill/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r" fontAlgn="auto" defTabSz="914400" ea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학번:21**324*</a:t>
            </a:r>
            <a:endParaRPr lang="ko-KR" altLang="en-US" sz="12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r" fontAlgn="auto" defTabSz="914400" ea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12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이름:전*모    </a:t>
            </a:r>
            <a:endParaRPr lang="ko-KR" altLang="en-US" sz="12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96055" y="2708910"/>
            <a:ext cx="4788535" cy="64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numCol="1" vert="horz" anchor="t">
            <a:spAutoFit/>
          </a:bodyPr>
          <a:lstStyle/>
          <a:p>
            <a:pPr marL="0" indent="0" algn="r" fontAlgn="auto" defTabSz="914400" ea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36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전국시대 사회와 문화</a:t>
            </a:r>
            <a:endParaRPr lang="ko-KR" altLang="en-US" sz="36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7" name="TextBox 6">
            <a:hlinkClick r:id="rId5"/>
          </p:cNvPr>
          <p:cNvSpPr txBox="1"/>
          <p:nvPr/>
        </p:nvSpPr>
        <p:spPr>
          <a:xfrm>
            <a:off x="0" y="6525260"/>
            <a:ext cx="8783955" cy="215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6510"/>
            <a:ext cx="9144635" cy="1069975"/>
          </a:xfrm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 전국 시대의 사회상</a:t>
            </a:r>
            <a:endParaRPr lang="ko-KR" altLang="en-US" sz="4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6" name="Content Placeholder 5"/>
          <p:cNvSpPr txBox="1">
            <a:spLocks/>
          </p:cNvSpPr>
          <p:nvPr>
            <p:ph type="obj" idx="1"/>
          </p:nvPr>
        </p:nvSpPr>
        <p:spPr>
          <a:xfrm rot="0">
            <a:off x="466089" y="1437005"/>
            <a:ext cx="8230235" cy="46101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시대 배경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467360" y="2277110"/>
            <a:ext cx="8230235" cy="3601085"/>
          </a:xfrm>
        </p:spPr>
        <p:txBody>
          <a:bodyPr wrap="square" lIns="396240" tIns="45720" rIns="91440" bIns="45720" numCol="1" vert="horz" anchor="t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bg1">
                    <a:lumMod val="50000"/>
                    <a:lumOff val="0"/>
                  </a:schemeClr>
                </a:solidFill>
                <a:latin typeface="Arial" charset="0"/>
                <a:ea typeface="Arial" charset="0"/>
              </a:rPr>
              <a:t>오닌의 난으로 인해 막부로 대표되는 구 세력의 무력함</a:t>
            </a:r>
            <a:endParaRPr lang="ko-KR" altLang="en-US" sz="1400" cap="none" dirty="0" smtClean="0" b="0" strike="noStrike">
              <a:solidFill>
                <a:schemeClr val="bg1">
                  <a:lumMod val="50000"/>
                  <a:lumOff val="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14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bg1">
                    <a:lumMod val="50000"/>
                    <a:lumOff val="0"/>
                  </a:schemeClr>
                </a:solidFill>
                <a:latin typeface="맑은 고딕" charset="0"/>
                <a:ea typeface="맑은 고딕" charset="0"/>
              </a:rPr>
              <a:t>-&gt;생산력의 증대로 힘을 얻어 새로 등장한 코쿠진, 상인, 농민 등의 신 세력의 대두</a:t>
            </a:r>
            <a:endParaRPr lang="ko-KR" altLang="en-US" sz="2000" cap="none" dirty="0" smtClean="0" b="1" strike="noStrike">
              <a:solidFill>
                <a:schemeClr val="bg1">
                  <a:lumMod val="50000"/>
                  <a:lumOff val="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bg1">
                  <a:lumMod val="50000"/>
                  <a:lumOff val="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bg1">
                    <a:lumMod val="50000"/>
                    <a:lumOff val="0"/>
                  </a:schemeClr>
                </a:solidFill>
                <a:latin typeface="맑은 고딕" charset="0"/>
                <a:ea typeface="맑은 고딕" charset="0"/>
              </a:rPr>
              <a:t>-&gt;무로마치 막부의 권위는 땅에 떨어지고, 실질적인 행정력이 교토 근처까지만 미칠 정도로 약해졌다.</a:t>
            </a:r>
            <a:endParaRPr lang="ko-KR" altLang="en-US" sz="2000" cap="none" dirty="0" smtClean="0" b="1" strike="noStrike">
              <a:solidFill>
                <a:schemeClr val="bg1">
                  <a:lumMod val="50000"/>
                  <a:lumOff val="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bg1">
                  <a:lumMod val="50000"/>
                  <a:lumOff val="0"/>
                </a:schemeClr>
              </a:solidFill>
              <a:latin typeface="맑은 고딕" charset="0"/>
              <a:ea typeface="맑은 고딕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bg1">
                    <a:lumMod val="50000"/>
                    <a:lumOff val="0"/>
                  </a:schemeClr>
                </a:solidFill>
                <a:latin typeface="맑은 고딕" charset="0"/>
                <a:ea typeface="맑은 고딕" charset="0"/>
              </a:rPr>
              <a:t>-&gt;이에 영향을 받아 각지에서 격화된 무사들의 분쟁이 전국시대로 이어진다</a:t>
            </a:r>
            <a:endParaRPr lang="ko-KR" altLang="en-US" sz="2000" cap="none" dirty="0" smtClean="0" b="1" strike="noStrike">
              <a:solidFill>
                <a:schemeClr val="bg1">
                  <a:lumMod val="50000"/>
                  <a:lumOff val="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19885" y="0"/>
            <a:ext cx="7524750" cy="1069975"/>
          </a:xfrm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봉건 제도로 이루어진 도시 사회</a:t>
            </a:r>
            <a:endParaRPr lang="ko-KR" altLang="en-US" sz="4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2" name="Content Placeholder 11"/>
          <p:cNvSpPr txBox="1">
            <a:spLocks/>
          </p:cNvSpPr>
          <p:nvPr>
            <p:ph type="obj" idx="1"/>
          </p:nvPr>
        </p:nvSpPr>
        <p:spPr>
          <a:xfrm rot="0">
            <a:off x="1724025" y="1064260"/>
            <a:ext cx="6563995" cy="461010"/>
          </a:xfrm>
          <a:prstGeom prst="rect"/>
        </p:spPr>
        <p:txBody>
          <a:bodyPr wrap="square" lIns="91440" tIns="45720" rIns="91440" bIns="45720" numCol="1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수많은 작은 나라로 나뉘어진 일본 국토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>
          <a:xfrm>
            <a:off x="2134235" y="1844675"/>
            <a:ext cx="6563995" cy="4148455"/>
          </a:xfrm>
        </p:spPr>
        <p:txBody>
          <a:bodyPr wrap="square" lIns="396240" tIns="45720" rIns="91440" bIns="45720" numCol="1" vert="horz" anchor="t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1400" cap="none" dirty="0" smtClean="0" b="0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This </a:t>
            </a:r>
            <a:endParaRPr lang="ko-KR" altLang="en-US" sz="1400" cap="none" dirty="0" smtClean="0" b="0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pic>
        <p:nvPicPr>
          <p:cNvPr id="14" name="그림 13" descr="C:/Users/wjswnsah123/AppData/Roaming/PolarisOffice/ETemp/9344_13519304/fImage779723241.jpeg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0">
            <a:off x="1979295" y="1821180"/>
            <a:ext cx="6803390" cy="4061460"/>
          </a:xfrm>
          <a:prstGeom prst="rect"/>
          <a:noFill/>
        </p:spPr>
      </p:pic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 txBox="1">
            <a:spLocks/>
          </p:cNvSpPr>
          <p:nvPr>
            <p:ph type="title"/>
          </p:nvPr>
        </p:nvSpPr>
        <p:spPr>
          <a:xfrm rot="0">
            <a:off x="1573530" y="139700"/>
            <a:ext cx="7524750" cy="1069975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봉건 제도로 이루어진 도시 사회</a:t>
            </a:r>
            <a:endParaRPr lang="ko-KR" altLang="en-US" sz="4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2" name="내용 개체 틀 11"/>
          <p:cNvSpPr txBox="1">
            <a:spLocks/>
          </p:cNvSpPr>
          <p:nvPr>
            <p:ph type="obj" idx="1"/>
          </p:nvPr>
        </p:nvSpPr>
        <p:spPr>
          <a:xfrm rot="0">
            <a:off x="1946910" y="981075"/>
            <a:ext cx="6563995" cy="461010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3" name="내용 개체 틀 12"/>
          <p:cNvSpPr txBox="1">
            <a:spLocks/>
          </p:cNvSpPr>
          <p:nvPr>
            <p:ph type="obj" idx="10"/>
          </p:nvPr>
        </p:nvSpPr>
        <p:spPr>
          <a:xfrm rot="0">
            <a:off x="2134235" y="1844675"/>
            <a:ext cx="6563995" cy="4148455"/>
          </a:xfrm>
          <a:prstGeom prst="rect"/>
        </p:spPr>
        <p:txBody>
          <a:bodyPr wrap="square" lIns="396240" tIns="45720" rIns="91440" bIns="45720" vert="horz" anchor="t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맑은 고딕" charset="0"/>
                <a:ea typeface="맑은 고딕" charset="0"/>
              </a:rPr>
              <a:t>-</a:t>
            </a: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굴림" charset="0"/>
                <a:ea typeface="굴림" charset="0"/>
              </a:rPr>
              <a:t>영주-무사-농민으로 이루어진 봉건 사회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굴림" charset="0"/>
              <a:ea typeface="굴림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굴림" charset="0"/>
              <a:ea typeface="굴림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굴림" charset="0"/>
                <a:ea typeface="굴림" charset="0"/>
              </a:rPr>
              <a:t>농업 생산량을 극대화시키기 위해 저수지 개간을 진행, 국토의 농지가 오닌의 난 이전보다 2배 가량 증가.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굴림" charset="0"/>
              <a:ea typeface="굴림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굴림" charset="0"/>
              <a:ea typeface="굴림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굴림" charset="0"/>
                <a:ea typeface="굴림" charset="0"/>
              </a:rPr>
              <a:t>-무사들에게 농민에게 받은 쌀을 녹봉으로 지급, 이들을 성하 마을인 조카마치에 거주하게 하여 소집과 감시를 편하게 함.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굴림" charset="0"/>
              <a:ea typeface="굴림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굴림" charset="0"/>
              <a:ea typeface="굴림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굴림" charset="0"/>
                <a:ea typeface="굴림" charset="0"/>
              </a:rPr>
              <a:t>-농민과 무사 상공업자들을 효율적으로 동원할 수 있는 시스템 구축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굴림" charset="0"/>
              <a:ea typeface="굴림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 txBox="1">
            <a:spLocks/>
          </p:cNvSpPr>
          <p:nvPr>
            <p:ph type="title"/>
          </p:nvPr>
        </p:nvSpPr>
        <p:spPr>
          <a:xfrm rot="0">
            <a:off x="1619885" y="0"/>
            <a:ext cx="7524750" cy="1069975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봉건 제도로 이루어진 도시 사회</a:t>
            </a:r>
            <a:endParaRPr lang="ko-KR" altLang="en-US" sz="4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2" name="내용 개체 틀 11"/>
          <p:cNvSpPr txBox="1">
            <a:spLocks/>
          </p:cNvSpPr>
          <p:nvPr>
            <p:ph type="obj" idx="1"/>
          </p:nvPr>
        </p:nvSpPr>
        <p:spPr>
          <a:xfrm rot="0">
            <a:off x="1612265" y="943610"/>
            <a:ext cx="6563995" cy="461010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당시의 국가관과 일본인 노예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3" name="내용 개체 틀 12"/>
          <p:cNvSpPr txBox="1">
            <a:spLocks/>
          </p:cNvSpPr>
          <p:nvPr>
            <p:ph type="obj" idx="10"/>
          </p:nvPr>
        </p:nvSpPr>
        <p:spPr>
          <a:xfrm rot="0">
            <a:off x="2134235" y="1844675"/>
            <a:ext cx="6563995" cy="4148455"/>
          </a:xfrm>
          <a:prstGeom prst="rect"/>
        </p:spPr>
        <p:txBody>
          <a:bodyPr wrap="square" lIns="396240" tIns="45720" rIns="91440" bIns="45720" vert="horz" anchor="t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 -이러한 소국들로 이루어진 오랜 분열기로 인해 특이하게도 우리는 일본인이다 하는 국가관이나 정체성이 거의 없다시피 했다.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자국민을 노예로 파는 일도 있었다.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때마침 유럽의 신항로 개척을 통해 유입된 서양 문물에도 관심을 가지는 세력이 많았으며 막부는 유럽인에게 조총을 받는 대가로 노예 거래를 했다.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 txBox="1">
            <a:spLocks/>
          </p:cNvSpPr>
          <p:nvPr>
            <p:ph type="title"/>
          </p:nvPr>
        </p:nvSpPr>
        <p:spPr>
          <a:xfrm rot="0">
            <a:off x="1619885" y="0"/>
            <a:ext cx="7524750" cy="1069975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봉건 제도로 이루어진 도시 사회</a:t>
            </a:r>
            <a:endParaRPr lang="ko-KR" altLang="en-US" sz="4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2" name="내용 개체 틀 11"/>
          <p:cNvSpPr txBox="1">
            <a:spLocks/>
          </p:cNvSpPr>
          <p:nvPr>
            <p:ph type="obj" idx="1"/>
          </p:nvPr>
        </p:nvSpPr>
        <p:spPr>
          <a:xfrm rot="0">
            <a:off x="1612265" y="943610"/>
            <a:ext cx="6563995" cy="461010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만연하는 하극상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3" name="내용 개체 틀 12"/>
          <p:cNvSpPr txBox="1">
            <a:spLocks/>
          </p:cNvSpPr>
          <p:nvPr>
            <p:ph type="obj" idx="10"/>
          </p:nvPr>
        </p:nvSpPr>
        <p:spPr>
          <a:xfrm rot="0">
            <a:off x="2134235" y="1844675"/>
            <a:ext cx="6563995" cy="4148455"/>
          </a:xfrm>
          <a:prstGeom prst="rect"/>
        </p:spPr>
        <p:txBody>
          <a:bodyPr wrap="square" lIns="396240" tIns="45720" rIns="91440" bIns="45720" vert="horz" anchor="t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-가신이 주군을 배신하는 하극상이나 한번에 두 가문을 섬기는 행동등이 다반사. 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주군을 바꾸는 행동이 배신이라는 의리없는 행동으로 여겨지는 것이 아니었다. 심지어는 무사가 개인적인 사정으로 다른 일할 곳을 찾겠다고 다이묘에게 말하면 다이묘가 오히려 다른 가문 다이묘에게 보내는 소개장을 써주는 일도 있었다고 한다.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이러한 가치관을 보여주는 예-임진왜란 때 조선에 투항한 항왜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 txBox="1">
            <a:spLocks/>
          </p:cNvSpPr>
          <p:nvPr>
            <p:ph type="title"/>
          </p:nvPr>
        </p:nvSpPr>
        <p:spPr>
          <a:xfrm rot="0">
            <a:off x="1619885" y="0"/>
            <a:ext cx="7524750" cy="1069975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흘러들어오는 서양의 문화</a:t>
            </a:r>
            <a:endParaRPr lang="ko-KR" altLang="en-US" sz="4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2" name="내용 개체 틀 11"/>
          <p:cNvSpPr txBox="1">
            <a:spLocks/>
          </p:cNvSpPr>
          <p:nvPr>
            <p:ph type="obj" idx="1"/>
          </p:nvPr>
        </p:nvSpPr>
        <p:spPr>
          <a:xfrm rot="0">
            <a:off x="1612265" y="943610"/>
            <a:ext cx="6563995" cy="461010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기독교의 전파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3" name="내용 개체 틀 12"/>
          <p:cNvSpPr txBox="1">
            <a:spLocks/>
          </p:cNvSpPr>
          <p:nvPr>
            <p:ph type="obj" idx="10"/>
          </p:nvPr>
        </p:nvSpPr>
        <p:spPr>
          <a:xfrm rot="0">
            <a:off x="2096770" y="1918969"/>
            <a:ext cx="6563995" cy="4148455"/>
          </a:xfrm>
          <a:prstGeom prst="rect"/>
        </p:spPr>
        <p:txBody>
          <a:bodyPr wrap="square" lIns="396240" tIns="45720" rIns="91440" bIns="45720" vert="horz" anchor="t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-1549년 일본에 도착한 프란시스코 하비에르의 선교활동에 의해 전파 시작. 16세기 말까지 20만여명을 개종시키는데 성공한다.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그러나 1587년 히데요시의 나가사키 방문 이후 모든 선교사에게 추방 명령이 떨어지고 백여개의 교회가 파괴되어 폐쇄된다.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이후 도쿠가와 이에야스의 기독교 절대 금지에 따른 타격으로 인해 일본 국내의 기독교인들은 비밀 활동을 하기 시작했다. 약 2000명 가량의 기독교인들이 고문당하거나 죽었고 남은 사람들은 종교를 버려야했다. 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 txBox="1">
            <a:spLocks/>
          </p:cNvSpPr>
          <p:nvPr>
            <p:ph type="title"/>
          </p:nvPr>
        </p:nvSpPr>
        <p:spPr>
          <a:xfrm rot="0">
            <a:off x="1619885" y="0"/>
            <a:ext cx="7524750" cy="1069975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흘러들어오는 서양의 문화</a:t>
            </a:r>
            <a:endParaRPr lang="ko-KR" altLang="en-US" sz="4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2" name="내용 개체 틀 11"/>
          <p:cNvSpPr txBox="1">
            <a:spLocks/>
          </p:cNvSpPr>
          <p:nvPr>
            <p:ph type="obj" idx="1"/>
          </p:nvPr>
        </p:nvSpPr>
        <p:spPr>
          <a:xfrm rot="0">
            <a:off x="1612265" y="943610"/>
            <a:ext cx="6563995" cy="461010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남만 무역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3" name="내용 개체 틀 12"/>
          <p:cNvSpPr txBox="1">
            <a:spLocks/>
          </p:cNvSpPr>
          <p:nvPr>
            <p:ph type="obj" idx="10"/>
          </p:nvPr>
        </p:nvSpPr>
        <p:spPr>
          <a:xfrm rot="0">
            <a:off x="2134235" y="1844675"/>
            <a:ext cx="6563995" cy="4148455"/>
          </a:xfrm>
          <a:prstGeom prst="rect"/>
        </p:spPr>
        <p:txBody>
          <a:bodyPr wrap="square" lIns="396240" tIns="45720" rIns="91440" bIns="45720" vert="horz" anchor="t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유럽식 갑옷, 유럽식 배와 같은 군사적 문화, 종교(기독교), 장식 미술, 그리고 언어 등의 기술(사전).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-&gt;주인선(갤리온 선에 영향을 받은 배), 남만동(전체가 통으로 된 갑옷),남만 미술,남만화,남만도리, 남만 과자 등의 문화상을 꽃피우게 된다.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 txBox="1">
            <a:spLocks/>
          </p:cNvSpPr>
          <p:nvPr>
            <p:ph type="title"/>
          </p:nvPr>
        </p:nvSpPr>
        <p:spPr>
          <a:xfrm rot="0">
            <a:off x="1619885" y="0"/>
            <a:ext cx="7524750" cy="1069975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4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발전하는 경제 </a:t>
            </a:r>
            <a:endParaRPr lang="ko-KR" altLang="en-US" sz="4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2" name="내용 개체 틀 11"/>
          <p:cNvSpPr txBox="1">
            <a:spLocks/>
          </p:cNvSpPr>
          <p:nvPr>
            <p:ph type="obj" idx="1"/>
          </p:nvPr>
        </p:nvSpPr>
        <p:spPr>
          <a:xfrm rot="0">
            <a:off x="1612265" y="943610"/>
            <a:ext cx="6563995" cy="461010"/>
          </a:xfrm>
          <a:prstGeom prst="rect"/>
        </p:spPr>
        <p:txBody>
          <a:bodyPr wrap="square" lIns="91440" tIns="45720" rIns="91440" bIns="45720" vert="horz" anchor="ctr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발달하는 농업, 상업, 그리고..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  <p:sp>
        <p:nvSpPr>
          <p:cNvPr id="13" name="내용 개체 틀 12"/>
          <p:cNvSpPr txBox="1">
            <a:spLocks/>
          </p:cNvSpPr>
          <p:nvPr>
            <p:ph type="obj" idx="10"/>
          </p:nvPr>
        </p:nvSpPr>
        <p:spPr>
          <a:xfrm rot="0">
            <a:off x="2134235" y="1844675"/>
            <a:ext cx="6563995" cy="4148455"/>
          </a:xfrm>
          <a:prstGeom prst="rect"/>
        </p:spPr>
        <p:txBody>
          <a:bodyPr wrap="square" lIns="396240" tIns="45720" rIns="91440" bIns="45720" vert="horz" anchor="t">
            <a:noAutofit/>
          </a:bodyPr>
          <a:lstStyle/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농업-막부는 재정확보를 위해 농업 진흥책을 강구. 우마 경작법을 보급하고 농업 전서 등 농학의 발달, 특산물 재배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상업-화폐 사용량 보편화. 전문 상인 집단 등장, 상업 구조의 발달을 통한 도시와 교통의 발전과 확대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  <a:p>
            <a:pPr marL="0" indent="0" algn="l" fontAlgn="auto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Tx/>
              <a:buNone/>
            </a:pPr>
            <a:r>
              <a:rPr lang="en-US" altLang="ko-KR" sz="2000" cap="none" dirty="0" smtClean="0" b="1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</a:rPr>
              <a:t>노예 무역-포르투갈인과 네덜란드 상인의 전문적인 노에 거래. 빈부격차로 인한 평민 계층의 자식 팔기. </a:t>
            </a:r>
            <a:endParaRPr lang="ko-KR" altLang="en-US" sz="2000" cap="none" dirty="0" smtClean="0" b="1" strike="noStrike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Polaris Office Slide</Application>
  <AppVersion>12.000</AppVersion>
  <Characters>0</Characters>
  <CharactersWithSpaces>0</CharactersWithSpaces>
  <Company>Microsoft Corporation</Company>
  <DocSecurity>0</DocSecurity>
  <HyperlinksChanged>false</HyperlinksChanged>
  <Lines>0</Lines>
  <LinksUpToDate>false</LinksUpToDate>
  <Pages>9</Pages>
  <Paragraphs>23</Paragraphs>
  <Words>358</Words>
  <TotalTime>0</TotalTime>
  <MMClips>0</MMClips>
  <ScaleCrop>false</ScaleCrop>
  <HeadingPairs>
    <vt:vector size="2" baseType="variant">
      <vt:variant>
        <vt:lpstr>제목</vt:lpstr>
      </vt:variant>
      <vt:variant>
        <vt:i4>1</vt:i4>
      </vt:variant>
    </vt:vector>
  </HeadingPairs>
  <TitlesOfParts>
    <vt:vector size="1" baseType="lpstr">
      <vt:lpstr>Title text</vt:lpstr>
    </vt:vector>
  </TitlesOfParts>
  <SharedDoc>false</SharedDoc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3</cp:revision>
  <dc:creator>Allppt.com</dc:creator>
  <cp:lastModifiedBy>준모 전</cp:lastModifiedBy>
  <dc:title>PowerPoint Presentation</dc:title>
  <dcterms:modified xsi:type="dcterms:W3CDTF">2016-05-16T07:17:00Z</dcterms:modified>
</cp:coreProperties>
</file>