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8" r:id="rId2"/>
    <p:sldId id="265" r:id="rId3"/>
    <p:sldId id="264" r:id="rId4"/>
    <p:sldId id="276" r:id="rId5"/>
    <p:sldId id="278" r:id="rId6"/>
    <p:sldId id="277" r:id="rId7"/>
    <p:sldId id="279" r:id="rId8"/>
    <p:sldId id="280" r:id="rId9"/>
    <p:sldId id="281" r:id="rId10"/>
    <p:sldId id="284" r:id="rId11"/>
    <p:sldId id="282" r:id="rId12"/>
    <p:sldId id="283" r:id="rId13"/>
    <p:sldId id="285" r:id="rId14"/>
    <p:sldId id="287" r:id="rId15"/>
    <p:sldId id="266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6E6"/>
    <a:srgbClr val="3EAADA"/>
    <a:srgbClr val="FF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07D674-3DCE-4126-8BCA-5489DA389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3A36F9C-2346-4C1B-B17D-00C9927CF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2F4CCC-180B-46B5-8977-D6AE9076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AFB399-D5C4-4C54-B9BC-6243CBA9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EEA8FC-63E4-49BF-A73A-B6ACD6C1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2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B7B480-D2F9-4F0A-9D48-29B55422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99FCC2F-5461-49E8-8ED1-B6DB4EEE4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E575E0-854F-4943-A324-CBE8EE60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BC73-4F3E-42E9-977C-6B29E90D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C5ACB-4802-4EAC-9B6D-F0D4D481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FF90BF-45BA-4E5B-BB45-676A6E000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3E740F-88DE-427D-9209-2FAE9458D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02DA01-9630-45F3-8809-1CB70073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597196-005F-4D91-A4A6-911E6F27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E3BF25-8D5F-4FA6-9FE2-EE6870B7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1E6698-7066-4DE2-8A9C-0D00EFF7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F5BEBB-36C2-4DCB-8543-F917BE66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B8AFC8-3204-4C0B-B041-03E72AE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F2F474-BBFD-40F3-B263-3AF60F38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2C64DE-C415-4218-998C-3885067B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093CB6-1A16-4D09-B4D8-ED9C6622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7059FB-D419-4A94-A098-A43B41C5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55B16B-480A-4D1C-8FF5-5F4975FF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074092-ABB9-4005-8BCD-AB84F548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BD4BB2-35A8-40CA-BF47-336F8598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A25BDA-AEE9-4A52-A8EE-38CF81FF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F55791-70D3-4D07-8574-14B4CB6AB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EBA726-2B8C-4A3F-A23F-E229A3530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00E1C9-17BA-43FD-A5CF-40875F3C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9846C7-C8D7-4184-8972-A3726FD8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54049A-AB9D-4092-BE76-B2B208D2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31EEE1-2C9F-48B3-9B7E-741681A5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17A62E-4F2E-4BBC-B8D7-9AC89380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116FE9-4093-477C-A08D-34864B72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405C6C-8D79-4903-AB3B-EB4712591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BF0630-4354-4F07-914A-2FA25A3CB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A3A9C78-8542-4481-9A3D-A7970854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DDD9E6A-D652-4D48-A992-99708778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81281D-5DB1-4E48-9AD0-FE96D13A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B0358-11D1-40FF-8B14-0666CF6E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040631-2FE0-4D4F-9B11-A04F031A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5096D87-4727-42B9-9C37-D7217106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05DCA2B-A79C-415F-B80B-88B0CBA8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D8B6FB7-EE18-488D-B1E9-D43A5C4A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F031F3A-F0CB-401A-AC62-BC1B0460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33F0E6-DC70-4C2A-A23A-2E77E7CF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D98F9E-AE7F-4C9B-B798-5D981DEB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494FEB-685F-4770-8CC0-F3FA9C64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6D1474-B062-4792-AE07-E3358519B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9D7C51-72E3-4F63-89C6-51F50842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47D182-763E-4C85-B6BC-27F0746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322DF6-E865-456C-BCD2-0689BCC5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E69C7A-EE8A-4C33-83AB-B7F3EA1C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66796E-7AF3-4660-AF1B-B3ADF4DA8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9F0DE8-BA93-4297-B822-6FE90A44C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149A54-B454-4AC5-AEE3-3D134589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03505D-D775-425D-9BFF-6B4CA7C9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DE1664-DDEB-4852-8FC7-F29BB989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E5C0E42-60D5-4597-8F5F-9F9CDE9A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1ACDF1-ACB8-4A87-8FCA-D57943E7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A9CFE1-B0C0-4EC2-864C-F3D38459C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DBD3E1-6551-4095-8E70-636CCBA66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36FA9A-F923-48A5-803A-F2A447258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lipbank.ebs.co.kr/clip/view?inflowType=110&amp;clipId=VOD_20120118_00240&amp;reqId=100809&amp;reqSvcUrl=http://www.ebsi.co.k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1335262" y="2179673"/>
            <a:ext cx="9382539" cy="967409"/>
          </a:xfrm>
          <a:prstGeom prst="roundRect">
            <a:avLst>
              <a:gd name="adj" fmla="val 50000"/>
            </a:avLst>
          </a:prstGeom>
          <a:solidFill>
            <a:srgbClr val="FFEBE2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이등변 삼각형 15"/>
          <p:cNvSpPr/>
          <p:nvPr/>
        </p:nvSpPr>
        <p:spPr>
          <a:xfrm rot="12600000">
            <a:off x="7246271" y="2825590"/>
            <a:ext cx="950822" cy="774693"/>
          </a:xfrm>
          <a:prstGeom prst="triangle">
            <a:avLst>
              <a:gd name="adj" fmla="val 0"/>
            </a:avLst>
          </a:prstGeom>
          <a:solidFill>
            <a:srgbClr val="FFEBE2"/>
          </a:solidFill>
          <a:ln w="38100">
            <a:noFill/>
          </a:ln>
          <a:effectLst>
            <a:outerShdw dist="50800" dir="2700000" algn="tl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859911" y="2329152"/>
            <a:ext cx="4333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F46128"/>
                </a:solidFill>
                <a:ea typeface="야놀자 야체 B" panose="02020603020101020101" pitchFamily="18" charset="-127"/>
              </a:rPr>
              <a:t>에도시대의 경제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441990-CAC8-4798-8457-471734568E9B}"/>
              </a:ext>
            </a:extLst>
          </p:cNvPr>
          <p:cNvGrpSpPr/>
          <p:nvPr/>
        </p:nvGrpSpPr>
        <p:grpSpPr>
          <a:xfrm>
            <a:off x="2459115" y="4317221"/>
            <a:ext cx="6698695" cy="468380"/>
            <a:chOff x="1802167" y="4136177"/>
            <a:chExt cx="6698695" cy="468380"/>
          </a:xfrm>
        </p:grpSpPr>
        <p:grpSp>
          <p:nvGrpSpPr>
            <p:cNvPr id="23" name="그룹 22"/>
            <p:cNvGrpSpPr/>
            <p:nvPr/>
          </p:nvGrpSpPr>
          <p:grpSpPr>
            <a:xfrm>
              <a:off x="1802167" y="4154018"/>
              <a:ext cx="1493405" cy="450539"/>
              <a:chOff x="513820" y="914400"/>
              <a:chExt cx="2971800" cy="596900"/>
            </a:xfrm>
          </p:grpSpPr>
          <p:sp>
            <p:nvSpPr>
              <p:cNvPr id="30" name="모서리가 둥근 직사각형 29"/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소속</a:t>
                </a:r>
                <a:r>
                  <a:rPr lang="en-US" altLang="ko-KR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/</a:t>
                </a:r>
                <a:r>
                  <a:rPr lang="ko-KR" altLang="en-US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학번</a:t>
                </a:r>
                <a:endParaRPr lang="en-US" altLang="ko-KR" sz="20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3360093" y="4178601"/>
              <a:ext cx="31983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일본어일본학과</a:t>
              </a:r>
              <a:r>
                <a:rPr lang="ko-KR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 </a:t>
              </a: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21*02*53</a:t>
              </a: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6687046" y="4136177"/>
              <a:ext cx="931414" cy="450539"/>
              <a:chOff x="513820" y="914400"/>
              <a:chExt cx="2971800" cy="596900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이름</a:t>
                </a:r>
                <a:endParaRPr lang="en-US" altLang="ko-KR" sz="20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7686215" y="4194622"/>
              <a:ext cx="814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유</a:t>
              </a:r>
              <a:r>
                <a:rPr lang="en-US" altLang="ko-KR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*</a:t>
              </a:r>
              <a:r>
                <a:rPr lang="ko-KR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수</a:t>
              </a:r>
              <a:endPara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30106" y="1403432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조닌의</a:t>
            </a:r>
            <a:r>
              <a:rPr lang="ko-KR" altLang="en-US" sz="2500" b="1" dirty="0">
                <a:solidFill>
                  <a:srgbClr val="3EAADA"/>
                </a:solidFill>
              </a:rPr>
              <a:t>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1175295" y="2039223"/>
            <a:ext cx="484376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/>
              <a:t>일본의 </a:t>
            </a:r>
            <a:r>
              <a:rPr lang="ko-KR" altLang="en-US" sz="2300" dirty="0" err="1"/>
              <a:t>조닌</a:t>
            </a:r>
            <a:r>
              <a:rPr lang="ko-KR" altLang="en-US" sz="2300" dirty="0"/>
              <a:t> 계층에</a:t>
            </a:r>
            <a:r>
              <a:rPr lang="en-US" altLang="ko-KR" sz="2300" dirty="0"/>
              <a:t> </a:t>
            </a:r>
            <a:r>
              <a:rPr lang="ko-KR" altLang="en-US" sz="2300" dirty="0"/>
              <a:t>관한 동영상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10AAE44-B373-4423-B5BF-C77B301D4B67}"/>
              </a:ext>
            </a:extLst>
          </p:cNvPr>
          <p:cNvSpPr/>
          <p:nvPr/>
        </p:nvSpPr>
        <p:spPr>
          <a:xfrm>
            <a:off x="1175295" y="28336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hlinkClick r:id="rId2"/>
              </a:rPr>
              <a:t>http://clipbank.ebs.co.kr/clip/view?inflowType=110&amp;clipId=VOD_20120118_00240&amp;reqId=100809&amp;reqSvcUrl=http://www.ebsi.co.kr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1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503067" y="1339289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조닌의</a:t>
            </a:r>
            <a:r>
              <a:rPr lang="ko-KR" altLang="en-US" sz="2500" b="1" dirty="0">
                <a:solidFill>
                  <a:srgbClr val="3EAADA"/>
                </a:solidFill>
              </a:rPr>
              <a:t>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AE3F211-F77D-4F7B-88D7-BF373DB8B7E0}"/>
              </a:ext>
            </a:extLst>
          </p:cNvPr>
          <p:cNvSpPr/>
          <p:nvPr/>
        </p:nvSpPr>
        <p:spPr>
          <a:xfrm>
            <a:off x="7894698" y="5690013"/>
            <a:ext cx="204658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/>
              <a:t>미쓰이 포목점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2036429" y="5714579"/>
            <a:ext cx="2446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/>
              <a:t>미쓰이 </a:t>
            </a:r>
            <a:r>
              <a:rPr lang="ko-KR" altLang="en-US" sz="2300" dirty="0" err="1"/>
              <a:t>타카토시</a:t>
            </a:r>
            <a:endParaRPr lang="ko-KR" altLang="en-US" sz="23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BDC5C39-7139-44D7-8C0A-18B5A5E2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16" y="2114915"/>
            <a:ext cx="4855346" cy="3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35048CE-41EE-4D9D-BA78-F32E1A7F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03" y="2228294"/>
            <a:ext cx="3213716" cy="32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511945" y="1362200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조닌의</a:t>
            </a:r>
            <a:r>
              <a:rPr lang="ko-KR" altLang="en-US" sz="2500" b="1" dirty="0">
                <a:solidFill>
                  <a:srgbClr val="3EAADA"/>
                </a:solidFill>
              </a:rPr>
              <a:t>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AE3F211-F77D-4F7B-88D7-BF373DB8B7E0}"/>
              </a:ext>
            </a:extLst>
          </p:cNvPr>
          <p:cNvSpPr/>
          <p:nvPr/>
        </p:nvSpPr>
        <p:spPr>
          <a:xfrm>
            <a:off x="7601734" y="5674623"/>
            <a:ext cx="242646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/>
              <a:t>에도의 벼룩시장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1870841" y="5513041"/>
            <a:ext cx="3467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/>
              <a:t>천장에 상품을 </a:t>
            </a:r>
            <a:r>
              <a:rPr lang="ko-KR" altLang="en-US" sz="2200" dirty="0" err="1"/>
              <a:t>걸어놓은</a:t>
            </a:r>
            <a:r>
              <a:rPr lang="ko-KR" altLang="en-US" sz="2200" dirty="0"/>
              <a:t> 미쓰이 포목점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60CFA74-28DC-4E2F-B323-E7F75468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69" y="2143125"/>
            <a:ext cx="4686670" cy="3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3B1E04B-3DDA-4745-9892-DD2F137D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96" y="2143125"/>
            <a:ext cx="4591235" cy="3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3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618476" y="1354937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막부의 제정 악화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4285567" y="5900552"/>
            <a:ext cx="346772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300" dirty="0" err="1"/>
              <a:t>메이레키</a:t>
            </a:r>
            <a:r>
              <a:rPr lang="ko-KR" altLang="en-US" sz="2300" dirty="0"/>
              <a:t> </a:t>
            </a:r>
            <a:r>
              <a:rPr lang="ko-KR" altLang="en-US" sz="2300" dirty="0" err="1"/>
              <a:t>대화재</a:t>
            </a:r>
            <a:r>
              <a:rPr lang="ko-KR" altLang="en-US" sz="2300" dirty="0"/>
              <a:t> </a:t>
            </a:r>
            <a:r>
              <a:rPr lang="en-US" altLang="ko-KR" sz="2300" dirty="0"/>
              <a:t>(1657</a:t>
            </a:r>
            <a:r>
              <a:rPr lang="ko-KR" altLang="en-US" sz="2300" dirty="0"/>
              <a:t>년</a:t>
            </a:r>
            <a:r>
              <a:rPr lang="en-US" altLang="ko-KR" sz="2300" dirty="0"/>
              <a:t>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7436EA2-1E4C-457A-A1AD-6CA7694E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4" y="2135862"/>
            <a:ext cx="4872546" cy="34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94E888E-8402-4CFA-BA63-CF288814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66" y="2135862"/>
            <a:ext cx="33867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618476" y="1625522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막부의 제정 악화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D49470-0DB4-40C5-AB84-49EC2F9279AD}"/>
              </a:ext>
            </a:extLst>
          </p:cNvPr>
          <p:cNvSpPr/>
          <p:nvPr/>
        </p:nvSpPr>
        <p:spPr>
          <a:xfrm>
            <a:off x="778275" y="2800759"/>
            <a:ext cx="510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새로운 화폐 주조와 화폐의 질을 변화 시키는 것으로 제정을 보충하려 함</a:t>
            </a:r>
            <a:r>
              <a:rPr lang="en-US" altLang="ko-KR" sz="2100" dirty="0"/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B01C2B-8F85-4BFE-9261-2705AD080AB7}"/>
              </a:ext>
            </a:extLst>
          </p:cNvPr>
          <p:cNvSpPr/>
          <p:nvPr/>
        </p:nvSpPr>
        <p:spPr>
          <a:xfrm>
            <a:off x="6451106" y="2892814"/>
            <a:ext cx="5107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별다른 성과를 거두지 못 함</a:t>
            </a:r>
            <a:r>
              <a:rPr lang="en-US" altLang="ko-KR" sz="2100" dirty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D156C7E-D5CF-486C-847E-F1BB59B24BE4}"/>
              </a:ext>
            </a:extLst>
          </p:cNvPr>
          <p:cNvSpPr/>
          <p:nvPr/>
        </p:nvSpPr>
        <p:spPr>
          <a:xfrm>
            <a:off x="778275" y="4463359"/>
            <a:ext cx="510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직할령의 농민들에게 과중한 세금을 부과하게 함</a:t>
            </a:r>
            <a:r>
              <a:rPr lang="en-US" altLang="ko-KR" sz="2100" dirty="0"/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03D341-97D9-451E-8B30-C24B9D20A23F}"/>
              </a:ext>
            </a:extLst>
          </p:cNvPr>
          <p:cNvSpPr/>
          <p:nvPr/>
        </p:nvSpPr>
        <p:spPr>
          <a:xfrm>
            <a:off x="6451106" y="4463359"/>
            <a:ext cx="51076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100" dirty="0"/>
              <a:t>제정이 회복되지 않음</a:t>
            </a:r>
            <a:r>
              <a:rPr lang="en-US" altLang="ko-KR" sz="2100" dirty="0"/>
              <a:t>.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DE390AC-FE4B-4906-B79C-1FE4F0B694DF}"/>
              </a:ext>
            </a:extLst>
          </p:cNvPr>
          <p:cNvSpPr/>
          <p:nvPr/>
        </p:nvSpPr>
        <p:spPr>
          <a:xfrm>
            <a:off x="6178857" y="2826739"/>
            <a:ext cx="828584" cy="547648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03A13E7B-5066-4208-8EA5-CA957DBEBF85}"/>
              </a:ext>
            </a:extLst>
          </p:cNvPr>
          <p:cNvSpPr/>
          <p:nvPr/>
        </p:nvSpPr>
        <p:spPr>
          <a:xfrm>
            <a:off x="6178857" y="4397284"/>
            <a:ext cx="828584" cy="547648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273BD96-3153-44B6-B0AA-6E3C21B5CD5B}"/>
              </a:ext>
            </a:extLst>
          </p:cNvPr>
          <p:cNvGrpSpPr/>
          <p:nvPr/>
        </p:nvGrpSpPr>
        <p:grpSpPr>
          <a:xfrm>
            <a:off x="1335262" y="2179672"/>
            <a:ext cx="9382539" cy="2232529"/>
            <a:chOff x="1335262" y="2179673"/>
            <a:chExt cx="9382539" cy="142061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335262" y="2179673"/>
              <a:ext cx="9382539" cy="967409"/>
            </a:xfrm>
            <a:prstGeom prst="roundRect">
              <a:avLst>
                <a:gd name="adj" fmla="val 50000"/>
              </a:avLst>
            </a:prstGeom>
            <a:solidFill>
              <a:srgbClr val="FFEBE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/>
            <p:cNvSpPr/>
            <p:nvPr/>
          </p:nvSpPr>
          <p:spPr>
            <a:xfrm rot="12600000">
              <a:off x="7246271" y="2825590"/>
              <a:ext cx="950822" cy="774693"/>
            </a:xfrm>
            <a:prstGeom prst="triangle">
              <a:avLst>
                <a:gd name="adj" fmla="val 0"/>
              </a:avLst>
            </a:prstGeom>
            <a:solidFill>
              <a:srgbClr val="FFEBE2"/>
            </a:solidFill>
            <a:ln w="38100">
              <a:noFill/>
            </a:ln>
            <a:effectLst>
              <a:outerShdw dist="50800" dir="2700000" algn="tl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4519286" y="2555106"/>
            <a:ext cx="3153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F46128"/>
                </a:solidFill>
                <a:ea typeface="야놀자 야체 B" panose="02020603020101020101" pitchFamily="18" charset="-127"/>
              </a:rPr>
              <a:t>감사합니다</a:t>
            </a:r>
            <a:r>
              <a:rPr lang="en-US" altLang="ko-KR" sz="4400" b="1" kern="0" dirty="0">
                <a:ln w="3175">
                  <a:noFill/>
                </a:ln>
                <a:solidFill>
                  <a:srgbClr val="F46128"/>
                </a:solidFill>
                <a:ea typeface="야놀자 야체 B" panose="02020603020101020101" pitchFamily="18" charset="-127"/>
              </a:rPr>
              <a:t>.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19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E45222B-6FC7-4FDC-AEE9-C2D96DC07B33}"/>
              </a:ext>
            </a:extLst>
          </p:cNvPr>
          <p:cNvGrpSpPr/>
          <p:nvPr/>
        </p:nvGrpSpPr>
        <p:grpSpPr>
          <a:xfrm>
            <a:off x="2851051" y="989216"/>
            <a:ext cx="6350953" cy="1420610"/>
            <a:chOff x="1335262" y="2179673"/>
            <a:chExt cx="9382539" cy="142061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335262" y="2179673"/>
              <a:ext cx="9382539" cy="967409"/>
            </a:xfrm>
            <a:prstGeom prst="roundRect">
              <a:avLst>
                <a:gd name="adj" fmla="val 50000"/>
              </a:avLst>
            </a:prstGeom>
            <a:solidFill>
              <a:srgbClr val="FFEBE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이등변 삼각형 15"/>
            <p:cNvSpPr/>
            <p:nvPr/>
          </p:nvSpPr>
          <p:spPr>
            <a:xfrm rot="12600000">
              <a:off x="7246271" y="2825590"/>
              <a:ext cx="950822" cy="774693"/>
            </a:xfrm>
            <a:prstGeom prst="triangle">
              <a:avLst>
                <a:gd name="adj" fmla="val 0"/>
              </a:avLst>
            </a:prstGeom>
            <a:solidFill>
              <a:srgbClr val="FFEBE2"/>
            </a:solidFill>
            <a:ln w="38100">
              <a:noFill/>
            </a:ln>
            <a:effectLst>
              <a:outerShdw dist="50800" dir="2700000" algn="tl" rotWithShape="0">
                <a:schemeClr val="tx1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5331319" y="1088199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>
                <a:ln w="3175">
                  <a:noFill/>
                </a:ln>
                <a:solidFill>
                  <a:srgbClr val="F46128"/>
                </a:solidFill>
                <a:ea typeface="야놀자 야체 B" panose="02020603020101020101" pitchFamily="18" charset="-127"/>
              </a:rPr>
              <a:t>목차</a:t>
            </a: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5DA363-ECED-41CA-9473-2C6F93996531}"/>
              </a:ext>
            </a:extLst>
          </p:cNvPr>
          <p:cNvGrpSpPr/>
          <p:nvPr/>
        </p:nvGrpSpPr>
        <p:grpSpPr>
          <a:xfrm>
            <a:off x="3551069" y="3648908"/>
            <a:ext cx="2839874" cy="517658"/>
            <a:chOff x="3765612" y="2852648"/>
            <a:chExt cx="2839874" cy="517658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88C0395-DB20-4460-A98E-C73810D4E98C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17" name="모서리가 둥근 직사각형 29">
                <a:extLst>
                  <a:ext uri="{FF2B5EF4-FFF2-40B4-BE49-F238E27FC236}">
                    <a16:creationId xmlns:a16="http://schemas.microsoft.com/office/drawing/2014/main" id="{EC868804-F911-419F-B07D-050C3EF076B5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2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18" name="모서리가 둥근 직사각형 30">
                <a:extLst>
                  <a:ext uri="{FF2B5EF4-FFF2-40B4-BE49-F238E27FC236}">
                    <a16:creationId xmlns:a16="http://schemas.microsoft.com/office/drawing/2014/main" id="{75326154-DC5A-4EA8-8960-9877900A4970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FE2CB97-A6B0-4057-8CFC-244C0E49DD83}"/>
                </a:ext>
              </a:extLst>
            </p:cNvPr>
            <p:cNvSpPr/>
            <p:nvPr/>
          </p:nvSpPr>
          <p:spPr>
            <a:xfrm>
              <a:off x="4705607" y="2893252"/>
              <a:ext cx="189987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겐로쿠</a:t>
              </a:r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 호황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6049F60-1E25-48B7-8E41-D093730ADD5F}"/>
              </a:ext>
            </a:extLst>
          </p:cNvPr>
          <p:cNvGrpSpPr/>
          <p:nvPr/>
        </p:nvGrpSpPr>
        <p:grpSpPr>
          <a:xfrm>
            <a:off x="3551069" y="4364927"/>
            <a:ext cx="2839874" cy="517658"/>
            <a:chOff x="3765612" y="2852648"/>
            <a:chExt cx="2839874" cy="51765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0BCBB01D-7952-4250-9D20-FBC58BDB804F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25" name="모서리가 둥근 직사각형 29">
                <a:extLst>
                  <a:ext uri="{FF2B5EF4-FFF2-40B4-BE49-F238E27FC236}">
                    <a16:creationId xmlns:a16="http://schemas.microsoft.com/office/drawing/2014/main" id="{1E5822D1-BFCF-4722-82AA-F303A66E3331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3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26" name="모서리가 둥근 직사각형 30">
                <a:extLst>
                  <a:ext uri="{FF2B5EF4-FFF2-40B4-BE49-F238E27FC236}">
                    <a16:creationId xmlns:a16="http://schemas.microsoft.com/office/drawing/2014/main" id="{5AE67EA3-8829-4472-9795-512A4894D80F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C1CEFDB-7151-4C03-A623-D3F6C1C22ADD}"/>
                </a:ext>
              </a:extLst>
            </p:cNvPr>
            <p:cNvSpPr/>
            <p:nvPr/>
          </p:nvSpPr>
          <p:spPr>
            <a:xfrm>
              <a:off x="4705607" y="2893252"/>
              <a:ext cx="189987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농업의 발달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807FAAB-95EB-4730-9C97-4FDFF082B516}"/>
              </a:ext>
            </a:extLst>
          </p:cNvPr>
          <p:cNvGrpSpPr/>
          <p:nvPr/>
        </p:nvGrpSpPr>
        <p:grpSpPr>
          <a:xfrm>
            <a:off x="3551069" y="2903527"/>
            <a:ext cx="3272685" cy="517658"/>
            <a:chOff x="3765612" y="2852648"/>
            <a:chExt cx="3272685" cy="517658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1D67E68-4712-4CBF-A09C-D8A23E23F2F9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37" name="모서리가 둥근 직사각형 29">
                <a:extLst>
                  <a:ext uri="{FF2B5EF4-FFF2-40B4-BE49-F238E27FC236}">
                    <a16:creationId xmlns:a16="http://schemas.microsoft.com/office/drawing/2014/main" id="{F2BC1DEF-70CF-4896-8E46-6C49CF3B4B43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1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38" name="모서리가 둥근 직사각형 30">
                <a:extLst>
                  <a:ext uri="{FF2B5EF4-FFF2-40B4-BE49-F238E27FC236}">
                    <a16:creationId xmlns:a16="http://schemas.microsoft.com/office/drawing/2014/main" id="{E898871F-AF11-4442-A6CC-30AE2597F433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5C9BD0C-2007-4B49-B820-5D85A875393C}"/>
                </a:ext>
              </a:extLst>
            </p:cNvPr>
            <p:cNvSpPr/>
            <p:nvPr/>
          </p:nvSpPr>
          <p:spPr>
            <a:xfrm>
              <a:off x="4705607" y="2893252"/>
              <a:ext cx="233269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경제 성장 시대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767466D-536F-4BB3-9663-5133007A8A83}"/>
              </a:ext>
            </a:extLst>
          </p:cNvPr>
          <p:cNvGrpSpPr/>
          <p:nvPr/>
        </p:nvGrpSpPr>
        <p:grpSpPr>
          <a:xfrm>
            <a:off x="3551069" y="5060286"/>
            <a:ext cx="4987898" cy="517658"/>
            <a:chOff x="3765612" y="2852648"/>
            <a:chExt cx="4987898" cy="517658"/>
          </a:xfrm>
        </p:grpSpPr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75ED7D81-58EB-410E-BB78-6603255B1042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42" name="모서리가 둥근 직사각형 29">
                <a:extLst>
                  <a:ext uri="{FF2B5EF4-FFF2-40B4-BE49-F238E27FC236}">
                    <a16:creationId xmlns:a16="http://schemas.microsoft.com/office/drawing/2014/main" id="{B4708B26-6411-4EC5-BCDA-DA52005678F1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4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43" name="모서리가 둥근 직사각형 30">
                <a:extLst>
                  <a:ext uri="{FF2B5EF4-FFF2-40B4-BE49-F238E27FC236}">
                    <a16:creationId xmlns:a16="http://schemas.microsoft.com/office/drawing/2014/main" id="{E5762DD4-6F32-40D8-AE12-7ABB5E85EEDE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DE9859A3-EB27-4979-9810-C0FB8226D529}"/>
                </a:ext>
              </a:extLst>
            </p:cNvPr>
            <p:cNvSpPr/>
            <p:nvPr/>
          </p:nvSpPr>
          <p:spPr>
            <a:xfrm>
              <a:off x="4705607" y="2893252"/>
              <a:ext cx="4047903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금융의 발달과 </a:t>
              </a:r>
              <a:r>
                <a:rPr lang="ko-KR" altLang="en-US" sz="25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조닌의</a:t>
              </a:r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 시대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121258E6-EFBF-4931-955E-E983ED71AF76}"/>
              </a:ext>
            </a:extLst>
          </p:cNvPr>
          <p:cNvGrpSpPr/>
          <p:nvPr/>
        </p:nvGrpSpPr>
        <p:grpSpPr>
          <a:xfrm>
            <a:off x="3554960" y="5776433"/>
            <a:ext cx="3593285" cy="517658"/>
            <a:chOff x="3765612" y="2852648"/>
            <a:chExt cx="3593285" cy="517658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4D355C3B-3324-4DDB-8470-C9D6F8F32D8A}"/>
                </a:ext>
              </a:extLst>
            </p:cNvPr>
            <p:cNvGrpSpPr/>
            <p:nvPr/>
          </p:nvGrpSpPr>
          <p:grpSpPr>
            <a:xfrm>
              <a:off x="3765612" y="2852648"/>
              <a:ext cx="939995" cy="450539"/>
              <a:chOff x="513820" y="914400"/>
              <a:chExt cx="2971800" cy="596900"/>
            </a:xfrm>
          </p:grpSpPr>
          <p:sp>
            <p:nvSpPr>
              <p:cNvPr id="47" name="모서리가 둥근 직사각형 29">
                <a:extLst>
                  <a:ext uri="{FF2B5EF4-FFF2-40B4-BE49-F238E27FC236}">
                    <a16:creationId xmlns:a16="http://schemas.microsoft.com/office/drawing/2014/main" id="{10D21724-8123-4A2A-8E39-DBB087097793}"/>
                  </a:ext>
                </a:extLst>
              </p:cNvPr>
              <p:cNvSpPr/>
              <p:nvPr/>
            </p:nvSpPr>
            <p:spPr>
              <a:xfrm>
                <a:off x="513820" y="914400"/>
                <a:ext cx="2971800" cy="596900"/>
              </a:xfrm>
              <a:prstGeom prst="roundRect">
                <a:avLst>
                  <a:gd name="adj" fmla="val 50000"/>
                </a:avLst>
              </a:prstGeom>
              <a:solidFill>
                <a:srgbClr val="7FC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500" b="1" dirty="0">
                    <a:solidFill>
                      <a:prstClr val="white"/>
                    </a:solidFill>
                    <a:ea typeface="야놀자 야체 B" panose="02020603020101020101" pitchFamily="18" charset="-127"/>
                  </a:rPr>
                  <a:t>5</a:t>
                </a:r>
                <a:endParaRPr lang="en-US" altLang="ko-KR" sz="2500" b="1" dirty="0">
                  <a:solidFill>
                    <a:srgbClr val="FFC000"/>
                  </a:solidFill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48" name="모서리가 둥근 직사각형 30">
                <a:extLst>
                  <a:ext uri="{FF2B5EF4-FFF2-40B4-BE49-F238E27FC236}">
                    <a16:creationId xmlns:a16="http://schemas.microsoft.com/office/drawing/2014/main" id="{D5032241-0615-4BED-A675-26479015E78B}"/>
                  </a:ext>
                </a:extLst>
              </p:cNvPr>
              <p:cNvSpPr/>
              <p:nvPr/>
            </p:nvSpPr>
            <p:spPr>
              <a:xfrm>
                <a:off x="619676" y="971466"/>
                <a:ext cx="2760086" cy="48276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>
                  <a:solidFill>
                    <a:prstClr val="white"/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CF844DE9-6007-41D9-8FC3-8EEAC0CA413B}"/>
                </a:ext>
              </a:extLst>
            </p:cNvPr>
            <p:cNvSpPr/>
            <p:nvPr/>
          </p:nvSpPr>
          <p:spPr>
            <a:xfrm>
              <a:off x="4705607" y="2893252"/>
              <a:ext cx="265329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야놀자 야체 B" panose="02020603020101020101" pitchFamily="18" charset="-127"/>
                </a:rPr>
                <a:t>막부의 제정 악화</a:t>
              </a:r>
              <a:endParaRPr lang="en-US" altLang="ko-KR" sz="2500" b="1" dirty="0">
                <a:solidFill>
                  <a:prstClr val="black">
                    <a:lumMod val="75000"/>
                    <a:lumOff val="25000"/>
                  </a:prstClr>
                </a:solidFill>
                <a:ea typeface="야놀자 야체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1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 flipH="1">
            <a:off x="5860747" y="2984550"/>
            <a:ext cx="5453850" cy="1028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센고쿠 시대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</a:rPr>
              <a:t>아즈치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</a:rPr>
              <a:t>모모야마</a:t>
            </a:r>
            <a:r>
              <a:rPr lang="ko-KR" altLang="en-US" sz="2000" dirty="0">
                <a:solidFill>
                  <a:schemeClr val="tx1"/>
                </a:solidFill>
              </a:rPr>
              <a:t> 시대까지 긴 성장을 계속해왔던 경제가 폭발적으로 발전</a:t>
            </a:r>
            <a:endParaRPr lang="en-US" altLang="ko-KR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598567" y="1193115"/>
            <a:ext cx="251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경제 성장 시대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4622429-9F24-482F-A474-2D9C86A8DE6F}"/>
              </a:ext>
            </a:extLst>
          </p:cNvPr>
          <p:cNvSpPr/>
          <p:nvPr/>
        </p:nvSpPr>
        <p:spPr>
          <a:xfrm>
            <a:off x="1281344" y="5903343"/>
            <a:ext cx="3454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/>
              <a:t>도쿠가와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이에야스</a:t>
            </a:r>
            <a:r>
              <a:rPr lang="ko-KR" altLang="en-US" sz="2000" b="1" dirty="0"/>
              <a:t> </a:t>
            </a:r>
            <a:r>
              <a:rPr lang="ko-KR" altLang="en-US" sz="2000" dirty="0"/>
              <a:t>徳川家康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  <p:pic>
        <p:nvPicPr>
          <p:cNvPr id="1031" name="Picture 7" descr="ëì¿ ê°ì ì´ìì¼ì¤">
            <a:extLst>
              <a:ext uri="{FF2B5EF4-FFF2-40B4-BE49-F238E27FC236}">
                <a16:creationId xmlns:a16="http://schemas.microsoft.com/office/drawing/2014/main" id="{32982FEE-41A9-4198-BD97-38B146D3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3" y="1881309"/>
            <a:ext cx="4466954" cy="38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0506DBBA-A5AD-4D04-8157-8AF719B640F0}"/>
              </a:ext>
            </a:extLst>
          </p:cNvPr>
          <p:cNvSpPr/>
          <p:nvPr/>
        </p:nvSpPr>
        <p:spPr>
          <a:xfrm flipH="1">
            <a:off x="6615750" y="3913092"/>
            <a:ext cx="3574845" cy="1028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500" b="1" dirty="0">
                <a:solidFill>
                  <a:schemeClr val="tx1"/>
                </a:solidFill>
              </a:rPr>
              <a:t>→고도성장시대가 시작</a:t>
            </a:r>
          </a:p>
        </p:txBody>
      </p:sp>
    </p:spTree>
    <p:extLst>
      <p:ext uri="{BB962C8B-B14F-4D97-AF65-F5344CB8AC3E}">
        <p14:creationId xmlns:p14="http://schemas.microsoft.com/office/powerpoint/2010/main" val="19633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 flipH="1">
            <a:off x="5807474" y="2158926"/>
            <a:ext cx="5453850" cy="28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1"/>
                </a:solidFill>
              </a:rPr>
              <a:t>겐로쿠</a:t>
            </a:r>
            <a:r>
              <a:rPr lang="ko-KR" altLang="en-US" sz="2000" b="1" dirty="0">
                <a:solidFill>
                  <a:schemeClr val="tx1"/>
                </a:solidFill>
              </a:rPr>
              <a:t> 시대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일본 에도</a:t>
            </a: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ko-KR" altLang="en-US" sz="2000" dirty="0">
                <a:solidFill>
                  <a:schemeClr val="tx1"/>
                </a:solidFill>
              </a:rPr>
              <a:t>江戶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  <a:r>
              <a:rPr lang="ko-KR" altLang="en-US" sz="2000" dirty="0">
                <a:solidFill>
                  <a:schemeClr val="tx1"/>
                </a:solidFill>
              </a:rPr>
              <a:t>시대 중기에 </a:t>
            </a:r>
            <a:r>
              <a:rPr lang="en-US" altLang="ko-KR" sz="2000" dirty="0">
                <a:solidFill>
                  <a:schemeClr val="tx1"/>
                </a:solidFill>
              </a:rPr>
              <a:t>5</a:t>
            </a:r>
            <a:r>
              <a:rPr lang="ko-KR" altLang="en-US" sz="2000" dirty="0" err="1">
                <a:solidFill>
                  <a:schemeClr val="tx1"/>
                </a:solidFill>
              </a:rPr>
              <a:t>대쇼군</a:t>
            </a: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ko-KR" altLang="en-US" sz="2000" dirty="0">
                <a:solidFill>
                  <a:schemeClr val="tx1"/>
                </a:solidFill>
              </a:rPr>
              <a:t>五代將軍</a:t>
            </a:r>
            <a:r>
              <a:rPr lang="en-US" altLang="ko-KR" sz="2000" dirty="0">
                <a:solidFill>
                  <a:schemeClr val="tx1"/>
                </a:solidFill>
              </a:rPr>
              <a:t>] </a:t>
            </a:r>
            <a:r>
              <a:rPr lang="ko-KR" altLang="en-US" sz="2000" dirty="0" err="1">
                <a:solidFill>
                  <a:schemeClr val="tx1"/>
                </a:solidFill>
              </a:rPr>
              <a:t>도쿠가와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</a:rPr>
              <a:t>쓰나요시</a:t>
            </a: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ko-KR" altLang="en-US" sz="2000" dirty="0">
                <a:solidFill>
                  <a:schemeClr val="tx1"/>
                </a:solidFill>
              </a:rPr>
              <a:t>德川綱吉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  <a:r>
              <a:rPr lang="ko-KR" altLang="en-US" sz="2000" dirty="0">
                <a:solidFill>
                  <a:schemeClr val="tx1"/>
                </a:solidFill>
              </a:rPr>
              <a:t>가 다스린 시기</a:t>
            </a:r>
            <a:r>
              <a:rPr lang="en-US" altLang="ko-KR" sz="2000" dirty="0">
                <a:solidFill>
                  <a:schemeClr val="tx1"/>
                </a:solidFill>
              </a:rPr>
              <a:t>(1688∼1704)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79755" y="1197538"/>
            <a:ext cx="251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겐로쿠</a:t>
            </a:r>
            <a:r>
              <a:rPr lang="ko-KR" altLang="en-US" sz="2500" b="1" dirty="0">
                <a:solidFill>
                  <a:srgbClr val="3EAADA"/>
                </a:solidFill>
              </a:rPr>
              <a:t> 호황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8822BA-40E1-4499-9ED2-6A8CFA56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47" y="1881309"/>
            <a:ext cx="4395277" cy="38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94622429-9F24-482F-A474-2D9C86A8DE6F}"/>
              </a:ext>
            </a:extLst>
          </p:cNvPr>
          <p:cNvSpPr/>
          <p:nvPr/>
        </p:nvSpPr>
        <p:spPr>
          <a:xfrm>
            <a:off x="1281344" y="5903343"/>
            <a:ext cx="3454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err="1"/>
              <a:t>도쿠가와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쓰나요시</a:t>
            </a:r>
            <a:r>
              <a:rPr lang="ko-KR" altLang="en-US" sz="2000" b="1" dirty="0"/>
              <a:t> </a:t>
            </a:r>
            <a:r>
              <a:rPr lang="ko-KR" altLang="en-US" sz="2000" dirty="0"/>
              <a:t>徳川綱吉</a:t>
            </a:r>
            <a:endParaRPr lang="en-US" altLang="ko-KR" sz="2000" b="1" dirty="0">
              <a:solidFill>
                <a:prstClr val="black">
                  <a:lumMod val="75000"/>
                  <a:lumOff val="25000"/>
                </a:prstClr>
              </a:solidFill>
              <a:ea typeface="야놀자 야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222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 flipH="1">
            <a:off x="5882935" y="2428864"/>
            <a:ext cx="5453850" cy="297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>
                <a:solidFill>
                  <a:schemeClr val="tx1"/>
                </a:solidFill>
              </a:rPr>
              <a:t>17</a:t>
            </a:r>
            <a:r>
              <a:rPr lang="ko-KR" altLang="en-US" sz="2000" dirty="0">
                <a:solidFill>
                  <a:schemeClr val="tx1"/>
                </a:solidFill>
              </a:rPr>
              <a:t>세기 후반 </a:t>
            </a:r>
            <a:r>
              <a:rPr lang="ko-KR" altLang="en-US" sz="2000" dirty="0" err="1">
                <a:solidFill>
                  <a:schemeClr val="tx1"/>
                </a:solidFill>
              </a:rPr>
              <a:t>겐로쿠</a:t>
            </a:r>
            <a:r>
              <a:rPr lang="ko-KR" altLang="en-US" sz="2000" dirty="0">
                <a:solidFill>
                  <a:schemeClr val="tx1"/>
                </a:solidFill>
              </a:rPr>
              <a:t> 시대</a:t>
            </a:r>
            <a:r>
              <a:rPr lang="en-US" altLang="ko-KR" sz="2000" dirty="0">
                <a:solidFill>
                  <a:schemeClr val="tx1"/>
                </a:solidFill>
              </a:rPr>
              <a:t>(1688</a:t>
            </a:r>
            <a:r>
              <a:rPr lang="ko-KR" altLang="en-US" sz="2000" dirty="0">
                <a:solidFill>
                  <a:schemeClr val="tx1"/>
                </a:solidFill>
              </a:rPr>
              <a:t>∼</a:t>
            </a:r>
            <a:r>
              <a:rPr lang="en-US" altLang="ko-KR" sz="2000" dirty="0">
                <a:solidFill>
                  <a:schemeClr val="tx1"/>
                </a:solidFill>
              </a:rPr>
              <a:t>1704)</a:t>
            </a:r>
            <a:r>
              <a:rPr lang="ko-KR" altLang="en-US" sz="2000" dirty="0">
                <a:solidFill>
                  <a:schemeClr val="tx1"/>
                </a:solidFill>
              </a:rPr>
              <a:t>는 일본 역사상 최고의 호황기로 불리는 시기로</a:t>
            </a:r>
            <a:r>
              <a:rPr lang="en-US" altLang="ko-KR" sz="2000" dirty="0">
                <a:solidFill>
                  <a:schemeClr val="tx1"/>
                </a:solidFill>
              </a:rPr>
              <a:t>, </a:t>
            </a:r>
            <a:r>
              <a:rPr lang="ko-KR" altLang="en-US" sz="2000" dirty="0">
                <a:solidFill>
                  <a:schemeClr val="tx1"/>
                </a:solidFill>
              </a:rPr>
              <a:t>상공업자가 무사를 제치고 사회적 중심으로 부상하던 시기였다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49801" y="1296555"/>
            <a:ext cx="25123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 err="1">
                <a:solidFill>
                  <a:srgbClr val="3EAADA"/>
                </a:solidFill>
              </a:rPr>
              <a:t>겐로쿠</a:t>
            </a:r>
            <a:r>
              <a:rPr lang="ko-KR" altLang="en-US" sz="2500" b="1" dirty="0">
                <a:solidFill>
                  <a:srgbClr val="3EAADA"/>
                </a:solidFill>
              </a:rPr>
              <a:t> 호황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FACF1E-63A3-41F4-8A88-FCCC3637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8" y="2135864"/>
            <a:ext cx="4462508" cy="35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254492" y="1296555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농업의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2E4CC5B-97C2-4000-B453-5ABC20FCB3AB}"/>
              </a:ext>
            </a:extLst>
          </p:cNvPr>
          <p:cNvGrpSpPr/>
          <p:nvPr/>
        </p:nvGrpSpPr>
        <p:grpSpPr>
          <a:xfrm>
            <a:off x="718537" y="2056266"/>
            <a:ext cx="4971863" cy="3712881"/>
            <a:chOff x="718537" y="1881309"/>
            <a:chExt cx="4971863" cy="3712881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4622429-9F24-482F-A474-2D9C86A8DE6F}"/>
                </a:ext>
              </a:extLst>
            </p:cNvPr>
            <p:cNvSpPr/>
            <p:nvPr/>
          </p:nvSpPr>
          <p:spPr>
            <a:xfrm>
              <a:off x="2107154" y="5117136"/>
              <a:ext cx="208514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500" b="1" dirty="0"/>
                <a:t>ⓛ </a:t>
              </a:r>
              <a:r>
                <a:rPr lang="ko-KR" altLang="en-US" sz="2500" b="1" dirty="0" err="1"/>
                <a:t>빗추괭이</a:t>
              </a:r>
              <a:endParaRPr lang="ko-KR" altLang="en-US" sz="2500" dirty="0"/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2E6B348-CCC9-48B7-8C48-562DD2D6BE04}"/>
                </a:ext>
              </a:extLst>
            </p:cNvPr>
            <p:cNvGrpSpPr/>
            <p:nvPr/>
          </p:nvGrpSpPr>
          <p:grpSpPr>
            <a:xfrm>
              <a:off x="718537" y="1881309"/>
              <a:ext cx="4971863" cy="3095466"/>
              <a:chOff x="4223367" y="2067233"/>
              <a:chExt cx="5715000" cy="2134501"/>
            </a:xfrm>
          </p:grpSpPr>
          <p:pic>
            <p:nvPicPr>
              <p:cNvPr id="4102" name="Picture 6">
                <a:extLst>
                  <a:ext uri="{FF2B5EF4-FFF2-40B4-BE49-F238E27FC236}">
                    <a16:creationId xmlns:a16="http://schemas.microsoft.com/office/drawing/2014/main" id="{5D0EB78E-1BEC-4C25-9852-9F2815298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3367" y="2067233"/>
                <a:ext cx="2857501" cy="2134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>
                <a:extLst>
                  <a:ext uri="{FF2B5EF4-FFF2-40B4-BE49-F238E27FC236}">
                    <a16:creationId xmlns:a16="http://schemas.microsoft.com/office/drawing/2014/main" id="{D6A27C1A-58D8-4742-B07C-FB8CE6860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866" y="2067233"/>
                <a:ext cx="2857501" cy="2134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057DF19-8C2D-4FB0-82EE-3274B8D518EC}"/>
              </a:ext>
            </a:extLst>
          </p:cNvPr>
          <p:cNvGrpSpPr/>
          <p:nvPr/>
        </p:nvGrpSpPr>
        <p:grpSpPr>
          <a:xfrm>
            <a:off x="5650451" y="1920260"/>
            <a:ext cx="5986324" cy="3848887"/>
            <a:chOff x="5690400" y="1748901"/>
            <a:chExt cx="5986324" cy="3848887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1898BBF-BA77-4195-AC5D-A4EA99DF7882}"/>
                </a:ext>
              </a:extLst>
            </p:cNvPr>
            <p:cNvGrpSpPr/>
            <p:nvPr/>
          </p:nvGrpSpPr>
          <p:grpSpPr>
            <a:xfrm>
              <a:off x="5690400" y="1748901"/>
              <a:ext cx="5986324" cy="3299810"/>
              <a:chOff x="5811082" y="1748901"/>
              <a:chExt cx="5865642" cy="2530846"/>
            </a:xfrm>
          </p:grpSpPr>
          <p:pic>
            <p:nvPicPr>
              <p:cNvPr id="4106" name="Picture 10">
                <a:extLst>
                  <a:ext uri="{FF2B5EF4-FFF2-40B4-BE49-F238E27FC236}">
                    <a16:creationId xmlns:a16="http://schemas.microsoft.com/office/drawing/2014/main" id="{B3B26E33-5BE4-48DF-A62D-0CE883C22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19224" y="1799561"/>
                <a:ext cx="2857500" cy="243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>
                <a:extLst>
                  <a:ext uri="{FF2B5EF4-FFF2-40B4-BE49-F238E27FC236}">
                    <a16:creationId xmlns:a16="http://schemas.microsoft.com/office/drawing/2014/main" id="{C55BEBE6-5C60-458B-8C7F-FFFDCE524A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1082" y="1748901"/>
                <a:ext cx="3008142" cy="2530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78A51E6-1FA4-4413-9007-32DFDD801178}"/>
                </a:ext>
              </a:extLst>
            </p:cNvPr>
            <p:cNvSpPr/>
            <p:nvPr/>
          </p:nvSpPr>
          <p:spPr>
            <a:xfrm>
              <a:off x="7551661" y="5120734"/>
              <a:ext cx="201208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333333"/>
                  </a:solidFill>
                  <a:latin typeface="+mj-ea"/>
                  <a:ea typeface="+mj-ea"/>
                </a:rPr>
                <a:t>② 나락 훑기</a:t>
              </a:r>
              <a:endParaRPr lang="ko-KR" altLang="en-US" sz="2500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5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165716" y="1355232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농업의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43A5692-0B9D-402F-B2B3-1F83F46DDD2C}"/>
              </a:ext>
            </a:extLst>
          </p:cNvPr>
          <p:cNvGrpSpPr/>
          <p:nvPr/>
        </p:nvGrpSpPr>
        <p:grpSpPr>
          <a:xfrm>
            <a:off x="688386" y="1937042"/>
            <a:ext cx="6226766" cy="4179145"/>
            <a:chOff x="688386" y="1937042"/>
            <a:chExt cx="6226766" cy="4179145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379EEDF-58F3-43B2-9F5D-F3F1C65C307F}"/>
                </a:ext>
              </a:extLst>
            </p:cNvPr>
            <p:cNvGrpSpPr/>
            <p:nvPr/>
          </p:nvGrpSpPr>
          <p:grpSpPr>
            <a:xfrm>
              <a:off x="688386" y="1937042"/>
              <a:ext cx="6226766" cy="3474286"/>
              <a:chOff x="688386" y="1937042"/>
              <a:chExt cx="6226766" cy="3474286"/>
            </a:xfrm>
          </p:grpSpPr>
          <p:pic>
            <p:nvPicPr>
              <p:cNvPr id="28" name="Picture 14">
                <a:extLst>
                  <a:ext uri="{FF2B5EF4-FFF2-40B4-BE49-F238E27FC236}">
                    <a16:creationId xmlns:a16="http://schemas.microsoft.com/office/drawing/2014/main" id="{F24D8D6E-A16F-4BE5-B1B2-5AAEC4440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386" y="2060091"/>
                <a:ext cx="2857500" cy="3351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>
                <a:extLst>
                  <a:ext uri="{FF2B5EF4-FFF2-40B4-BE49-F238E27FC236}">
                    <a16:creationId xmlns:a16="http://schemas.microsoft.com/office/drawing/2014/main" id="{3431451D-0248-4EC9-9781-51B4027A8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887" y="1937042"/>
                <a:ext cx="3369265" cy="34742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3318876-F896-49D1-9198-970D933D0D8B}"/>
                </a:ext>
              </a:extLst>
            </p:cNvPr>
            <p:cNvSpPr/>
            <p:nvPr/>
          </p:nvSpPr>
          <p:spPr>
            <a:xfrm>
              <a:off x="2761971" y="5639133"/>
              <a:ext cx="125867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333333"/>
                  </a:solidFill>
                  <a:latin typeface="+mj-ea"/>
                  <a:ea typeface="+mj-ea"/>
                </a:rPr>
                <a:t>③ 풍구</a:t>
              </a:r>
              <a:endParaRPr lang="ko-KR" altLang="en-US" sz="2500" b="1" dirty="0">
                <a:latin typeface="+mj-ea"/>
                <a:ea typeface="+mj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A8A3E3C-7F69-4B7E-BB45-15B82D8C8020}"/>
              </a:ext>
            </a:extLst>
          </p:cNvPr>
          <p:cNvGrpSpPr/>
          <p:nvPr/>
        </p:nvGrpSpPr>
        <p:grpSpPr>
          <a:xfrm>
            <a:off x="5378852" y="1998566"/>
            <a:ext cx="6048641" cy="4117621"/>
            <a:chOff x="5378852" y="1998566"/>
            <a:chExt cx="6048641" cy="4117621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EBBEE2C-6C85-4433-A84F-400B71C770B1}"/>
                </a:ext>
              </a:extLst>
            </p:cNvPr>
            <p:cNvGrpSpPr/>
            <p:nvPr/>
          </p:nvGrpSpPr>
          <p:grpSpPr>
            <a:xfrm>
              <a:off x="5378852" y="1998566"/>
              <a:ext cx="6048641" cy="3351236"/>
              <a:chOff x="5086813" y="2060091"/>
              <a:chExt cx="6048641" cy="3351236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id="{5766642A-7F50-442F-AE29-2CFFEC1ED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813" y="2060091"/>
                <a:ext cx="2857500" cy="3351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>
                <a:extLst>
                  <a:ext uri="{FF2B5EF4-FFF2-40B4-BE49-F238E27FC236}">
                    <a16:creationId xmlns:a16="http://schemas.microsoft.com/office/drawing/2014/main" id="{015E5AA8-509D-4E33-8C65-444DD3D3E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4313" y="2060091"/>
                <a:ext cx="3191141" cy="3351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C8BB2D4-3CDC-4CF4-BCB4-8790596D3873}"/>
                </a:ext>
              </a:extLst>
            </p:cNvPr>
            <p:cNvSpPr/>
            <p:nvPr/>
          </p:nvSpPr>
          <p:spPr>
            <a:xfrm>
              <a:off x="7616631" y="5639133"/>
              <a:ext cx="125867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b="1" dirty="0">
                  <a:solidFill>
                    <a:srgbClr val="333333"/>
                  </a:solidFill>
                  <a:latin typeface="+mj-ea"/>
                  <a:ea typeface="+mj-ea"/>
                </a:rPr>
                <a:t>④ </a:t>
              </a:r>
              <a:r>
                <a:rPr lang="ko-KR" altLang="en-US" sz="2500" b="1" dirty="0" err="1">
                  <a:solidFill>
                    <a:srgbClr val="333333"/>
                  </a:solidFill>
                  <a:latin typeface="+mj-ea"/>
                  <a:ea typeface="+mj-ea"/>
                </a:rPr>
                <a:t>답차</a:t>
              </a:r>
              <a:endParaRPr lang="ko-KR" altLang="en-US" sz="25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6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361024" y="1495521"/>
            <a:ext cx="3154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농업의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A4E7E8F-D8C3-45C1-AB92-D470E6ACC98D}"/>
              </a:ext>
            </a:extLst>
          </p:cNvPr>
          <p:cNvGrpSpPr/>
          <p:nvPr/>
        </p:nvGrpSpPr>
        <p:grpSpPr>
          <a:xfrm>
            <a:off x="1505350" y="2693007"/>
            <a:ext cx="2193857" cy="2208454"/>
            <a:chOff x="1505350" y="2693007"/>
            <a:chExt cx="2193857" cy="2208454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F90B93A-4DD6-4E8D-AC8A-F7A958FB0022}"/>
                </a:ext>
              </a:extLst>
            </p:cNvPr>
            <p:cNvSpPr/>
            <p:nvPr/>
          </p:nvSpPr>
          <p:spPr>
            <a:xfrm>
              <a:off x="1505350" y="2693007"/>
              <a:ext cx="2193857" cy="2208454"/>
            </a:xfrm>
            <a:prstGeom prst="ellipse">
              <a:avLst/>
            </a:prstGeom>
            <a:solidFill>
              <a:srgbClr val="7FC6E6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3A3A3A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B42182E8-108F-4EED-BBFD-D7F4FE0E20DF}"/>
                </a:ext>
              </a:extLst>
            </p:cNvPr>
            <p:cNvSpPr/>
            <p:nvPr/>
          </p:nvSpPr>
          <p:spPr>
            <a:xfrm>
              <a:off x="2055344" y="3499716"/>
              <a:ext cx="1093868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500" b="1" dirty="0">
                  <a:solidFill>
                    <a:schemeClr val="bg1"/>
                  </a:solidFill>
                  <a:latin typeface="+mj-ea"/>
                  <a:ea typeface="+mj-ea"/>
                </a:rPr>
                <a:t>임업</a:t>
              </a:r>
              <a:endParaRPr lang="en-US" altLang="ko-KR" sz="25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BE9BDA-287C-4537-A679-9A2521E3DD90}"/>
              </a:ext>
            </a:extLst>
          </p:cNvPr>
          <p:cNvGrpSpPr/>
          <p:nvPr/>
        </p:nvGrpSpPr>
        <p:grpSpPr>
          <a:xfrm>
            <a:off x="4909453" y="2699476"/>
            <a:ext cx="2193857" cy="2208454"/>
            <a:chOff x="4909453" y="2699476"/>
            <a:chExt cx="2193857" cy="2208454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FC83487-B7B8-4490-8128-F9DA1751CB49}"/>
                </a:ext>
              </a:extLst>
            </p:cNvPr>
            <p:cNvSpPr/>
            <p:nvPr/>
          </p:nvSpPr>
          <p:spPr>
            <a:xfrm>
              <a:off x="4909453" y="2699476"/>
              <a:ext cx="2193857" cy="22084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3A3A3A"/>
                </a:solidFill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E752B47-85DA-42A3-8A17-81CD94F25187}"/>
                </a:ext>
              </a:extLst>
            </p:cNvPr>
            <p:cNvSpPr/>
            <p:nvPr/>
          </p:nvSpPr>
          <p:spPr>
            <a:xfrm>
              <a:off x="5459447" y="3499715"/>
              <a:ext cx="1093868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500" b="1" dirty="0">
                  <a:solidFill>
                    <a:srgbClr val="3A3A3A"/>
                  </a:solidFill>
                  <a:latin typeface="+mj-ea"/>
                  <a:ea typeface="+mj-ea"/>
                </a:rPr>
                <a:t>어업</a:t>
              </a:r>
              <a:endParaRPr lang="en-US" altLang="ko-KR" sz="2500" b="1" dirty="0">
                <a:solidFill>
                  <a:srgbClr val="3A3A3A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4B6FD07-DCB3-45B8-ACDB-40EF65CC004F}"/>
              </a:ext>
            </a:extLst>
          </p:cNvPr>
          <p:cNvGrpSpPr/>
          <p:nvPr/>
        </p:nvGrpSpPr>
        <p:grpSpPr>
          <a:xfrm>
            <a:off x="8403173" y="2693007"/>
            <a:ext cx="2193857" cy="2208454"/>
            <a:chOff x="8403173" y="2693007"/>
            <a:chExt cx="2193857" cy="2208454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11A69F2-B858-4B45-ABC8-231270456CBF}"/>
                </a:ext>
              </a:extLst>
            </p:cNvPr>
            <p:cNvSpPr/>
            <p:nvPr/>
          </p:nvSpPr>
          <p:spPr>
            <a:xfrm>
              <a:off x="8403173" y="2693007"/>
              <a:ext cx="2193857" cy="2208454"/>
            </a:xfrm>
            <a:prstGeom prst="ellipse">
              <a:avLst/>
            </a:prstGeom>
            <a:solidFill>
              <a:srgbClr val="7FC6E6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rgbClr val="3A3A3A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B97BE29F-7F06-4E47-8DA2-3A692C6A1167}"/>
                </a:ext>
              </a:extLst>
            </p:cNvPr>
            <p:cNvSpPr/>
            <p:nvPr/>
          </p:nvSpPr>
          <p:spPr>
            <a:xfrm>
              <a:off x="8908356" y="3506185"/>
              <a:ext cx="1183489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500" b="1" dirty="0">
                  <a:solidFill>
                    <a:schemeClr val="bg1"/>
                  </a:solidFill>
                  <a:latin typeface="+mj-ea"/>
                  <a:ea typeface="+mj-ea"/>
                </a:rPr>
                <a:t>광산업</a:t>
              </a:r>
              <a:endParaRPr lang="en-US" altLang="ko-KR" sz="25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5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CD523DF-E233-4C17-AE9B-A8BF99E21952}"/>
              </a:ext>
            </a:extLst>
          </p:cNvPr>
          <p:cNvGrpSpPr/>
          <p:nvPr/>
        </p:nvGrpSpPr>
        <p:grpSpPr>
          <a:xfrm>
            <a:off x="361024" y="319596"/>
            <a:ext cx="11469951" cy="6347533"/>
            <a:chOff x="2844800" y="1663700"/>
            <a:chExt cx="8839200" cy="4775200"/>
          </a:xfrm>
        </p:grpSpPr>
        <p:sp>
          <p:nvSpPr>
            <p:cNvPr id="2" name="양쪽 모서리가 둥근 사각형 1"/>
            <p:cNvSpPr/>
            <p:nvPr/>
          </p:nvSpPr>
          <p:spPr>
            <a:xfrm>
              <a:off x="4622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2</a:t>
              </a: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6400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3</a:t>
              </a:r>
            </a:p>
          </p:txBody>
        </p:sp>
        <p:sp>
          <p:nvSpPr>
            <p:cNvPr id="23" name="양쪽 모서리가 둥근 사각형 22"/>
            <p:cNvSpPr/>
            <p:nvPr/>
          </p:nvSpPr>
          <p:spPr>
            <a:xfrm>
              <a:off x="8178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rgbClr val="3EAADA"/>
                  </a:solidFill>
                </a:rPr>
                <a:t>Chapter 4</a:t>
              </a:r>
            </a:p>
          </p:txBody>
        </p:sp>
        <p:sp>
          <p:nvSpPr>
            <p:cNvPr id="26" name="양쪽 모서리가 둥근 사각형 25"/>
            <p:cNvSpPr/>
            <p:nvPr/>
          </p:nvSpPr>
          <p:spPr>
            <a:xfrm>
              <a:off x="9956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prstClr val="white"/>
                  </a:solidFill>
                </a:rPr>
                <a:t>Chapter 5</a:t>
              </a:r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2844800" y="1663700"/>
              <a:ext cx="1727200" cy="457200"/>
            </a:xfrm>
            <a:prstGeom prst="round2SameRect">
              <a:avLst>
                <a:gd name="adj1" fmla="val 19444"/>
                <a:gd name="adj2" fmla="val 0"/>
              </a:avLst>
            </a:prstGeom>
            <a:solidFill>
              <a:srgbClr val="7FC6E6"/>
            </a:solidFill>
            <a:ln>
              <a:solidFill>
                <a:srgbClr val="7FC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</a:rPr>
                <a:t>Chapter 1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844800" y="2120900"/>
              <a:ext cx="8839200" cy="431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A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400" b="1" dirty="0">
                <a:solidFill>
                  <a:srgbClr val="3EAADA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B5BE4F6-99C7-4C75-A785-D94755AF7DA6}"/>
              </a:ext>
            </a:extLst>
          </p:cNvPr>
          <p:cNvSpPr/>
          <p:nvPr/>
        </p:nvSpPr>
        <p:spPr>
          <a:xfrm>
            <a:off x="430106" y="1386708"/>
            <a:ext cx="335871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b="1" dirty="0">
                <a:solidFill>
                  <a:srgbClr val="3EAADA"/>
                </a:solidFill>
              </a:rPr>
              <a:t>금융의 발달</a:t>
            </a:r>
            <a:endParaRPr lang="en-US" altLang="ko-KR" sz="2500" b="1" dirty="0">
              <a:solidFill>
                <a:srgbClr val="3EAADA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8A55F9D-AE5F-422F-A2EC-9AE5FCFB282B}"/>
              </a:ext>
            </a:extLst>
          </p:cNvPr>
          <p:cNvGrpSpPr/>
          <p:nvPr/>
        </p:nvGrpSpPr>
        <p:grpSpPr>
          <a:xfrm>
            <a:off x="1162972" y="2323132"/>
            <a:ext cx="2264361" cy="3724345"/>
            <a:chOff x="1162972" y="2323132"/>
            <a:chExt cx="2264361" cy="3724345"/>
          </a:xfrm>
        </p:grpSpPr>
        <p:pic>
          <p:nvPicPr>
            <p:cNvPr id="7170" name="Picture 2" descr="ìë ìëì íí">
              <a:extLst>
                <a:ext uri="{FF2B5EF4-FFF2-40B4-BE49-F238E27FC236}">
                  <a16:creationId xmlns:a16="http://schemas.microsoft.com/office/drawing/2014/main" id="{18044CF8-198F-4B54-AC21-B99460C67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72" y="2323132"/>
              <a:ext cx="2264361" cy="316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AE3F211-F77D-4F7B-88D7-BF373DB8B7E0}"/>
                </a:ext>
              </a:extLst>
            </p:cNvPr>
            <p:cNvSpPr/>
            <p:nvPr/>
          </p:nvSpPr>
          <p:spPr>
            <a:xfrm>
              <a:off x="1271863" y="5601201"/>
              <a:ext cx="2046581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300"/>
                <a:t>동일본→금화</a:t>
              </a:r>
              <a:endParaRPr lang="ko-KR" altLang="en-US" sz="2300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356814E-AC45-48A5-9CE7-B053D99CA2CA}"/>
              </a:ext>
            </a:extLst>
          </p:cNvPr>
          <p:cNvGrpSpPr/>
          <p:nvPr/>
        </p:nvGrpSpPr>
        <p:grpSpPr>
          <a:xfrm>
            <a:off x="3908126" y="2430053"/>
            <a:ext cx="2068573" cy="3602517"/>
            <a:chOff x="3908126" y="2430053"/>
            <a:chExt cx="2068573" cy="3602517"/>
          </a:xfrm>
        </p:grpSpPr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0F7F5FEE-D04C-4E0B-BC97-1B3508F4A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126" y="2430053"/>
              <a:ext cx="2002654" cy="296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4D49470-0DB4-40C5-AB84-49EC2F9279AD}"/>
                </a:ext>
              </a:extLst>
            </p:cNvPr>
            <p:cNvSpPr/>
            <p:nvPr/>
          </p:nvSpPr>
          <p:spPr>
            <a:xfrm>
              <a:off x="3974045" y="5586294"/>
              <a:ext cx="20026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300" dirty="0" err="1"/>
                <a:t>서일본→은화</a:t>
              </a:r>
              <a:endParaRPr lang="ko-KR" altLang="en-US" sz="23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D3FE44D-6D12-4B6E-8408-AC70674796FC}"/>
              </a:ext>
            </a:extLst>
          </p:cNvPr>
          <p:cNvGrpSpPr/>
          <p:nvPr/>
        </p:nvGrpSpPr>
        <p:grpSpPr>
          <a:xfrm>
            <a:off x="8457540" y="2277995"/>
            <a:ext cx="2264360" cy="3754575"/>
            <a:chOff x="8457540" y="2277995"/>
            <a:chExt cx="2264360" cy="3754575"/>
          </a:xfrm>
        </p:grpSpPr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id="{6623D4ED-AF6D-46D7-8E56-4AD3E1271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86738" y="2748797"/>
              <a:ext cx="3205964" cy="226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470913D-CA0F-4BEC-B842-5625ADFD0E54}"/>
                </a:ext>
              </a:extLst>
            </p:cNvPr>
            <p:cNvSpPr/>
            <p:nvPr/>
          </p:nvSpPr>
          <p:spPr>
            <a:xfrm>
              <a:off x="8522474" y="5586294"/>
              <a:ext cx="20026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dirty="0" err="1"/>
                <a:t>번찰</a:t>
              </a:r>
              <a:endParaRPr lang="ko-KR" altLang="en-US" sz="2300" dirty="0"/>
            </a:p>
          </p:txBody>
        </p:sp>
      </p:grp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0D47F3C6-513B-4309-9408-21A1C5CAFEEC}"/>
              </a:ext>
            </a:extLst>
          </p:cNvPr>
          <p:cNvSpPr/>
          <p:nvPr/>
        </p:nvSpPr>
        <p:spPr>
          <a:xfrm>
            <a:off x="6515291" y="3492342"/>
            <a:ext cx="1402672" cy="843380"/>
          </a:xfrm>
          <a:prstGeom prst="rightArrow">
            <a:avLst/>
          </a:prstGeom>
          <a:solidFill>
            <a:srgbClr val="7FC6E6"/>
          </a:solidFill>
          <a:ln>
            <a:solidFill>
              <a:srgbClr val="7FC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6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309</Words>
  <Application>Microsoft Office PowerPoint</Application>
  <PresentationFormat>와이드스크린</PresentationFormat>
  <Paragraphs>117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맑은 고딕</vt:lpstr>
      <vt:lpstr>야놀자 야체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Smanager</cp:lastModifiedBy>
  <cp:revision>41</cp:revision>
  <dcterms:created xsi:type="dcterms:W3CDTF">2019-09-18T04:17:56Z</dcterms:created>
  <dcterms:modified xsi:type="dcterms:W3CDTF">2019-09-30T13:13:42Z</dcterms:modified>
</cp:coreProperties>
</file>