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72" r:id="rId15"/>
    <p:sldId id="268" r:id="rId16"/>
    <p:sldId id="271" r:id="rId17"/>
    <p:sldId id="269" r:id="rId18"/>
    <p:sldId id="270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92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23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67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45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92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16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33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26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94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35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30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A9605-C705-46B4-94D5-63E595A0C78C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05C8-7853-4516-B810-4DF5F21274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82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ZeZRUGUy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 근세시대의 문화</a:t>
            </a:r>
            <a:br>
              <a:rPr lang="en-US" altLang="ko-KR" dirty="0"/>
            </a:br>
            <a:r>
              <a:rPr lang="ko-KR" altLang="en-US" dirty="0" err="1"/>
              <a:t>겐로쿠</a:t>
            </a:r>
            <a:r>
              <a:rPr lang="ko-KR" altLang="en-US" dirty="0"/>
              <a:t> 문화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금융보험학과 김성훈</a:t>
            </a:r>
          </a:p>
        </p:txBody>
      </p:sp>
    </p:spTree>
    <p:extLst>
      <p:ext uri="{BB962C8B-B14F-4D97-AF65-F5344CB8AC3E}">
        <p14:creationId xmlns:p14="http://schemas.microsoft.com/office/powerpoint/2010/main" val="183768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겐로쿠</a:t>
            </a:r>
            <a:r>
              <a:rPr lang="ko-KR" altLang="en-US" dirty="0"/>
              <a:t>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미술 분야에서 서민들에게                               가장 인기가 있었던 것은                              </a:t>
            </a:r>
            <a:r>
              <a:rPr lang="ko-KR" altLang="en-US" sz="2800" dirty="0" err="1">
                <a:solidFill>
                  <a:srgbClr val="FF0000"/>
                </a:solidFill>
              </a:rPr>
              <a:t>우키요에</a:t>
            </a:r>
            <a:r>
              <a:rPr lang="ko-KR" altLang="en-US" sz="2800" dirty="0"/>
              <a:t> 이다</a:t>
            </a:r>
            <a:r>
              <a:rPr lang="en-US" altLang="ko-KR" sz="2800" dirty="0"/>
              <a:t>.</a:t>
            </a:r>
          </a:p>
          <a:p>
            <a:pPr marL="0" indent="0">
              <a:buNone/>
            </a:pPr>
            <a:endParaRPr lang="en-US" altLang="ko-KR" sz="2800" dirty="0"/>
          </a:p>
          <a:p>
            <a:r>
              <a:rPr lang="ko-KR" altLang="en-US" sz="2800" dirty="0"/>
              <a:t>이것은 세상풍속을 소재로                                      한 그림으로</a:t>
            </a:r>
            <a:r>
              <a:rPr lang="en-US" altLang="ko-KR" sz="2800" dirty="0"/>
              <a:t>, </a:t>
            </a:r>
            <a:r>
              <a:rPr lang="ko-KR" altLang="en-US" sz="2800" dirty="0"/>
              <a:t>미인이나                                                     인기 있는 가부키 배우</a:t>
            </a:r>
            <a:r>
              <a:rPr lang="en-US" altLang="ko-KR" sz="2800" dirty="0"/>
              <a:t>,                                                   </a:t>
            </a:r>
            <a:r>
              <a:rPr lang="ko-KR" altLang="en-US" sz="2800" dirty="0"/>
              <a:t>유명한 스모선수 등을                                                    그린 경우가 많았다</a:t>
            </a:r>
            <a:r>
              <a:rPr lang="en-US" altLang="ko-KR" sz="2800" dirty="0"/>
              <a:t>. </a:t>
            </a:r>
            <a:endParaRPr lang="ko-KR" altLang="en-US" sz="2800" dirty="0"/>
          </a:p>
          <a:p>
            <a:endParaRPr lang="ko-KR" altLang="en-US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5BB8F8-BDC7-436B-8F29-95D10256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782762"/>
            <a:ext cx="276885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D8061-81D1-44D0-8019-FD34F1F0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번교</a:t>
            </a:r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74FD4E-825B-4728-99E3-930A8C10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5644525"/>
            <a:ext cx="5904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000" dirty="0"/>
              <a:t>고토간</a:t>
            </a:r>
          </a:p>
        </p:txBody>
      </p:sp>
      <p:pic>
        <p:nvPicPr>
          <p:cNvPr id="2049" name="_x232157032" descr="EMB000035807333">
            <a:extLst>
              <a:ext uri="{FF2B5EF4-FFF2-40B4-BE49-F238E27FC236}">
                <a16:creationId xmlns:a16="http://schemas.microsoft.com/office/drawing/2014/main" id="{93F25787-F4A7-43E9-839D-D15C5428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46" y="1656673"/>
            <a:ext cx="4729708" cy="354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번교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/>
              <a:t>에도시대의</a:t>
            </a:r>
            <a:r>
              <a:rPr lang="ko-KR" altLang="en-US" sz="2800" dirty="0"/>
              <a:t> 교육은 크게 보아 </a:t>
            </a:r>
            <a:r>
              <a:rPr lang="ko-KR" altLang="en-US" sz="2800" dirty="0">
                <a:solidFill>
                  <a:srgbClr val="FF0000"/>
                </a:solidFill>
              </a:rPr>
              <a:t>무가</a:t>
            </a:r>
            <a:r>
              <a:rPr lang="en-US" altLang="ko-KR" sz="2800" dirty="0">
                <a:solidFill>
                  <a:srgbClr val="FF0000"/>
                </a:solidFill>
              </a:rPr>
              <a:t>(</a:t>
            </a:r>
            <a:r>
              <a:rPr lang="ko-KR" altLang="en-US" sz="2800" dirty="0">
                <a:solidFill>
                  <a:srgbClr val="FF0000"/>
                </a:solidFill>
              </a:rPr>
              <a:t>武家</a:t>
            </a:r>
            <a:r>
              <a:rPr lang="en-US" altLang="ko-KR" sz="2800" dirty="0">
                <a:solidFill>
                  <a:srgbClr val="FF0000"/>
                </a:solidFill>
              </a:rPr>
              <a:t>)</a:t>
            </a:r>
            <a:r>
              <a:rPr lang="ko-KR" altLang="en-US" sz="2800" dirty="0">
                <a:solidFill>
                  <a:srgbClr val="FF0000"/>
                </a:solidFill>
              </a:rPr>
              <a:t>교육</a:t>
            </a:r>
            <a:r>
              <a:rPr lang="en-US" altLang="ko-KR" sz="2800" dirty="0">
                <a:solidFill>
                  <a:srgbClr val="FF0000"/>
                </a:solidFill>
              </a:rPr>
              <a:t>(</a:t>
            </a:r>
            <a:r>
              <a:rPr lang="ko-KR" altLang="en-US" sz="2800" dirty="0">
                <a:solidFill>
                  <a:srgbClr val="FF0000"/>
                </a:solidFill>
              </a:rPr>
              <a:t>공교육</a:t>
            </a:r>
            <a:r>
              <a:rPr lang="en-US" altLang="ko-KR" sz="2800" dirty="0">
                <a:solidFill>
                  <a:srgbClr val="FF0000"/>
                </a:solidFill>
              </a:rPr>
              <a:t>)</a:t>
            </a:r>
            <a:r>
              <a:rPr lang="ko-KR" altLang="en-US" sz="2800" dirty="0"/>
              <a:t>과 서민교육</a:t>
            </a:r>
            <a:r>
              <a:rPr lang="en-US" altLang="ko-KR" sz="2800" dirty="0"/>
              <a:t>(</a:t>
            </a:r>
            <a:r>
              <a:rPr lang="ko-KR" altLang="en-US" sz="2800" dirty="0"/>
              <a:t>사교육</a:t>
            </a:r>
            <a:r>
              <a:rPr lang="en-US" altLang="ko-KR" sz="2800" dirty="0"/>
              <a:t>)</a:t>
            </a:r>
            <a:r>
              <a:rPr lang="ko-KR" altLang="en-US" sz="2800" dirty="0"/>
              <a:t>으로 나눌 수 있다</a:t>
            </a:r>
            <a:r>
              <a:rPr lang="en-US" altLang="ko-KR" sz="2800" dirty="0"/>
              <a:t>. </a:t>
            </a:r>
          </a:p>
          <a:p>
            <a:endParaRPr lang="ko-KR" altLang="en-US" sz="2800" dirty="0"/>
          </a:p>
          <a:p>
            <a:r>
              <a:rPr lang="ko-KR" altLang="en-US" sz="2800" dirty="0" err="1"/>
              <a:t>번교는</a:t>
            </a:r>
            <a:r>
              <a:rPr lang="ko-KR" altLang="en-US" sz="2800" dirty="0"/>
              <a:t> 각 번의 무사 계급인 </a:t>
            </a:r>
            <a:r>
              <a:rPr lang="ko-KR" altLang="en-US" sz="2800" dirty="0" err="1"/>
              <a:t>번사</a:t>
            </a:r>
            <a:r>
              <a:rPr lang="en-US" altLang="ko-KR" sz="2800" dirty="0"/>
              <a:t>(</a:t>
            </a:r>
            <a:r>
              <a:rPr lang="ko-KR" altLang="en-US" sz="2800" dirty="0" err="1"/>
              <a:t>藩士</a:t>
            </a:r>
            <a:r>
              <a:rPr lang="en-US" altLang="ko-KR" sz="2800" dirty="0"/>
              <a:t>)</a:t>
            </a:r>
            <a:r>
              <a:rPr lang="ko-KR" altLang="en-US" sz="2800" dirty="0"/>
              <a:t>의 자제들을 위한 </a:t>
            </a:r>
            <a:r>
              <a:rPr lang="ko-KR" altLang="en-US" sz="2800" dirty="0">
                <a:solidFill>
                  <a:srgbClr val="FF0000"/>
                </a:solidFill>
              </a:rPr>
              <a:t>지배층의 핵심 교육기관</a:t>
            </a:r>
            <a:r>
              <a:rPr lang="ko-KR" altLang="en-US" sz="2800" dirty="0"/>
              <a:t>이었다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 err="1"/>
              <a:t>번교의</a:t>
            </a:r>
            <a:r>
              <a:rPr lang="ko-KR" altLang="en-US" sz="2800" dirty="0"/>
              <a:t> 가장 큰 특징은 각 번의 사정과 처지에 맞는 인재 육성 교육이 가능하였다는 것이다</a:t>
            </a:r>
            <a:r>
              <a:rPr lang="en-US" altLang="ko-KR" sz="2800" dirty="0"/>
              <a:t>. </a:t>
            </a:r>
            <a:endParaRPr lang="ko-KR" altLang="en-US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42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데라코야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800" dirty="0">
                <a:solidFill>
                  <a:srgbClr val="FF0000"/>
                </a:solidFill>
              </a:rPr>
              <a:t>서민을 대상</a:t>
            </a:r>
            <a:r>
              <a:rPr lang="ko-KR" altLang="en-US" sz="2800" dirty="0"/>
              <a:t>으로 하는 </a:t>
            </a:r>
            <a:r>
              <a:rPr lang="ko-KR" altLang="en-US" sz="2800" dirty="0">
                <a:solidFill>
                  <a:srgbClr val="FF0000"/>
                </a:solidFill>
              </a:rPr>
              <a:t>사교육</a:t>
            </a:r>
            <a:r>
              <a:rPr lang="ko-KR" altLang="en-US" sz="2800" dirty="0"/>
              <a:t>이다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 err="1"/>
              <a:t>에도시대를</a:t>
            </a:r>
            <a:r>
              <a:rPr lang="ko-KR" altLang="en-US" sz="2800" dirty="0"/>
              <a:t> 관통하는 서민 교육의 특징은 서민도 사회의 구성원으로서 사회의 건전한 유지</a:t>
            </a:r>
            <a:r>
              <a:rPr lang="en-US" altLang="ko-KR" sz="2800" dirty="0"/>
              <a:t>, </a:t>
            </a:r>
            <a:r>
              <a:rPr lang="ko-KR" altLang="en-US" sz="2800" dirty="0"/>
              <a:t>발전을 위해 익혀야 할 지식과 교양이 있다는 </a:t>
            </a:r>
            <a:r>
              <a:rPr lang="ko-KR" altLang="en-US" sz="2800" dirty="0">
                <a:solidFill>
                  <a:srgbClr val="FF0000"/>
                </a:solidFill>
              </a:rPr>
              <a:t>사회적 공감대</a:t>
            </a:r>
            <a:r>
              <a:rPr lang="ko-KR" altLang="en-US" sz="2800" dirty="0"/>
              <a:t>이다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/>
              <a:t>일상생활에 필요한 실용교육</a:t>
            </a:r>
            <a:r>
              <a:rPr lang="en-US" altLang="ko-KR" sz="2800" dirty="0"/>
              <a:t>, </a:t>
            </a:r>
            <a:r>
              <a:rPr lang="ko-KR" altLang="en-US" sz="2800" dirty="0"/>
              <a:t>직업생활에 필요한 봉공</a:t>
            </a:r>
            <a:r>
              <a:rPr lang="en-US" altLang="ko-KR" sz="2800" dirty="0"/>
              <a:t>(</a:t>
            </a:r>
            <a:r>
              <a:rPr lang="ko-KR" altLang="en-US" sz="2800" dirty="0"/>
              <a:t>奉公</a:t>
            </a:r>
            <a:r>
              <a:rPr lang="en-US" altLang="ko-KR" sz="2800" dirty="0"/>
              <a:t>)</a:t>
            </a:r>
            <a:r>
              <a:rPr lang="ko-KR" altLang="en-US" sz="2800" dirty="0"/>
              <a:t>교육</a:t>
            </a:r>
            <a:r>
              <a:rPr lang="en-US" altLang="ko-KR" sz="2800" dirty="0"/>
              <a:t>, </a:t>
            </a:r>
            <a:r>
              <a:rPr lang="ko-KR" altLang="en-US" sz="2800" dirty="0"/>
              <a:t>공동생활에 필요한 도덕교육 등이 서민 교육의 중심 내용으로 강조되었다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208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CE6ADE-0495-410F-BA93-AD029687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가미가타</a:t>
            </a:r>
            <a:r>
              <a:rPr lang="ko-KR" altLang="en-US" dirty="0"/>
              <a:t> 문학</a:t>
            </a:r>
          </a:p>
        </p:txBody>
      </p:sp>
      <p:pic>
        <p:nvPicPr>
          <p:cNvPr id="1025" name="_x232352264" descr="EMB000035807322">
            <a:extLst>
              <a:ext uri="{FF2B5EF4-FFF2-40B4-BE49-F238E27FC236}">
                <a16:creationId xmlns:a16="http://schemas.microsoft.com/office/drawing/2014/main" id="{615CFFEA-BD38-4F34-A796-671BA613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3" y="1772816"/>
            <a:ext cx="637309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95A5DDD-6AC4-4031-AC45-41CA75310CEB}"/>
              </a:ext>
            </a:extLst>
          </p:cNvPr>
          <p:cNvSpPr/>
          <p:nvPr/>
        </p:nvSpPr>
        <p:spPr>
          <a:xfrm>
            <a:off x="3019330" y="5406788"/>
            <a:ext cx="3105337" cy="517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오쿠노호소미치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奧の細道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)</a:t>
            </a:r>
            <a:endParaRPr lang="ko-KR" alt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가미가타</a:t>
            </a:r>
            <a:r>
              <a:rPr lang="ko-KR" altLang="en-US" dirty="0"/>
              <a:t> 문학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800" dirty="0" err="1"/>
              <a:t>조닌</a:t>
            </a:r>
            <a:r>
              <a:rPr lang="ko-KR" altLang="en-US" sz="2800" dirty="0"/>
              <a:t> 문예다운 통속성과 연결되어 근세문학에 일관되게 흐르고 있는 </a:t>
            </a:r>
            <a:r>
              <a:rPr lang="ko-KR" altLang="en-US" sz="2800" dirty="0">
                <a:solidFill>
                  <a:srgbClr val="FF0000"/>
                </a:solidFill>
              </a:rPr>
              <a:t>해학적인 요소와 </a:t>
            </a:r>
            <a:r>
              <a:rPr lang="ko-KR" altLang="en-US" sz="2800" dirty="0" err="1">
                <a:solidFill>
                  <a:srgbClr val="FF0000"/>
                </a:solidFill>
              </a:rPr>
              <a:t>요상스러움</a:t>
            </a:r>
            <a:r>
              <a:rPr lang="ko-KR" altLang="en-US" sz="2800" dirty="0" err="1"/>
              <a:t>을</a:t>
            </a:r>
            <a:r>
              <a:rPr lang="ko-KR" altLang="en-US" sz="2800" dirty="0"/>
              <a:t> 함께 지니고 있다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pPr fontAlgn="base"/>
            <a:r>
              <a:rPr lang="ko-KR" altLang="en-US" sz="2800" dirty="0"/>
              <a:t>무사 계급과 백성들에게 </a:t>
            </a:r>
            <a:r>
              <a:rPr lang="ko-KR" altLang="en-US" sz="2800" dirty="0">
                <a:solidFill>
                  <a:srgbClr val="FF0000"/>
                </a:solidFill>
              </a:rPr>
              <a:t>충효 사상</a:t>
            </a:r>
            <a:r>
              <a:rPr lang="ko-KR" altLang="en-US" sz="2800" dirty="0"/>
              <a:t>을 근간으로 하는 상하 복종 관계와 질서 의식</a:t>
            </a:r>
            <a:r>
              <a:rPr lang="en-US" altLang="ko-KR" sz="2800" dirty="0"/>
              <a:t>, </a:t>
            </a:r>
            <a:r>
              <a:rPr lang="ko-KR" altLang="en-US" sz="2800" dirty="0"/>
              <a:t>도덕적 사상과 생활을 강조하였는데</a:t>
            </a:r>
            <a:r>
              <a:rPr lang="en-US" altLang="ko-KR" sz="2800" dirty="0"/>
              <a:t>, </a:t>
            </a:r>
            <a:r>
              <a:rPr lang="ko-KR" altLang="en-US" sz="2800" dirty="0"/>
              <a:t>이러한 측면이 </a:t>
            </a:r>
            <a:r>
              <a:rPr lang="ko-KR" altLang="en-US" sz="2800" dirty="0" err="1"/>
              <a:t>근세문학속에</a:t>
            </a:r>
            <a:r>
              <a:rPr lang="ko-KR" altLang="en-US" sz="2800" dirty="0"/>
              <a:t> 반영되어 </a:t>
            </a:r>
            <a:r>
              <a:rPr lang="ko-KR" altLang="en-US" sz="2800" dirty="0">
                <a:solidFill>
                  <a:srgbClr val="FF0000"/>
                </a:solidFill>
              </a:rPr>
              <a:t>의리와 인정의 세계</a:t>
            </a:r>
            <a:r>
              <a:rPr lang="ko-KR" altLang="en-US" sz="2800" dirty="0"/>
              <a:t>를 낳았다</a:t>
            </a:r>
            <a:r>
              <a:rPr lang="en-US" altLang="ko-KR" sz="2800" dirty="0"/>
              <a:t>.</a:t>
            </a:r>
          </a:p>
          <a:p>
            <a:pPr fontAlgn="base"/>
            <a:endParaRPr lang="ko-KR" altLang="en-US" sz="2800" dirty="0"/>
          </a:p>
          <a:p>
            <a:r>
              <a:rPr lang="ko-KR" altLang="en-US" sz="2800" dirty="0"/>
              <a:t>통속성과 도덕성이 때로 대립</a:t>
            </a:r>
            <a:r>
              <a:rPr lang="en-US" altLang="ko-KR" sz="2800" dirty="0"/>
              <a:t>, </a:t>
            </a:r>
            <a:r>
              <a:rPr lang="ko-KR" altLang="en-US" sz="2800" dirty="0"/>
              <a:t>조화되어 가면서 구축된 것이 근세일본인의 생활사이자 그 문학이었다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endParaRPr lang="ko-KR" altLang="en-US" sz="2800" dirty="0"/>
          </a:p>
          <a:p>
            <a:endParaRPr lang="ko-KR" altLang="en-US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07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7649B0-8ACF-4F20-83A1-EEEB83A4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기모노</a:t>
            </a:r>
          </a:p>
        </p:txBody>
      </p:sp>
      <p:pic>
        <p:nvPicPr>
          <p:cNvPr id="1025" name="_x165906000" descr="EMB00003580731c">
            <a:extLst>
              <a:ext uri="{FF2B5EF4-FFF2-40B4-BE49-F238E27FC236}">
                <a16:creationId xmlns:a16="http://schemas.microsoft.com/office/drawing/2014/main" id="{6AC8999B-A538-4CC7-BD98-197CDEE4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70" y="1417638"/>
            <a:ext cx="4192860" cy="509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기모노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기모노는 에도 시대에 와서는 가부키나 </a:t>
            </a:r>
            <a:r>
              <a:rPr lang="ko-KR" altLang="en-US" sz="2800" dirty="0" err="1"/>
              <a:t>우키요에</a:t>
            </a:r>
            <a:r>
              <a:rPr lang="ko-KR" altLang="en-US" sz="2800" dirty="0"/>
              <a:t> 같은 </a:t>
            </a:r>
            <a:r>
              <a:rPr lang="ko-KR" altLang="en-US" sz="2800" dirty="0">
                <a:solidFill>
                  <a:srgbClr val="FF0000"/>
                </a:solidFill>
              </a:rPr>
              <a:t>서민 문화가 발달</a:t>
            </a:r>
            <a:r>
              <a:rPr lang="ko-KR" altLang="en-US" sz="2800" dirty="0"/>
              <a:t>하면서 옷을 입는 방식에도 </a:t>
            </a:r>
            <a:r>
              <a:rPr lang="ko-KR" altLang="en-US" sz="2800" dirty="0">
                <a:solidFill>
                  <a:srgbClr val="FF0000"/>
                </a:solidFill>
              </a:rPr>
              <a:t>유행</a:t>
            </a:r>
            <a:r>
              <a:rPr lang="ko-KR" altLang="en-US" sz="2800" dirty="0"/>
              <a:t>이 따르게 되었다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/>
              <a:t>넉넉하게 입는 형태가 유행하면서 미혼 여성의 옷 소매가 길어졌으며</a:t>
            </a:r>
            <a:r>
              <a:rPr lang="en-US" altLang="ko-KR" sz="2800" dirty="0"/>
              <a:t>, </a:t>
            </a:r>
            <a:r>
              <a:rPr lang="ko-KR" altLang="en-US" sz="2800" dirty="0"/>
              <a:t>단순한 고정 끈의 역할이었던 </a:t>
            </a:r>
            <a:r>
              <a:rPr lang="ko-KR" altLang="en-US" sz="2800" dirty="0" err="1"/>
              <a:t>오비도</a:t>
            </a:r>
            <a:r>
              <a:rPr lang="ko-KR" altLang="en-US" sz="2800" dirty="0"/>
              <a:t> 묶는 방법이 다양한 형태로 발전해가면서 폭도 점점 넓어지고</a:t>
            </a:r>
            <a:r>
              <a:rPr lang="en-US" altLang="ko-KR" sz="2800" dirty="0"/>
              <a:t>, </a:t>
            </a:r>
            <a:r>
              <a:rPr lang="ko-KR" altLang="en-US" sz="2800" dirty="0"/>
              <a:t>뒤로 묶는 것이 일반화되었다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83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30501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영상 시청</a:t>
            </a:r>
            <a:endParaRPr lang="en-US" altLang="ko-KR" dirty="0"/>
          </a:p>
          <a:p>
            <a:r>
              <a:rPr lang="ko-KR" altLang="en-US" dirty="0" err="1"/>
              <a:t>겐로쿠</a:t>
            </a:r>
            <a:r>
              <a:rPr lang="ko-KR" altLang="en-US" dirty="0"/>
              <a:t> 문화</a:t>
            </a:r>
            <a:endParaRPr lang="en-US" altLang="ko-KR" dirty="0"/>
          </a:p>
          <a:p>
            <a:r>
              <a:rPr lang="ko-KR" altLang="en-US" dirty="0" err="1"/>
              <a:t>번교</a:t>
            </a:r>
            <a:endParaRPr lang="en-US" altLang="ko-KR" dirty="0"/>
          </a:p>
          <a:p>
            <a:r>
              <a:rPr lang="ko-KR" altLang="en-US" dirty="0" err="1"/>
              <a:t>데라코야</a:t>
            </a:r>
            <a:endParaRPr lang="en-US" altLang="ko-KR" dirty="0"/>
          </a:p>
          <a:p>
            <a:r>
              <a:rPr lang="ko-KR" altLang="en-US" dirty="0" err="1"/>
              <a:t>가미가타</a:t>
            </a:r>
            <a:r>
              <a:rPr lang="ko-KR" altLang="en-US" dirty="0"/>
              <a:t> 문학</a:t>
            </a:r>
            <a:endParaRPr lang="en-US" altLang="ko-KR" dirty="0"/>
          </a:p>
          <a:p>
            <a:r>
              <a:rPr lang="ko-KR" altLang="en-US" dirty="0"/>
              <a:t>기모노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69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영상 시청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https://www.youtube.com/watch?v=fFZeZRUGUyQ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623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겐로쿠</a:t>
            </a:r>
            <a:r>
              <a:rPr lang="ko-KR" altLang="en-US" dirty="0"/>
              <a:t>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밝고 </a:t>
            </a:r>
            <a:r>
              <a:rPr lang="ko-KR" altLang="en-US" sz="2800" dirty="0" err="1"/>
              <a:t>여유있는</a:t>
            </a:r>
            <a:r>
              <a:rPr lang="ko-KR" altLang="en-US" sz="2800" dirty="0"/>
              <a:t> 시대이다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r>
              <a:rPr lang="ko-KR" altLang="en-US" sz="2800" dirty="0" err="1"/>
              <a:t>조닌은</a:t>
            </a:r>
            <a:r>
              <a:rPr lang="ko-KR" altLang="en-US" sz="2800" dirty="0"/>
              <a:t> 이 세상을 </a:t>
            </a:r>
            <a:r>
              <a:rPr lang="ko-KR" altLang="en-US" sz="2800" dirty="0" err="1">
                <a:solidFill>
                  <a:srgbClr val="FF0000"/>
                </a:solidFill>
              </a:rPr>
              <a:t>우키요로</a:t>
            </a:r>
            <a:r>
              <a:rPr lang="ko-KR" altLang="en-US" sz="2800" dirty="0">
                <a:solidFill>
                  <a:srgbClr val="FF0000"/>
                </a:solidFill>
              </a:rPr>
              <a:t> 보고 생활을 즐기는 문화를 자유롭게 창조</a:t>
            </a:r>
            <a:r>
              <a:rPr lang="ko-KR" altLang="en-US" sz="2800" dirty="0"/>
              <a:t>하였다</a:t>
            </a:r>
            <a:r>
              <a:rPr lang="en-US" altLang="ko-KR" sz="2800" dirty="0"/>
              <a:t>. </a:t>
            </a:r>
            <a:r>
              <a:rPr lang="ko-KR" altLang="en-US" sz="2800" dirty="0"/>
              <a:t>특히 실용주의적 경향이 강해져 유학이나 고전의 연구</a:t>
            </a:r>
            <a:r>
              <a:rPr lang="en-US" altLang="ko-KR" sz="2800" dirty="0"/>
              <a:t>, </a:t>
            </a:r>
            <a:r>
              <a:rPr lang="ko-KR" altLang="en-US" sz="2800" dirty="0"/>
              <a:t>자연과학의 연구에 합리적인 정신이 발휘되었다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/>
              <a:t>미술이나 예능의 세계에서도 </a:t>
            </a:r>
            <a:r>
              <a:rPr lang="ko-KR" altLang="en-US" sz="2800" dirty="0">
                <a:solidFill>
                  <a:srgbClr val="FF0000"/>
                </a:solidFill>
              </a:rPr>
              <a:t>현실적이고 화려한 경향</a:t>
            </a:r>
            <a:r>
              <a:rPr lang="ko-KR" altLang="en-US" sz="2800" dirty="0"/>
              <a:t>이 나타났다</a:t>
            </a:r>
            <a:r>
              <a:rPr lang="en-US" altLang="ko-KR" sz="2800" dirty="0"/>
              <a:t>. </a:t>
            </a:r>
            <a:endParaRPr lang="ko-KR" altLang="en-US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07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겐로쿠</a:t>
            </a:r>
            <a:r>
              <a:rPr lang="ko-KR" altLang="en-US" dirty="0"/>
              <a:t>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유학은 크게 발전하였다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/>
              <a:t>문치주의가 대두하면서 </a:t>
            </a:r>
            <a:r>
              <a:rPr lang="ko-KR" altLang="en-US" sz="2800" dirty="0">
                <a:solidFill>
                  <a:srgbClr val="FF0000"/>
                </a:solidFill>
              </a:rPr>
              <a:t>학문과 사상</a:t>
            </a:r>
            <a:r>
              <a:rPr lang="ko-KR" altLang="en-US" sz="2800" dirty="0"/>
              <a:t>은 더욱 </a:t>
            </a:r>
            <a:r>
              <a:rPr lang="ko-KR" altLang="en-US" sz="2800" dirty="0">
                <a:solidFill>
                  <a:srgbClr val="FF0000"/>
                </a:solidFill>
              </a:rPr>
              <a:t>발전</a:t>
            </a:r>
            <a:r>
              <a:rPr lang="ko-KR" altLang="en-US" sz="2800" dirty="0"/>
              <a:t>했다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/>
              <a:t>유학은 군신과 부자의 분별을 중시하고</a:t>
            </a:r>
            <a:r>
              <a:rPr lang="en-US" altLang="ko-KR" sz="2800" dirty="0"/>
              <a:t>, </a:t>
            </a:r>
            <a:r>
              <a:rPr lang="ko-KR" altLang="en-US" sz="2800" dirty="0"/>
              <a:t>상하질서를 존중하며</a:t>
            </a:r>
            <a:r>
              <a:rPr lang="en-US" altLang="ko-KR" sz="2800" dirty="0"/>
              <a:t>, </a:t>
            </a:r>
            <a:r>
              <a:rPr lang="ko-KR" altLang="en-US" sz="2800" dirty="0"/>
              <a:t>대의명분을 중시했기 때문에 막부와 </a:t>
            </a:r>
            <a:r>
              <a:rPr lang="ko-KR" altLang="en-US" sz="2800" dirty="0" err="1"/>
              <a:t>다이묘는</a:t>
            </a:r>
            <a:r>
              <a:rPr lang="ko-KR" altLang="en-US" sz="2800" dirty="0"/>
              <a:t> 이를 장려하였다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52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겐로쿠</a:t>
            </a:r>
            <a:r>
              <a:rPr lang="ko-KR" altLang="en-US" dirty="0"/>
              <a:t>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이 시기의 현실적이고 합리적인 시대정신은 역사학과 국문학 연구에도 영향을 주었다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/>
              <a:t>역사학 에서는 사료에 근거를 둔 </a:t>
            </a:r>
            <a:r>
              <a:rPr lang="ko-KR" altLang="en-US" sz="2800" dirty="0" err="1"/>
              <a:t>싱증적</a:t>
            </a:r>
            <a:r>
              <a:rPr lang="ko-KR" altLang="en-US" sz="2800" dirty="0"/>
              <a:t> 연구가 행해졌는데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아라이</a:t>
            </a:r>
            <a:r>
              <a:rPr lang="ko-KR" altLang="en-US" sz="2800" dirty="0"/>
              <a:t> </a:t>
            </a:r>
            <a:r>
              <a:rPr lang="ko-KR" altLang="en-US" sz="2800" dirty="0" err="1"/>
              <a:t>하쿠세키는</a:t>
            </a:r>
            <a:r>
              <a:rPr lang="ko-KR" altLang="en-US" sz="2800" dirty="0"/>
              <a:t> ‘</a:t>
            </a:r>
            <a:r>
              <a:rPr lang="ko-KR" altLang="en-US" sz="2800" dirty="0" err="1"/>
              <a:t>도쿠시요론</a:t>
            </a:r>
            <a:r>
              <a:rPr lang="ko-KR" altLang="en-US" sz="2800" dirty="0"/>
              <a:t>’을 저술하여 독자적인 </a:t>
            </a:r>
            <a:r>
              <a:rPr lang="ko-KR" altLang="en-US" sz="2800" dirty="0" err="1"/>
              <a:t>역사론을</a:t>
            </a:r>
            <a:r>
              <a:rPr lang="ko-KR" altLang="en-US" sz="2800" dirty="0"/>
              <a:t> 전개했다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52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겐로쿠</a:t>
            </a:r>
            <a:r>
              <a:rPr lang="ko-KR" altLang="en-US" dirty="0"/>
              <a:t>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합리적이고 현실적인 시대정신을 반영해서 본초학</a:t>
            </a:r>
            <a:r>
              <a:rPr lang="en-US" altLang="ko-KR" sz="2800" dirty="0"/>
              <a:t>,</a:t>
            </a:r>
            <a:r>
              <a:rPr lang="ko-KR" altLang="en-US" sz="2800" dirty="0"/>
              <a:t>농학</a:t>
            </a:r>
            <a:r>
              <a:rPr lang="en-US" altLang="ko-KR" sz="2800" dirty="0"/>
              <a:t>,</a:t>
            </a:r>
            <a:r>
              <a:rPr lang="ko-KR" altLang="en-US" sz="2800" dirty="0"/>
              <a:t>의학</a:t>
            </a:r>
            <a:r>
              <a:rPr lang="en-US" altLang="ko-KR" sz="2800" dirty="0"/>
              <a:t>,</a:t>
            </a:r>
            <a:r>
              <a:rPr lang="ko-KR" altLang="en-US" sz="2800" dirty="0"/>
              <a:t>수학</a:t>
            </a:r>
            <a:r>
              <a:rPr lang="en-US" altLang="ko-KR" sz="2800" dirty="0"/>
              <a:t>,</a:t>
            </a:r>
            <a:r>
              <a:rPr lang="ko-KR" altLang="en-US" sz="2800" dirty="0"/>
              <a:t>천문학 등의 </a:t>
            </a:r>
            <a:r>
              <a:rPr lang="ko-KR" altLang="en-US" sz="2800" dirty="0">
                <a:solidFill>
                  <a:srgbClr val="FF0000"/>
                </a:solidFill>
              </a:rPr>
              <a:t>자연과학이 발달</a:t>
            </a:r>
            <a:r>
              <a:rPr lang="ko-KR" altLang="en-US" sz="2800" dirty="0"/>
              <a:t>하였다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/>
              <a:t>서민문화도 크게 발전 하였다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>
                <a:solidFill>
                  <a:srgbClr val="FF0000"/>
                </a:solidFill>
              </a:rPr>
              <a:t>인간성을 추구</a:t>
            </a:r>
            <a:r>
              <a:rPr lang="ko-KR" altLang="en-US" sz="2800" dirty="0"/>
              <a:t>한 </a:t>
            </a:r>
            <a:r>
              <a:rPr lang="ko-KR" altLang="en-US" sz="2800" dirty="0" err="1"/>
              <a:t>조닌문예가</a:t>
            </a:r>
            <a:r>
              <a:rPr lang="ko-KR" altLang="en-US" sz="2800" dirty="0"/>
              <a:t> </a:t>
            </a:r>
            <a:r>
              <a:rPr lang="ko-KR" altLang="en-US" sz="2800" dirty="0" err="1"/>
              <a:t>가미가타</a:t>
            </a:r>
            <a:r>
              <a:rPr lang="ko-KR" altLang="en-US" sz="2800" dirty="0"/>
              <a:t> 중심으로 발전하였는데</a:t>
            </a:r>
            <a:r>
              <a:rPr lang="en-US" altLang="ko-KR" sz="2800" dirty="0"/>
              <a:t>, </a:t>
            </a:r>
            <a:r>
              <a:rPr lang="ko-KR" altLang="en-US" sz="2800" dirty="0">
                <a:solidFill>
                  <a:srgbClr val="FF0000"/>
                </a:solidFill>
              </a:rPr>
              <a:t>현실적이며 해학적인</a:t>
            </a:r>
            <a:r>
              <a:rPr lang="ko-KR" altLang="en-US" sz="2800" dirty="0"/>
              <a:t> 서민의 시가로 </a:t>
            </a:r>
            <a:r>
              <a:rPr lang="ko-KR" altLang="en-US" sz="2800" dirty="0" err="1"/>
              <a:t>하이카이가</a:t>
            </a:r>
            <a:r>
              <a:rPr lang="ko-KR" altLang="en-US" sz="2800" dirty="0"/>
              <a:t> 유행하였다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39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겐로쿠</a:t>
            </a:r>
            <a:r>
              <a:rPr lang="ko-KR" altLang="en-US" dirty="0"/>
              <a:t>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서민의 읽을거리로서 </a:t>
            </a:r>
            <a:r>
              <a:rPr lang="ko-KR" altLang="en-US" sz="2800" dirty="0">
                <a:solidFill>
                  <a:srgbClr val="FF0000"/>
                </a:solidFill>
              </a:rPr>
              <a:t>소설도 발달</a:t>
            </a:r>
            <a:r>
              <a:rPr lang="ko-KR" altLang="en-US" sz="2800" dirty="0"/>
              <a:t>하였는데 소설은 </a:t>
            </a:r>
            <a:r>
              <a:rPr lang="ko-KR" altLang="en-US" sz="2800" dirty="0" err="1"/>
              <a:t>조닌생활을</a:t>
            </a:r>
            <a:r>
              <a:rPr lang="ko-KR" altLang="en-US" sz="2800" dirty="0"/>
              <a:t> 실감나게 표현하여 커다란 인기를 얻었다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/>
              <a:t>오사카의 </a:t>
            </a:r>
            <a:r>
              <a:rPr lang="ko-KR" altLang="en-US" sz="2800" dirty="0" err="1"/>
              <a:t>조닌</a:t>
            </a:r>
            <a:r>
              <a:rPr lang="ko-KR" altLang="en-US" sz="2800" dirty="0"/>
              <a:t> 출신인 이하라 </a:t>
            </a:r>
            <a:r>
              <a:rPr lang="ko-KR" altLang="en-US" sz="2800" dirty="0" err="1"/>
              <a:t>사이카쿠는</a:t>
            </a:r>
            <a:r>
              <a:rPr lang="ko-KR" altLang="en-US" sz="2800" dirty="0"/>
              <a:t> 세태나 풍속을 그린 </a:t>
            </a:r>
            <a:r>
              <a:rPr lang="ko-KR" altLang="en-US" sz="2800" dirty="0" err="1"/>
              <a:t>우키요조시라는</a:t>
            </a:r>
            <a:r>
              <a:rPr lang="ko-KR" altLang="en-US" sz="2800" dirty="0"/>
              <a:t> 소설의 대표자로서 </a:t>
            </a:r>
            <a:r>
              <a:rPr lang="ko-KR" altLang="en-US" sz="2800" dirty="0" err="1"/>
              <a:t>호색물인</a:t>
            </a:r>
            <a:r>
              <a:rPr lang="ko-KR" altLang="en-US" sz="2800" dirty="0"/>
              <a:t> ‘</a:t>
            </a:r>
            <a:r>
              <a:rPr lang="ko-KR" altLang="en-US" sz="2800" dirty="0" err="1"/>
              <a:t>호색일대남</a:t>
            </a:r>
            <a:r>
              <a:rPr lang="ko-KR" altLang="en-US" sz="2800" dirty="0"/>
              <a:t>’에서는 인간의 애욕본능을 적나라하게 표현하였다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39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겐로쿠</a:t>
            </a:r>
            <a:r>
              <a:rPr lang="ko-KR" altLang="en-US" dirty="0"/>
              <a:t>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연극도 인기가 있었다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  <a:p>
            <a:r>
              <a:rPr lang="ko-KR" altLang="en-US" sz="2800" dirty="0"/>
              <a:t>실제로 일어난 사건이나 역사적 사건을 소재로 한 시대물도 썼는데</a:t>
            </a:r>
            <a:r>
              <a:rPr lang="en-US" altLang="ko-KR" sz="2800" dirty="0"/>
              <a:t>, ‘</a:t>
            </a:r>
            <a:r>
              <a:rPr lang="ko-KR" altLang="en-US" sz="2800" dirty="0" err="1"/>
              <a:t>고쿠센야캇센</a:t>
            </a:r>
            <a:r>
              <a:rPr lang="ko-KR" altLang="en-US" sz="2800" dirty="0"/>
              <a:t>’은 역사적 사건을 다룬 시대물로 서민들에게 커다란 인기를 얻었다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189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453</Words>
  <Application>Microsoft Office PowerPoint</Application>
  <PresentationFormat>화면 슬라이드 쇼(4:3)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맑은 고딕</vt:lpstr>
      <vt:lpstr>함초롬바탕</vt:lpstr>
      <vt:lpstr>Arial</vt:lpstr>
      <vt:lpstr>Office 테마</vt:lpstr>
      <vt:lpstr>일본 근세시대의 문화 겐로쿠 문화</vt:lpstr>
      <vt:lpstr>목차</vt:lpstr>
      <vt:lpstr>영상 시청</vt:lpstr>
      <vt:lpstr>겐로쿠 문화</vt:lpstr>
      <vt:lpstr>겐로쿠 문화</vt:lpstr>
      <vt:lpstr>겐로쿠 문화</vt:lpstr>
      <vt:lpstr>겐로쿠 문화</vt:lpstr>
      <vt:lpstr>겐로쿠 문화</vt:lpstr>
      <vt:lpstr>겐로쿠 문화</vt:lpstr>
      <vt:lpstr>겐로쿠 문화</vt:lpstr>
      <vt:lpstr>번교</vt:lpstr>
      <vt:lpstr>번교</vt:lpstr>
      <vt:lpstr>데라코야</vt:lpstr>
      <vt:lpstr>가미가타 문학</vt:lpstr>
      <vt:lpstr>가미가타 문학</vt:lpstr>
      <vt:lpstr>기모노</vt:lpstr>
      <vt:lpstr>기모노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근세시대의 문화</dc:title>
  <dc:creator>User</dc:creator>
  <cp:lastModifiedBy>김성훈 </cp:lastModifiedBy>
  <cp:revision>33</cp:revision>
  <dcterms:created xsi:type="dcterms:W3CDTF">2019-09-29T12:51:16Z</dcterms:created>
  <dcterms:modified xsi:type="dcterms:W3CDTF">2019-09-29T14:53:02Z</dcterms:modified>
</cp:coreProperties>
</file>