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71" r:id="rId10"/>
    <p:sldId id="263" r:id="rId11"/>
    <p:sldId id="264" r:id="rId12"/>
    <p:sldId id="272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719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34B3B-54E0-4418-A598-4D5E31D10704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3B288-3AAA-48B9-B830-B0AA714822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86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D44367-D9D5-426C-AFE9-36AE45933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DB52134-B9AA-45EA-9074-A14D13F5D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E7F1F5-66B3-4C66-A883-E595C1AB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8509-34BD-45FB-89BB-B5012C63851E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840FBB-82F8-4537-9C0A-0F77FD61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769409-E485-4EAF-AEC7-46FE254C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C07-A400-4000-9303-E2304D9EFA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19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5789B7-B885-4760-85E8-840AC226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3B77A8-F734-4C3A-AC75-F16D97EDF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6E5B45-2EED-494D-AD7E-510AA8722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8509-34BD-45FB-89BB-B5012C63851E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C6C1A7-B68B-47EA-9096-49E9B4C78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A800D3-BD0F-42FD-8623-A5A6AFBF9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C07-A400-4000-9303-E2304D9EFA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19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2B07BF2-7A90-4EEE-82E6-2357BE3BE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A99FC66-E57D-4DAA-B6A6-38E2386D4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4C8623-169A-46B3-ADEB-C8EB4DE6E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8509-34BD-45FB-89BB-B5012C63851E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4ABD00-E365-4AFE-9A3A-FF8E7581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9D57FE-3F3B-429C-8089-C36035C7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C07-A400-4000-9303-E2304D9EFA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82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25035-AD07-4EC4-A839-FBC5CFEF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E83B81-7ABD-45E1-8F6C-AC0C4AC36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3905FE-A3AC-4418-A3DA-DE8ECB019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8509-34BD-45FB-89BB-B5012C63851E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9F8EC7-E10C-4D64-9539-2249D83A3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F23C2D-9A79-4786-B2A6-11BBBF57C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C07-A400-4000-9303-E2304D9EFA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75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72348A-2B8C-46F5-AEFB-9E7D86B4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557E11-10DA-4232-9CDA-7B9EF273E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921A86-F1DC-40D8-911C-7FA7B0E30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8509-34BD-45FB-89BB-B5012C63851E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E62774-BBC3-4556-B1E0-8DC1E41F1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A73D3D-E11B-4585-95E2-0CD13E0A8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C07-A400-4000-9303-E2304D9EFA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23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1A2A77-DEEE-4CB3-9DF0-160BDDEDF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850B05-0938-4AEE-9580-1C8DCDF63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92F4A5-9993-4370-A6EE-3C0027F98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3E12-060D-4CAB-9D4A-194CBC41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8509-34BD-45FB-89BB-B5012C63851E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990FAD-F4C4-4A97-941E-34C7EE0F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F50CD6-A677-463A-97F9-A02D576A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C07-A400-4000-9303-E2304D9EFA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14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96D48A-F048-4A57-ACA5-ED3EADAD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BD1F4F-0E1E-453A-92C8-F4A73B929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257F018-148D-41C8-99C6-15059E510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13575B-76C9-4052-8AEB-CD1159A15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ED599E-724F-4EA6-9442-E4503FB15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C6698E2-3290-4F1C-B4EE-7FAB31650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8509-34BD-45FB-89BB-B5012C63851E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2C8360-EF3C-474D-966A-89AB69AA3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5839F24-1D53-44B5-9C09-41724216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C07-A400-4000-9303-E2304D9EFA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40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704D37-C733-4A6C-863A-712BA9059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0F91F6-A8FA-43BD-B395-BB2A76CD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8509-34BD-45FB-89BB-B5012C63851E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276EB06-961F-4620-B290-8B017E0B8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DDB1561-ADB8-4C41-BA3D-4DBAB6465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C07-A400-4000-9303-E2304D9EFA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46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E14DFDD-6461-46B1-98A8-4D597624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8509-34BD-45FB-89BB-B5012C63851E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29DE9E-1D0A-4BBC-B8FC-242B5C50E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453087-F73E-4C24-97C2-779DDEF9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C07-A400-4000-9303-E2304D9EFA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22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4B7132-0633-401A-9383-04368BE4B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29F4AA-A419-4F22-848C-9F019AD0F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DC134C-7901-4C5A-9C0A-7FEDDC6AB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5DB9D6-EF20-4486-A80B-4CDEE3929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8509-34BD-45FB-89BB-B5012C63851E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FD5DDA-2C82-4CCB-AD61-BBE640F7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54FD77-FD56-41BE-B5BA-BF43B7747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C07-A400-4000-9303-E2304D9EFA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29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E998F0-492D-455A-95D1-A06175B7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84410EF-CA38-4C0B-91F9-FA37B5BFD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EC28FA8-D257-4ED6-A72B-D571D8C5A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DFA8C3-3B19-439B-8638-D17AD6C4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8509-34BD-45FB-89BB-B5012C63851E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808BB9-2AEC-4971-9D02-526BD905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2033E4-A723-42C1-A33C-CE3BE308D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BC07-A400-4000-9303-E2304D9EFA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20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572F080-33C2-4D7C-8E59-5E7AA633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CFCEAB-4116-4B3D-8794-C9B3C67A4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812DE3-9CA0-42F0-BFE2-BCE4D424F9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08509-34BD-45FB-89BB-B5012C63851E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C5BA42-730E-4F14-8A6E-6F55B29B2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F24D3D-63A1-450E-BFCC-E9CFD5F06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4BC07-A400-4000-9303-E2304D9EFA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26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9BCAFF-AC77-47BA-9766-4C2B60B466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/>
              <a:t>근세시대의 사회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D37B063-7093-408B-9E51-235E4456A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38703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sz="2800" dirty="0"/>
              <a:t>(</a:t>
            </a:r>
            <a:r>
              <a:rPr lang="ko-KR" altLang="en-US" sz="2800" dirty="0"/>
              <a:t>도쿠가와 요시무네</a:t>
            </a:r>
            <a:r>
              <a:rPr lang="en-US" altLang="ko-KR" sz="2800" dirty="0"/>
              <a:t>~</a:t>
            </a:r>
            <a:r>
              <a:rPr lang="ko-KR" altLang="en-US" sz="2800" dirty="0"/>
              <a:t>도쿠가와 이에나리</a:t>
            </a:r>
            <a:r>
              <a:rPr lang="en-US" altLang="ko-KR" sz="2800" dirty="0"/>
              <a:t>)</a:t>
            </a:r>
          </a:p>
          <a:p>
            <a:r>
              <a:rPr lang="en-US" altLang="ko-KR" sz="2800" dirty="0"/>
              <a:t>(1716~1837)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algn="r"/>
            <a:r>
              <a:rPr lang="en-US" altLang="zh-CN" dirty="0"/>
              <a:t>21681753</a:t>
            </a:r>
          </a:p>
          <a:p>
            <a:pPr algn="r"/>
            <a:r>
              <a:rPr lang="ko-KR" altLang="en-US" dirty="0"/>
              <a:t>천커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01562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520937-28AD-4D0E-8A19-11D3D5684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5" y="992173"/>
            <a:ext cx="3769324" cy="4873654"/>
          </a:xfrm>
          <a:prstGeom prst="rect">
            <a:avLst/>
          </a:prstGeom>
        </p:spPr>
      </p:pic>
      <p:cxnSp>
        <p:nvCxnSpPr>
          <p:cNvPr id="3074" name="AutoShape 2">
            <a:extLst>
              <a:ext uri="{FF2B5EF4-FFF2-40B4-BE49-F238E27FC236}">
                <a16:creationId xmlns:a16="http://schemas.microsoft.com/office/drawing/2014/main" id="{D8BD36C3-5933-4A54-A820-EB3D5E1A28F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14643" y="4192043"/>
            <a:ext cx="1327150" cy="9366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AutoShape 3">
            <a:extLst>
              <a:ext uri="{FF2B5EF4-FFF2-40B4-BE49-F238E27FC236}">
                <a16:creationId xmlns:a16="http://schemas.microsoft.com/office/drawing/2014/main" id="{4BDB7797-FFE9-413C-801A-8B67AF30C5F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2254" y="3102169"/>
            <a:ext cx="6350" cy="93821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AutoShape 4">
            <a:extLst>
              <a:ext uri="{FF2B5EF4-FFF2-40B4-BE49-F238E27FC236}">
                <a16:creationId xmlns:a16="http://schemas.microsoft.com/office/drawing/2014/main" id="{85575158-1EEA-45B6-886E-DB4E6479AD2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851916" y="3779246"/>
            <a:ext cx="373063" cy="2952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Arc 5">
            <a:extLst>
              <a:ext uri="{FF2B5EF4-FFF2-40B4-BE49-F238E27FC236}">
                <a16:creationId xmlns:a16="http://schemas.microsoft.com/office/drawing/2014/main" id="{670E79FA-EAB9-4DC6-94D2-BF562304E704}"/>
              </a:ext>
            </a:extLst>
          </p:cNvPr>
          <p:cNvSpPr>
            <a:spLocks/>
          </p:cNvSpPr>
          <p:nvPr/>
        </p:nvSpPr>
        <p:spPr bwMode="auto">
          <a:xfrm rot="6312744">
            <a:off x="2470399" y="3957555"/>
            <a:ext cx="667592" cy="81543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271"/>
              <a:gd name="T1" fmla="*/ 0 h 21600"/>
              <a:gd name="T2" fmla="*/ 21271 w 21271"/>
              <a:gd name="T3" fmla="*/ 17846 h 21600"/>
              <a:gd name="T4" fmla="*/ 0 w 2127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71" h="21600" fill="none" extrusionOk="0">
                <a:moveTo>
                  <a:pt x="-1" y="0"/>
                </a:moveTo>
                <a:cubicBezTo>
                  <a:pt x="10481" y="0"/>
                  <a:pt x="19449" y="7524"/>
                  <a:pt x="21271" y="17845"/>
                </a:cubicBezTo>
              </a:path>
              <a:path w="21271" h="21600" stroke="0" extrusionOk="0">
                <a:moveTo>
                  <a:pt x="-1" y="0"/>
                </a:moveTo>
                <a:cubicBezTo>
                  <a:pt x="10481" y="0"/>
                  <a:pt x="19449" y="7524"/>
                  <a:pt x="21271" y="17845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rc 6">
            <a:extLst>
              <a:ext uri="{FF2B5EF4-FFF2-40B4-BE49-F238E27FC236}">
                <a16:creationId xmlns:a16="http://schemas.microsoft.com/office/drawing/2014/main" id="{8A567EA4-E724-4314-8173-69E42B3B0509}"/>
              </a:ext>
            </a:extLst>
          </p:cNvPr>
          <p:cNvSpPr>
            <a:spLocks/>
          </p:cNvSpPr>
          <p:nvPr/>
        </p:nvSpPr>
        <p:spPr bwMode="auto">
          <a:xfrm rot="1174225" flipH="1">
            <a:off x="2626994" y="4018078"/>
            <a:ext cx="561233" cy="54625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271"/>
              <a:gd name="T1" fmla="*/ 0 h 21600"/>
              <a:gd name="T2" fmla="*/ 21271 w 21271"/>
              <a:gd name="T3" fmla="*/ 17846 h 21600"/>
              <a:gd name="T4" fmla="*/ 0 w 2127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71" h="21600" fill="none" extrusionOk="0">
                <a:moveTo>
                  <a:pt x="-1" y="0"/>
                </a:moveTo>
                <a:cubicBezTo>
                  <a:pt x="10481" y="0"/>
                  <a:pt x="19449" y="7524"/>
                  <a:pt x="21271" y="17845"/>
                </a:cubicBezTo>
              </a:path>
              <a:path w="21271" h="21600" stroke="0" extrusionOk="0">
                <a:moveTo>
                  <a:pt x="-1" y="0"/>
                </a:moveTo>
                <a:cubicBezTo>
                  <a:pt x="10481" y="0"/>
                  <a:pt x="19449" y="7524"/>
                  <a:pt x="21271" y="17845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7C76A29-FBFB-4DBB-8503-19C731E5C780}"/>
              </a:ext>
            </a:extLst>
          </p:cNvPr>
          <p:cNvSpPr txBox="1"/>
          <p:nvPr/>
        </p:nvSpPr>
        <p:spPr>
          <a:xfrm>
            <a:off x="5704513" y="1426128"/>
            <a:ext cx="39092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교통 로선</a:t>
            </a:r>
            <a:r>
              <a:rPr lang="en-US" altLang="ko-KR" dirty="0"/>
              <a:t>:  </a:t>
            </a:r>
            <a:r>
              <a:rPr lang="ko-KR" altLang="en-US" dirty="0"/>
              <a:t>에도                교토</a:t>
            </a:r>
            <a:endParaRPr lang="en-US" altLang="ko-KR" dirty="0"/>
          </a:p>
          <a:p>
            <a:r>
              <a:rPr lang="en-US" altLang="zh-CN" dirty="0"/>
              <a:t>                  </a:t>
            </a:r>
            <a:r>
              <a:rPr lang="ko-KR" altLang="en-US" dirty="0"/>
              <a:t>에도                오사카</a:t>
            </a:r>
            <a:endParaRPr lang="en-US" altLang="ko-KR" dirty="0"/>
          </a:p>
          <a:p>
            <a:endParaRPr lang="en-US" altLang="ko-KR" dirty="0">
              <a:ea typeface="Batang" panose="02030600000101010101" pitchFamily="18" charset="-127"/>
              <a:cs typeface="Batang" panose="02030600000101010101" pitchFamily="18" charset="-127"/>
            </a:endParaRPr>
          </a:p>
          <a:p>
            <a:pPr indent="252000">
              <a:lnSpc>
                <a:spcPct val="150000"/>
              </a:lnSpc>
            </a:pPr>
            <a:r>
              <a:rPr lang="ko-KR" altLang="zh-CN" sz="1600" dirty="0">
                <a:latin typeface="+mn-ea"/>
                <a:cs typeface="Batang" panose="02030600000101010101" pitchFamily="18" charset="-127"/>
              </a:rPr>
              <a:t>한갈래는</a:t>
            </a:r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 </a:t>
            </a:r>
            <a:r>
              <a:rPr lang="ko-KR" altLang="zh-CN" sz="1600" dirty="0">
                <a:latin typeface="+mn-ea"/>
                <a:cs typeface="Batang" panose="02030600000101010101" pitchFamily="18" charset="-127"/>
              </a:rPr>
              <a:t>태평양을</a:t>
            </a:r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 </a:t>
            </a:r>
            <a:r>
              <a:rPr lang="ko-KR" altLang="zh-CN" sz="1600" dirty="0">
                <a:latin typeface="+mn-ea"/>
                <a:cs typeface="Batang" panose="02030600000101010101" pitchFamily="18" charset="-127"/>
              </a:rPr>
              <a:t>따라</a:t>
            </a:r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 </a:t>
            </a:r>
            <a:r>
              <a:rPr lang="ko-KR" altLang="zh-CN" sz="1600" dirty="0">
                <a:latin typeface="+mn-ea"/>
                <a:cs typeface="Batang" panose="02030600000101010101" pitchFamily="18" charset="-127"/>
              </a:rPr>
              <a:t>동해도선이고</a:t>
            </a:r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 </a:t>
            </a:r>
            <a:r>
              <a:rPr lang="ko-KR" altLang="zh-CN" sz="1600" dirty="0">
                <a:latin typeface="+mn-ea"/>
                <a:cs typeface="Batang" panose="02030600000101010101" pitchFamily="18" charset="-127"/>
              </a:rPr>
              <a:t>다른</a:t>
            </a:r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 </a:t>
            </a:r>
            <a:r>
              <a:rPr lang="ko-KR" altLang="zh-CN" sz="1600" dirty="0">
                <a:latin typeface="+mn-ea"/>
                <a:cs typeface="Batang" panose="02030600000101010101" pitchFamily="18" charset="-127"/>
              </a:rPr>
              <a:t>한갈래는</a:t>
            </a:r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 </a:t>
            </a:r>
            <a:r>
              <a:rPr lang="ko-KR" altLang="zh-CN" sz="1600" dirty="0">
                <a:latin typeface="+mn-ea"/>
                <a:cs typeface="Batang" panose="02030600000101010101" pitchFamily="18" charset="-127"/>
              </a:rPr>
              <a:t>중앙산맥을</a:t>
            </a:r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 </a:t>
            </a:r>
            <a:r>
              <a:rPr lang="ko-KR" altLang="zh-CN" sz="1600" dirty="0">
                <a:latin typeface="+mn-ea"/>
                <a:cs typeface="Batang" panose="02030600000101010101" pitchFamily="18" charset="-127"/>
              </a:rPr>
              <a:t>가로지르는</a:t>
            </a:r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 </a:t>
            </a:r>
            <a:r>
              <a:rPr lang="ko-KR" altLang="zh-CN" sz="1600" dirty="0">
                <a:latin typeface="+mn-ea"/>
                <a:cs typeface="Batang" panose="02030600000101010101" pitchFamily="18" charset="-127"/>
              </a:rPr>
              <a:t>중산도이다</a:t>
            </a:r>
            <a:r>
              <a:rPr lang="en-US" altLang="ko-KR" sz="1600" dirty="0">
                <a:latin typeface="+mn-ea"/>
                <a:cs typeface="Batang" panose="02030600000101010101" pitchFamily="18" charset="-127"/>
              </a:rPr>
              <a:t>.</a:t>
            </a:r>
          </a:p>
          <a:p>
            <a:pPr indent="252000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</a:p>
          <a:p>
            <a:pPr indent="252000">
              <a:lnSpc>
                <a:spcPct val="150000"/>
              </a:lnSpc>
            </a:pPr>
            <a:r>
              <a:rPr lang="ko-KR" altLang="en-US" dirty="0"/>
              <a:t>나머지 도로                 방사선 형태  뻗었다           </a:t>
            </a:r>
            <a:endParaRPr lang="en-US" altLang="ko-KR" dirty="0"/>
          </a:p>
          <a:p>
            <a:endParaRPr lang="en-US" altLang="zh-CN" dirty="0"/>
          </a:p>
          <a:p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99FBC600-0924-44C0-9D37-A912390B8BC3}"/>
              </a:ext>
            </a:extLst>
          </p:cNvPr>
          <p:cNvCxnSpPr/>
          <p:nvPr/>
        </p:nvCxnSpPr>
        <p:spPr>
          <a:xfrm>
            <a:off x="7457812" y="1879674"/>
            <a:ext cx="88084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305A2450-283C-4B2A-A4F2-35C3216106CD}"/>
              </a:ext>
            </a:extLst>
          </p:cNvPr>
          <p:cNvCxnSpPr/>
          <p:nvPr/>
        </p:nvCxnSpPr>
        <p:spPr>
          <a:xfrm>
            <a:off x="7457812" y="1604235"/>
            <a:ext cx="88084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886275AC-4BA0-4F41-89E7-C4F558A9F8FC}"/>
              </a:ext>
            </a:extLst>
          </p:cNvPr>
          <p:cNvCxnSpPr/>
          <p:nvPr/>
        </p:nvCxnSpPr>
        <p:spPr>
          <a:xfrm>
            <a:off x="7341763" y="3969931"/>
            <a:ext cx="88084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950C8D24-563D-496A-AA18-CFAD1201EF83}"/>
              </a:ext>
            </a:extLst>
          </p:cNvPr>
          <p:cNvSpPr/>
          <p:nvPr/>
        </p:nvSpPr>
        <p:spPr>
          <a:xfrm>
            <a:off x="5570559" y="1537258"/>
            <a:ext cx="133954" cy="1339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30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6616852-154C-4FB2-93AC-DE715E71C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09" y="1694751"/>
            <a:ext cx="4698872" cy="3149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FE6267B-CD33-49F0-AB34-F3DF41D79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19" y="1409348"/>
            <a:ext cx="3669149" cy="37205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C05DE2E-971C-4648-B213-E2E4A7B6D631}"/>
              </a:ext>
            </a:extLst>
          </p:cNvPr>
          <p:cNvSpPr txBox="1"/>
          <p:nvPr/>
        </p:nvSpPr>
        <p:spPr>
          <a:xfrm>
            <a:off x="2139192" y="1023454"/>
            <a:ext cx="177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육로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864E4BD-4163-446C-B24A-3936F5C18B22}"/>
              </a:ext>
            </a:extLst>
          </p:cNvPr>
          <p:cNvSpPr txBox="1"/>
          <p:nvPr/>
        </p:nvSpPr>
        <p:spPr>
          <a:xfrm>
            <a:off x="8107443" y="1023454"/>
            <a:ext cx="121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해로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C508946-FE1B-484F-93DF-BB86795DB9F3}"/>
              </a:ext>
            </a:extLst>
          </p:cNvPr>
          <p:cNvSpPr txBox="1"/>
          <p:nvPr/>
        </p:nvSpPr>
        <p:spPr>
          <a:xfrm>
            <a:off x="1778645" y="5411115"/>
            <a:ext cx="236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여행</a:t>
            </a:r>
            <a:r>
              <a:rPr lang="en-US" altLang="ko-KR" dirty="0"/>
              <a:t>/</a:t>
            </a:r>
            <a:r>
              <a:rPr lang="ko-KR" altLang="en-US" dirty="0"/>
              <a:t>통행</a:t>
            </a:r>
            <a:r>
              <a:rPr lang="en-US" altLang="ko-KR" dirty="0"/>
              <a:t>/</a:t>
            </a:r>
            <a:r>
              <a:rPr lang="ko-KR" altLang="en-US" dirty="0"/>
              <a:t>운손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09E7154-476C-4A9D-B180-9D6A4879CA1D}"/>
              </a:ext>
            </a:extLst>
          </p:cNvPr>
          <p:cNvSpPr txBox="1"/>
          <p:nvPr/>
        </p:nvSpPr>
        <p:spPr>
          <a:xfrm>
            <a:off x="8107443" y="5411115"/>
            <a:ext cx="205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국내외 운손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76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02E19C39-3549-4D73-AFC2-EBD6096E8495}"/>
              </a:ext>
            </a:extLst>
          </p:cNvPr>
          <p:cNvSpPr/>
          <p:nvPr/>
        </p:nvSpPr>
        <p:spPr>
          <a:xfrm>
            <a:off x="2463567" y="2468460"/>
            <a:ext cx="7264866" cy="192107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3.</a:t>
            </a:r>
            <a:r>
              <a:rPr lang="ko-KR" altLang="en-US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농춘의 발전</a:t>
            </a:r>
            <a:endParaRPr lang="zh-CN" altLang="en-US" sz="4000" dirty="0">
              <a:latin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166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30A695BC-B644-4747-B921-C2DE1BE73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436853"/>
              </p:ext>
            </p:extLst>
          </p:nvPr>
        </p:nvGraphicFramePr>
        <p:xfrm>
          <a:off x="991564" y="1657134"/>
          <a:ext cx="6130689" cy="17718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43563">
                  <a:extLst>
                    <a:ext uri="{9D8B030D-6E8A-4147-A177-3AD203B41FA5}">
                      <a16:colId xmlns:a16="http://schemas.microsoft.com/office/drawing/2014/main" val="4076418595"/>
                    </a:ext>
                  </a:extLst>
                </a:gridCol>
                <a:gridCol w="2043563">
                  <a:extLst>
                    <a:ext uri="{9D8B030D-6E8A-4147-A177-3AD203B41FA5}">
                      <a16:colId xmlns:a16="http://schemas.microsoft.com/office/drawing/2014/main" val="2876288040"/>
                    </a:ext>
                  </a:extLst>
                </a:gridCol>
                <a:gridCol w="2043563">
                  <a:extLst>
                    <a:ext uri="{9D8B030D-6E8A-4147-A177-3AD203B41FA5}">
                      <a16:colId xmlns:a16="http://schemas.microsoft.com/office/drawing/2014/main" val="2267178478"/>
                    </a:ext>
                  </a:extLst>
                </a:gridCol>
              </a:tblGrid>
              <a:tr h="443296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년도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항쟁 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매년 편균 항쟁 수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367160"/>
                  </a:ext>
                </a:extLst>
              </a:tr>
              <a:tr h="44329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1600-1700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4.2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42637"/>
                  </a:ext>
                </a:extLst>
              </a:tr>
              <a:tr h="44329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1700-1800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1092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10.9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300952"/>
                  </a:ext>
                </a:extLst>
              </a:tr>
              <a:tr h="44197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1800-1850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16.2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927812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CEE64E05-3A3B-45FE-B22F-BEE1C7341686}"/>
              </a:ext>
            </a:extLst>
          </p:cNvPr>
          <p:cNvSpPr txBox="1"/>
          <p:nvPr/>
        </p:nvSpPr>
        <p:spPr>
          <a:xfrm>
            <a:off x="991564" y="3545722"/>
            <a:ext cx="4721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                        1600-1850</a:t>
            </a:r>
            <a:r>
              <a:rPr lang="ko-KR" altLang="en-US" dirty="0"/>
              <a:t>년의 농민 항쟁</a:t>
            </a:r>
            <a:endParaRPr lang="en-US" altLang="ko-KR" dirty="0"/>
          </a:p>
          <a:p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자료 출처</a:t>
            </a:r>
            <a:r>
              <a:rPr lang="en-US" altLang="ko-KR" sz="1400" dirty="0"/>
              <a:t>:Stephen </a:t>
            </a:r>
            <a:r>
              <a:rPr lang="en-US" altLang="ko-KR" sz="1400" dirty="0" err="1"/>
              <a:t>Vlastos,Peasant</a:t>
            </a:r>
            <a:r>
              <a:rPr lang="en-US" altLang="ko-KR" sz="1400" dirty="0"/>
              <a:t> Protests and Uprising in Tokugawa Japan(Berkeley: University of California Press, 1986), p. 46</a:t>
            </a:r>
            <a:endParaRPr lang="zh-CN" altLang="en-US" sz="1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64D34A7-D452-44B0-B8CB-191BC01FDD78}"/>
              </a:ext>
            </a:extLst>
          </p:cNvPr>
          <p:cNvSpPr txBox="1"/>
          <p:nvPr/>
        </p:nvSpPr>
        <p:spPr>
          <a:xfrm>
            <a:off x="7910818" y="1120996"/>
            <a:ext cx="3289618" cy="4616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2000">
              <a:lnSpc>
                <a:spcPct val="150000"/>
              </a:lnSpc>
            </a:pP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도쿠가와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시대에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빈농은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합법적으로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항의하는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통로가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많지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않았다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그러다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보니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시간이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갈수록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불법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소원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행위가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늘고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있었다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.1700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년에서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1800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년까지는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농민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잇키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가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가장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많은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시기로서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 1,000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여건에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달했다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농민의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잇키은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사회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및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경제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발전에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부정적인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영향을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미쳤다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그것이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빈발함에따라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막번체제의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기초는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흔들렸다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7919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52D3515-0933-49F6-89EC-70114F279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6" y="511728"/>
            <a:ext cx="4978649" cy="554289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C3AB8B2-BC22-4CAC-81BE-C7B32593809A}"/>
              </a:ext>
            </a:extLst>
          </p:cNvPr>
          <p:cNvSpPr txBox="1"/>
          <p:nvPr/>
        </p:nvSpPr>
        <p:spPr>
          <a:xfrm>
            <a:off x="1499639" y="6161606"/>
            <a:ext cx="3397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수차를 운용하여 밭에 관개했다</a:t>
            </a:r>
            <a:endParaRPr lang="zh-CN" altLang="en-US" sz="16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6797049-D328-457A-B988-380397FBAA8B}"/>
              </a:ext>
            </a:extLst>
          </p:cNvPr>
          <p:cNvSpPr txBox="1"/>
          <p:nvPr/>
        </p:nvSpPr>
        <p:spPr>
          <a:xfrm>
            <a:off x="6300132" y="1370529"/>
            <a:ext cx="3489820" cy="295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+mj-ea"/>
                <a:ea typeface="+mj-ea"/>
              </a:rPr>
              <a:t>1786</a:t>
            </a:r>
            <a:r>
              <a:rPr lang="en-US" altLang="ko-KR" dirty="0">
                <a:latin typeface="+mj-ea"/>
                <a:ea typeface="+mj-ea"/>
              </a:rPr>
              <a:t>~19</a:t>
            </a:r>
            <a:r>
              <a:rPr lang="ko-KR" altLang="en-US" dirty="0">
                <a:latin typeface="+mj-ea"/>
                <a:ea typeface="+mj-ea"/>
              </a:rPr>
              <a:t>세기 초</a:t>
            </a:r>
            <a:r>
              <a:rPr lang="en-US" altLang="zh-CN" b="1" dirty="0">
                <a:latin typeface="+mj-ea"/>
                <a:ea typeface="+mj-ea"/>
                <a:cs typeface="Times New Roman" panose="02020603050405020304" pitchFamily="18" charset="0"/>
              </a:rPr>
              <a:t> 50</a:t>
            </a:r>
            <a:r>
              <a:rPr lang="ko-KR" altLang="zh-CN" dirty="0">
                <a:latin typeface="+mj-ea"/>
                <a:ea typeface="+mj-ea"/>
                <a:cs typeface="Batang" panose="02030600000101010101" pitchFamily="18" charset="-127"/>
              </a:rPr>
              <a:t>년</a:t>
            </a:r>
            <a:r>
              <a:rPr lang="en-US" altLang="ko-KR" dirty="0">
                <a:latin typeface="+mj-ea"/>
                <a:ea typeface="+mj-ea"/>
                <a:cs typeface="Batang" panose="02030600000101010101" pitchFamily="18" charset="-127"/>
              </a:rPr>
              <a:t> </a:t>
            </a:r>
            <a:r>
              <a:rPr lang="ko-KR" altLang="en-US" dirty="0">
                <a:latin typeface="+mj-ea"/>
                <a:ea typeface="+mj-ea"/>
                <a:cs typeface="Batang" panose="02030600000101010101" pitchFamily="18" charset="-127"/>
              </a:rPr>
              <a:t>동안</a:t>
            </a:r>
            <a:r>
              <a:rPr lang="ko-KR" altLang="zh-CN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ko-KR" altLang="zh-CN" dirty="0">
                <a:latin typeface="+mj-ea"/>
                <a:ea typeface="+mj-ea"/>
                <a:cs typeface="Batang" panose="02030600000101010101" pitchFamily="18" charset="-127"/>
              </a:rPr>
              <a:t>생산량이</a:t>
            </a:r>
            <a:r>
              <a:rPr lang="ko-KR" altLang="zh-CN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ko-KR" altLang="zh-CN" dirty="0">
                <a:latin typeface="+mj-ea"/>
                <a:ea typeface="+mj-ea"/>
                <a:cs typeface="Batang" panose="02030600000101010101" pitchFamily="18" charset="-127"/>
              </a:rPr>
              <a:t>약</a:t>
            </a:r>
            <a:r>
              <a:rPr lang="en-US" altLang="zh-CN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ko-KR" altLang="zh-CN" dirty="0">
                <a:latin typeface="+mj-ea"/>
                <a:ea typeface="+mj-ea"/>
                <a:cs typeface="Batang" panose="02030600000101010101" pitchFamily="18" charset="-127"/>
              </a:rPr>
              <a:t>배로</a:t>
            </a:r>
            <a:r>
              <a:rPr lang="ko-KR" altLang="zh-CN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ko-KR" altLang="zh-CN" dirty="0">
                <a:latin typeface="+mj-ea"/>
                <a:ea typeface="+mj-ea"/>
                <a:cs typeface="Batang" panose="02030600000101010101" pitchFamily="18" charset="-127"/>
              </a:rPr>
              <a:t>증가되였다</a:t>
            </a:r>
            <a:r>
              <a:rPr lang="en-US" altLang="ko-KR" dirty="0">
                <a:latin typeface="+mj-ea"/>
                <a:ea typeface="+mj-ea"/>
                <a:cs typeface="Batang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 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latin typeface="+mj-ea"/>
                <a:ea typeface="+mj-ea"/>
              </a:rPr>
              <a:t>교육</a:t>
            </a:r>
            <a:r>
              <a:rPr lang="en-US" altLang="ko-KR" dirty="0">
                <a:latin typeface="+mj-ea"/>
                <a:ea typeface="+mj-ea"/>
              </a:rPr>
              <a:t>:</a:t>
            </a:r>
            <a:r>
              <a:rPr lang="ko-KR" altLang="zh-CN" dirty="0">
                <a:latin typeface="+mj-ea"/>
                <a:ea typeface="+mj-ea"/>
                <a:cs typeface="Batang" panose="02030600000101010101" pitchFamily="18" charset="-127"/>
              </a:rPr>
              <a:t>효과적인</a:t>
            </a:r>
            <a:r>
              <a:rPr lang="en-US" altLang="zh-CN" dirty="0">
                <a:latin typeface="+mj-ea"/>
                <a:ea typeface="+mj-ea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latin typeface="+mj-ea"/>
                <a:ea typeface="+mj-ea"/>
                <a:cs typeface="Batang" panose="02030600000101010101" pitchFamily="18" charset="-127"/>
              </a:rPr>
              <a:t>경작방식이</a:t>
            </a:r>
            <a:r>
              <a:rPr lang="en-US" altLang="zh-CN" dirty="0">
                <a:latin typeface="+mj-ea"/>
                <a:ea typeface="+mj-ea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latin typeface="+mj-ea"/>
                <a:ea typeface="+mj-ea"/>
                <a:cs typeface="Batang" panose="02030600000101010101" pitchFamily="18" charset="-127"/>
              </a:rPr>
              <a:t>널리</a:t>
            </a:r>
            <a:r>
              <a:rPr lang="en-US" altLang="zh-CN" dirty="0">
                <a:latin typeface="+mj-ea"/>
                <a:ea typeface="+mj-ea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latin typeface="+mj-ea"/>
                <a:ea typeface="+mj-ea"/>
                <a:cs typeface="Batang" panose="02030600000101010101" pitchFamily="18" charset="-127"/>
              </a:rPr>
              <a:t>전파될</a:t>
            </a:r>
            <a:r>
              <a:rPr lang="en-US" altLang="zh-CN" dirty="0">
                <a:latin typeface="+mj-ea"/>
                <a:ea typeface="+mj-ea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latin typeface="+mj-ea"/>
                <a:ea typeface="+mj-ea"/>
                <a:cs typeface="Batang" panose="02030600000101010101" pitchFamily="18" charset="-127"/>
              </a:rPr>
              <a:t>수</a:t>
            </a:r>
            <a:r>
              <a:rPr lang="en-US" altLang="zh-CN" dirty="0">
                <a:latin typeface="+mj-ea"/>
                <a:ea typeface="+mj-ea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latin typeface="+mj-ea"/>
                <a:ea typeface="+mj-ea"/>
                <a:cs typeface="Batang" panose="02030600000101010101" pitchFamily="18" charset="-127"/>
              </a:rPr>
              <a:t>있는</a:t>
            </a:r>
            <a:r>
              <a:rPr lang="en-US" altLang="zh-CN" dirty="0">
                <a:latin typeface="+mj-ea"/>
                <a:ea typeface="+mj-ea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latin typeface="+mj-ea"/>
                <a:ea typeface="+mj-ea"/>
                <a:cs typeface="Batang" panose="02030600000101010101" pitchFamily="18" charset="-127"/>
              </a:rPr>
              <a:t>중요한</a:t>
            </a:r>
            <a:r>
              <a:rPr lang="en-US" altLang="zh-CN" dirty="0">
                <a:latin typeface="+mj-ea"/>
                <a:ea typeface="+mj-ea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latin typeface="+mj-ea"/>
                <a:ea typeface="+mj-ea"/>
                <a:cs typeface="Batang" panose="02030600000101010101" pitchFamily="18" charset="-127"/>
              </a:rPr>
              <a:t>요소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9131032-1645-409F-AB35-5B2B4343C367}"/>
              </a:ext>
            </a:extLst>
          </p:cNvPr>
          <p:cNvSpPr/>
          <p:nvPr/>
        </p:nvSpPr>
        <p:spPr>
          <a:xfrm>
            <a:off x="6149130" y="1602297"/>
            <a:ext cx="151002" cy="1510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4802D600-F145-4435-961C-9BEDF504891B}"/>
              </a:ext>
            </a:extLst>
          </p:cNvPr>
          <p:cNvSpPr/>
          <p:nvPr/>
        </p:nvSpPr>
        <p:spPr>
          <a:xfrm>
            <a:off x="6207853" y="3642220"/>
            <a:ext cx="117446" cy="13282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57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A11E35C4-B4A0-451B-964A-668786747F66}"/>
              </a:ext>
            </a:extLst>
          </p:cNvPr>
          <p:cNvSpPr/>
          <p:nvPr/>
        </p:nvSpPr>
        <p:spPr>
          <a:xfrm>
            <a:off x="2463567" y="2468460"/>
            <a:ext cx="7264866" cy="192107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4.</a:t>
            </a:r>
            <a:r>
              <a:rPr lang="ko-KR" altLang="en-US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여성의 지위 변화</a:t>
            </a:r>
            <a:endParaRPr lang="zh-CN" altLang="en-US" sz="4000" dirty="0">
              <a:latin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0181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68ECA75-2567-446C-9EB5-63FBEF841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20" y="805343"/>
            <a:ext cx="5680046" cy="38169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AD9E4C-D691-42D9-9857-2460D319B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89" y="803246"/>
            <a:ext cx="3156691" cy="489497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4AC7BA4-D4AF-479B-ABC7-FAC8CAA66760}"/>
              </a:ext>
            </a:extLst>
          </p:cNvPr>
          <p:cNvSpPr txBox="1"/>
          <p:nvPr/>
        </p:nvSpPr>
        <p:spPr>
          <a:xfrm>
            <a:off x="797420" y="5033394"/>
            <a:ext cx="5680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/>
              <a:t>    가정 내외를 막론하고 여성이 경제생산에서 늘 중요한 역할을 했던 것이 현실이다</a:t>
            </a:r>
            <a:r>
              <a:rPr lang="en-US" altLang="ko-KR" dirty="0"/>
              <a:t>.</a:t>
            </a:r>
            <a:r>
              <a:rPr lang="ko-KR" altLang="en-US" dirty="0"/>
              <a:t>도시 상공업자 기관이나 부유한 농가에서는 여성들이 단독으로 또는 공동으로 업무 관리를 맡기도 했다</a:t>
            </a:r>
            <a:r>
              <a:rPr lang="en-US" altLang="ko-KR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921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D51CAD8-6B82-49A6-81F2-A3EE5742D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08" y="934468"/>
            <a:ext cx="3391612" cy="49042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16E3511-42AE-4C7F-8CF2-701A14123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983" y="934789"/>
            <a:ext cx="3241941" cy="490394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1464F4C-EFE5-4410-A857-DBA8CC80AA6B}"/>
              </a:ext>
            </a:extLst>
          </p:cNvPr>
          <p:cNvSpPr txBox="1"/>
          <p:nvPr/>
        </p:nvSpPr>
        <p:spPr>
          <a:xfrm>
            <a:off x="4765286" y="6065239"/>
            <a:ext cx="503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  </a:t>
            </a:r>
            <a:r>
              <a:rPr lang="ko-KR" altLang="en-US" b="1" dirty="0"/>
              <a:t>여성의 사회적 이미지</a:t>
            </a:r>
            <a:endParaRPr lang="zh-CN" altLang="en-US" b="1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20AD737-8B53-4CCC-B685-884FA1F42598}"/>
              </a:ext>
            </a:extLst>
          </p:cNvPr>
          <p:cNvSpPr/>
          <p:nvPr/>
        </p:nvSpPr>
        <p:spPr>
          <a:xfrm>
            <a:off x="4842908" y="6182793"/>
            <a:ext cx="134224" cy="1342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76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8D8CE7F-54D3-4CC3-AE06-CE3EC049458A}"/>
              </a:ext>
            </a:extLst>
          </p:cNvPr>
          <p:cNvSpPr txBox="1"/>
          <p:nvPr/>
        </p:nvSpPr>
        <p:spPr>
          <a:xfrm>
            <a:off x="813732" y="687897"/>
            <a:ext cx="387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시간</a:t>
            </a:r>
            <a:endParaRPr lang="zh-CN" altLang="en-US" sz="2400" b="1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0031B0E-DE82-4A0B-B44D-E8D9CB50F477}"/>
              </a:ext>
            </a:extLst>
          </p:cNvPr>
          <p:cNvCxnSpPr>
            <a:cxnSpLocks/>
          </p:cNvCxnSpPr>
          <p:nvPr/>
        </p:nvCxnSpPr>
        <p:spPr>
          <a:xfrm>
            <a:off x="1493240" y="3246539"/>
            <a:ext cx="89594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形 8" descr="光标">
            <a:extLst>
              <a:ext uri="{FF2B5EF4-FFF2-40B4-BE49-F238E27FC236}">
                <a16:creationId xmlns:a16="http://schemas.microsoft.com/office/drawing/2014/main" id="{7FBA1CF7-0541-4484-A271-D9B30DCC5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535" y="428108"/>
            <a:ext cx="310393" cy="310393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00DE0149-5B1E-49ED-816A-DD0BC66E98C0}"/>
              </a:ext>
            </a:extLst>
          </p:cNvPr>
          <p:cNvSpPr/>
          <p:nvPr/>
        </p:nvSpPr>
        <p:spPr>
          <a:xfrm>
            <a:off x="2315362" y="3192011"/>
            <a:ext cx="109056" cy="109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E844114-AF9C-4C85-8D7C-AD8094AAEF69}"/>
              </a:ext>
            </a:extLst>
          </p:cNvPr>
          <p:cNvSpPr/>
          <p:nvPr/>
        </p:nvSpPr>
        <p:spPr>
          <a:xfrm>
            <a:off x="4051386" y="3192011"/>
            <a:ext cx="109056" cy="109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D7CA579-35CD-4A44-BCF7-2DA72027641F}"/>
              </a:ext>
            </a:extLst>
          </p:cNvPr>
          <p:cNvSpPr/>
          <p:nvPr/>
        </p:nvSpPr>
        <p:spPr>
          <a:xfrm>
            <a:off x="5219753" y="3192011"/>
            <a:ext cx="109056" cy="109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24FC72C-5074-4A4C-8548-E87234562875}"/>
              </a:ext>
            </a:extLst>
          </p:cNvPr>
          <p:cNvSpPr/>
          <p:nvPr/>
        </p:nvSpPr>
        <p:spPr>
          <a:xfrm>
            <a:off x="6717084" y="3192011"/>
            <a:ext cx="109056" cy="109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1A8020F6-3DD8-4074-BB1C-428C8AD1FF30}"/>
              </a:ext>
            </a:extLst>
          </p:cNvPr>
          <p:cNvSpPr/>
          <p:nvPr/>
        </p:nvSpPr>
        <p:spPr>
          <a:xfrm>
            <a:off x="9145399" y="3192011"/>
            <a:ext cx="109056" cy="109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形 17" descr="线箭头平直">
            <a:extLst>
              <a:ext uri="{FF2B5EF4-FFF2-40B4-BE49-F238E27FC236}">
                <a16:creationId xmlns:a16="http://schemas.microsoft.com/office/drawing/2014/main" id="{E973DB1D-81C4-4B44-BE31-FC2F8CF08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3019304" y="3569652"/>
            <a:ext cx="376355" cy="376355"/>
          </a:xfrm>
          <a:prstGeom prst="rect">
            <a:avLst/>
          </a:prstGeom>
        </p:spPr>
      </p:pic>
      <p:pic>
        <p:nvPicPr>
          <p:cNvPr id="19" name="图形 18" descr="线箭头平直">
            <a:extLst>
              <a:ext uri="{FF2B5EF4-FFF2-40B4-BE49-F238E27FC236}">
                <a16:creationId xmlns:a16="http://schemas.microsoft.com/office/drawing/2014/main" id="{60F4B387-165F-4A17-AA97-A70D5F40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 flipH="1">
            <a:off x="4503198" y="2550582"/>
            <a:ext cx="369333" cy="376355"/>
          </a:xfrm>
          <a:prstGeom prst="rect">
            <a:avLst/>
          </a:prstGeom>
        </p:spPr>
      </p:pic>
      <p:pic>
        <p:nvPicPr>
          <p:cNvPr id="20" name="图形 19" descr="线箭头平直">
            <a:extLst>
              <a:ext uri="{FF2B5EF4-FFF2-40B4-BE49-F238E27FC236}">
                <a16:creationId xmlns:a16="http://schemas.microsoft.com/office/drawing/2014/main" id="{0C1DC32F-AB96-47C6-B9FD-5501EBBD3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5784783" y="3548351"/>
            <a:ext cx="376355" cy="376355"/>
          </a:xfrm>
          <a:prstGeom prst="rect">
            <a:avLst/>
          </a:prstGeom>
        </p:spPr>
      </p:pic>
      <p:pic>
        <p:nvPicPr>
          <p:cNvPr id="21" name="图形 20" descr="线箭头平直">
            <a:extLst>
              <a:ext uri="{FF2B5EF4-FFF2-40B4-BE49-F238E27FC236}">
                <a16:creationId xmlns:a16="http://schemas.microsoft.com/office/drawing/2014/main" id="{D5374225-B393-4C59-9533-3911D1A34D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 flipH="1">
            <a:off x="7757749" y="2570221"/>
            <a:ext cx="408608" cy="376355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00A10E96-BF2E-4933-A01A-1875D6BDEFC8}"/>
              </a:ext>
            </a:extLst>
          </p:cNvPr>
          <p:cNvSpPr txBox="1"/>
          <p:nvPr/>
        </p:nvSpPr>
        <p:spPr>
          <a:xfrm>
            <a:off x="8851010" y="2820459"/>
            <a:ext cx="118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1837</a:t>
            </a:r>
            <a:endParaRPr lang="zh-CN" altLang="en-US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5B94C51-4D91-467A-B49B-D6A1F6FA45DB}"/>
              </a:ext>
            </a:extLst>
          </p:cNvPr>
          <p:cNvSpPr txBox="1"/>
          <p:nvPr/>
        </p:nvSpPr>
        <p:spPr>
          <a:xfrm>
            <a:off x="3759665" y="2798654"/>
            <a:ext cx="118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1745</a:t>
            </a:r>
            <a:endParaRPr lang="zh-CN" altLang="en-US" b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D8194ED-A2B6-4B42-B3E1-C10A3BBF59EF}"/>
              </a:ext>
            </a:extLst>
          </p:cNvPr>
          <p:cNvSpPr txBox="1"/>
          <p:nvPr/>
        </p:nvSpPr>
        <p:spPr>
          <a:xfrm>
            <a:off x="4942512" y="2790974"/>
            <a:ext cx="118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1760</a:t>
            </a:r>
            <a:endParaRPr lang="zh-CN" altLang="en-US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048F893-3CBA-4956-B934-FEE81CCAC652}"/>
              </a:ext>
            </a:extLst>
          </p:cNvPr>
          <p:cNvSpPr txBox="1"/>
          <p:nvPr/>
        </p:nvSpPr>
        <p:spPr>
          <a:xfrm>
            <a:off x="6375958" y="2790974"/>
            <a:ext cx="118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1786</a:t>
            </a:r>
            <a:endParaRPr lang="zh-CN" altLang="en-US" b="1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99E273F-EAE9-40BD-BA93-BDEE14791D72}"/>
              </a:ext>
            </a:extLst>
          </p:cNvPr>
          <p:cNvSpPr txBox="1"/>
          <p:nvPr/>
        </p:nvSpPr>
        <p:spPr>
          <a:xfrm>
            <a:off x="2024635" y="2792719"/>
            <a:ext cx="118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1716</a:t>
            </a:r>
            <a:endParaRPr lang="zh-CN" altLang="en-US" b="1" dirty="0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329A5499-72A5-48FE-9FCB-956BACD084B0}"/>
              </a:ext>
            </a:extLst>
          </p:cNvPr>
          <p:cNvSpPr/>
          <p:nvPr/>
        </p:nvSpPr>
        <p:spPr>
          <a:xfrm>
            <a:off x="2369890" y="4053469"/>
            <a:ext cx="1647430" cy="16474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900" b="1" dirty="0">
                <a:solidFill>
                  <a:schemeClr val="tx1"/>
                </a:solidFill>
              </a:rPr>
              <a:t>요시무네</a:t>
            </a:r>
            <a:endParaRPr lang="zh-CN" altLang="en-US" sz="1900" b="1" dirty="0">
              <a:solidFill>
                <a:schemeClr val="tx1"/>
              </a:solidFill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86B757DD-28CB-4409-A8F8-7C6920C70FBE}"/>
              </a:ext>
            </a:extLst>
          </p:cNvPr>
          <p:cNvSpPr/>
          <p:nvPr/>
        </p:nvSpPr>
        <p:spPr>
          <a:xfrm>
            <a:off x="5178710" y="4053469"/>
            <a:ext cx="1647430" cy="16474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900" b="1" dirty="0">
                <a:solidFill>
                  <a:schemeClr val="tx1"/>
                </a:solidFill>
              </a:rPr>
              <a:t>이에하루</a:t>
            </a:r>
            <a:endParaRPr lang="zh-CN" altLang="en-US" sz="1900" b="1" dirty="0">
              <a:solidFill>
                <a:schemeClr val="tx1"/>
              </a:solidFill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031381BC-36AE-49F6-8651-1E8772DB53CA}"/>
              </a:ext>
            </a:extLst>
          </p:cNvPr>
          <p:cNvSpPr/>
          <p:nvPr/>
        </p:nvSpPr>
        <p:spPr>
          <a:xfrm>
            <a:off x="3864149" y="708854"/>
            <a:ext cx="1647430" cy="16474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900" b="1" dirty="0">
                <a:solidFill>
                  <a:schemeClr val="tx1"/>
                </a:solidFill>
              </a:rPr>
              <a:t>이에시게</a:t>
            </a:r>
            <a:endParaRPr lang="zh-CN" altLang="en-US" sz="1900" b="1" dirty="0">
              <a:solidFill>
                <a:schemeClr val="tx1"/>
              </a:solidFill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4D8CF46-D6A1-48B2-9EC6-85619BA6AE97}"/>
              </a:ext>
            </a:extLst>
          </p:cNvPr>
          <p:cNvSpPr/>
          <p:nvPr/>
        </p:nvSpPr>
        <p:spPr>
          <a:xfrm>
            <a:off x="7138337" y="708854"/>
            <a:ext cx="1647430" cy="16474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900" b="1" dirty="0">
                <a:solidFill>
                  <a:schemeClr val="tx1"/>
                </a:solidFill>
              </a:rPr>
              <a:t>이에나리</a:t>
            </a:r>
            <a:endParaRPr lang="zh-CN" altLang="en-US" sz="1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300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0AB004B-572E-462D-8C3C-0365D3197521}"/>
              </a:ext>
            </a:extLst>
          </p:cNvPr>
          <p:cNvSpPr txBox="1"/>
          <p:nvPr/>
        </p:nvSpPr>
        <p:spPr>
          <a:xfrm>
            <a:off x="788565" y="671119"/>
            <a:ext cx="135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체목</a:t>
            </a:r>
            <a:endParaRPr lang="zh-CN" altLang="en-US" sz="2400" b="1" dirty="0"/>
          </a:p>
        </p:txBody>
      </p:sp>
      <p:pic>
        <p:nvPicPr>
          <p:cNvPr id="3" name="图形 2" descr="光标">
            <a:extLst>
              <a:ext uri="{FF2B5EF4-FFF2-40B4-BE49-F238E27FC236}">
                <a16:creationId xmlns:a16="http://schemas.microsoft.com/office/drawing/2014/main" id="{A72C4509-50C3-466F-BDC3-6508C1550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535" y="428108"/>
            <a:ext cx="310393" cy="310393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0DCADB2E-A53A-404F-8252-84580C25E015}"/>
              </a:ext>
            </a:extLst>
          </p:cNvPr>
          <p:cNvSpPr/>
          <p:nvPr/>
        </p:nvSpPr>
        <p:spPr>
          <a:xfrm>
            <a:off x="1510019" y="1375795"/>
            <a:ext cx="3414319" cy="889233"/>
          </a:xfrm>
          <a:prstGeom prst="roundRect">
            <a:avLst/>
          </a:prstGeom>
          <a:solidFill>
            <a:srgbClr val="719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인구의 변화</a:t>
            </a:r>
            <a:endParaRPr lang="zh-CN" altLang="en-US" sz="2800" b="1" dirty="0">
              <a:latin typeface="Adobe Myungjo Std M" panose="02020600000000000000" pitchFamily="18" charset="-128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954FEA95-8890-45DE-BB10-75AAB8C8D724}"/>
              </a:ext>
            </a:extLst>
          </p:cNvPr>
          <p:cNvSpPr/>
          <p:nvPr/>
        </p:nvSpPr>
        <p:spPr>
          <a:xfrm>
            <a:off x="3986170" y="2715935"/>
            <a:ext cx="3414319" cy="889233"/>
          </a:xfrm>
          <a:prstGeom prst="roundRect">
            <a:avLst/>
          </a:prstGeom>
          <a:solidFill>
            <a:srgbClr val="719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교통 및 통신 발전</a:t>
            </a:r>
            <a:endParaRPr lang="zh-CN" altLang="en-US" sz="2800" b="1" dirty="0">
              <a:latin typeface="Adobe Myungjo Std M" panose="02020600000000000000" pitchFamily="18" charset="-128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59C55E1D-7E49-43A2-B5FC-58A89A890C2C}"/>
              </a:ext>
            </a:extLst>
          </p:cNvPr>
          <p:cNvSpPr/>
          <p:nvPr/>
        </p:nvSpPr>
        <p:spPr>
          <a:xfrm>
            <a:off x="6096000" y="4056075"/>
            <a:ext cx="3414319" cy="889233"/>
          </a:xfrm>
          <a:prstGeom prst="roundRect">
            <a:avLst/>
          </a:prstGeom>
          <a:solidFill>
            <a:srgbClr val="719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농촌의 발전</a:t>
            </a:r>
            <a:endParaRPr lang="zh-CN" altLang="en-US" sz="2800" b="1" dirty="0">
              <a:latin typeface="Adobe Myungjo Std M" panose="02020600000000000000" pitchFamily="18" charset="-128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1C985D6-6B38-49F7-8F3D-238ADC49DBDD}"/>
              </a:ext>
            </a:extLst>
          </p:cNvPr>
          <p:cNvSpPr/>
          <p:nvPr/>
        </p:nvSpPr>
        <p:spPr>
          <a:xfrm>
            <a:off x="8482668" y="5396215"/>
            <a:ext cx="3414319" cy="889233"/>
          </a:xfrm>
          <a:prstGeom prst="roundRect">
            <a:avLst/>
          </a:prstGeom>
          <a:solidFill>
            <a:srgbClr val="719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여성의 지위 변화</a:t>
            </a:r>
            <a:endParaRPr lang="zh-CN" altLang="en-US" sz="2800" b="1" dirty="0">
              <a:latin typeface="Adobe Myungjo Std M" panose="02020600000000000000" pitchFamily="18" charset="-128"/>
            </a:endParaRPr>
          </a:p>
        </p:txBody>
      </p:sp>
      <p:cxnSp>
        <p:nvCxnSpPr>
          <p:cNvPr id="9" name="连接符: 肘形 8">
            <a:extLst>
              <a:ext uri="{FF2B5EF4-FFF2-40B4-BE49-F238E27FC236}">
                <a16:creationId xmlns:a16="http://schemas.microsoft.com/office/drawing/2014/main" id="{EE0C0A32-5C2E-4D8B-B389-A1B8AB2F677F}"/>
              </a:ext>
            </a:extLst>
          </p:cNvPr>
          <p:cNvCxnSpPr>
            <a:cxnSpLocks/>
          </p:cNvCxnSpPr>
          <p:nvPr/>
        </p:nvCxnSpPr>
        <p:spPr>
          <a:xfrm>
            <a:off x="3130492" y="2405542"/>
            <a:ext cx="645952" cy="310393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连接符: 肘形 10">
            <a:extLst>
              <a:ext uri="{FF2B5EF4-FFF2-40B4-BE49-F238E27FC236}">
                <a16:creationId xmlns:a16="http://schemas.microsoft.com/office/drawing/2014/main" id="{E553A4C9-B607-4351-9B06-ACB1E7BCE7B3}"/>
              </a:ext>
            </a:extLst>
          </p:cNvPr>
          <p:cNvCxnSpPr>
            <a:cxnSpLocks/>
          </p:cNvCxnSpPr>
          <p:nvPr/>
        </p:nvCxnSpPr>
        <p:spPr>
          <a:xfrm>
            <a:off x="5296250" y="3745682"/>
            <a:ext cx="645952" cy="310393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连接符: 肘形 11">
            <a:extLst>
              <a:ext uri="{FF2B5EF4-FFF2-40B4-BE49-F238E27FC236}">
                <a16:creationId xmlns:a16="http://schemas.microsoft.com/office/drawing/2014/main" id="{454A510A-47A8-4F4D-B965-3E1E9B162664}"/>
              </a:ext>
            </a:extLst>
          </p:cNvPr>
          <p:cNvCxnSpPr>
            <a:cxnSpLocks/>
          </p:cNvCxnSpPr>
          <p:nvPr/>
        </p:nvCxnSpPr>
        <p:spPr>
          <a:xfrm>
            <a:off x="7660547" y="5085822"/>
            <a:ext cx="645952" cy="310393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7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8E31B9-A1A6-4BE6-A59D-76A3C2B4BE49}"/>
              </a:ext>
            </a:extLst>
          </p:cNvPr>
          <p:cNvSpPr txBox="1"/>
          <p:nvPr/>
        </p:nvSpPr>
        <p:spPr>
          <a:xfrm>
            <a:off x="813731" y="738501"/>
            <a:ext cx="939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배경</a:t>
            </a:r>
            <a:endParaRPr lang="zh-CN" altLang="en-US" sz="2400" b="1" dirty="0"/>
          </a:p>
        </p:txBody>
      </p:sp>
      <p:pic>
        <p:nvPicPr>
          <p:cNvPr id="3" name="图形 2" descr="光标">
            <a:extLst>
              <a:ext uri="{FF2B5EF4-FFF2-40B4-BE49-F238E27FC236}">
                <a16:creationId xmlns:a16="http://schemas.microsoft.com/office/drawing/2014/main" id="{E862AA9D-C393-4C9B-A760-0FE455D9A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535" y="428108"/>
            <a:ext cx="310393" cy="31039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98767CA-A1C1-47CD-8C4E-1FEFDBB6C8A3}"/>
              </a:ext>
            </a:extLst>
          </p:cNvPr>
          <p:cNvSpPr txBox="1"/>
          <p:nvPr/>
        </p:nvSpPr>
        <p:spPr>
          <a:xfrm>
            <a:off x="813731" y="1325461"/>
            <a:ext cx="6614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16</a:t>
            </a:r>
            <a:r>
              <a:rPr lang="ko-KR" altLang="en-US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세기 도쿠가와 이에야스가 일본을 통일하기전에 일본 렬도 시정의 수효와 면적은 부단히 늘어났다</a:t>
            </a:r>
            <a:r>
              <a:rPr lang="en-US" altLang="ko-KR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.</a:t>
            </a:r>
            <a:r>
              <a:rPr lang="ko-KR" altLang="en-US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일본 열도 면적의 액수와 정이 늘고 있었다</a:t>
            </a:r>
            <a:r>
              <a:rPr lang="en-US" altLang="ko-KR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.</a:t>
            </a:r>
            <a:r>
              <a:rPr lang="ko-KR" altLang="en-US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대명</a:t>
            </a:r>
            <a:r>
              <a:rPr lang="en-US" altLang="ko-KR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(</a:t>
            </a:r>
            <a:r>
              <a:rPr lang="ko-KR" altLang="en-US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大名</a:t>
            </a:r>
            <a:r>
              <a:rPr lang="en-US" altLang="ko-KR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)</a:t>
            </a:r>
            <a:r>
              <a:rPr lang="ko-KR" altLang="en-US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이 서로 웅대하게 경쟁하기 때문에</a:t>
            </a:r>
            <a:r>
              <a:rPr lang="en-US" altLang="ko-KR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, </a:t>
            </a:r>
            <a:r>
              <a:rPr lang="ko-KR" altLang="en-US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많은 무사를 그 성에 끌어들여 봉사해야 하기 때문에</a:t>
            </a:r>
            <a:r>
              <a:rPr lang="en-US" altLang="ko-KR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, </a:t>
            </a:r>
            <a:r>
              <a:rPr lang="ko-KR" altLang="en-US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시정</a:t>
            </a:r>
            <a:r>
              <a:rPr lang="en-US" altLang="ko-KR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(</a:t>
            </a:r>
            <a:r>
              <a:rPr lang="ko-KR" altLang="en-US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市町</a:t>
            </a:r>
            <a:r>
              <a:rPr lang="en-US" altLang="ko-KR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)</a:t>
            </a:r>
            <a:r>
              <a:rPr lang="ko-KR" altLang="en-US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의 발전을 촉진시켰다</a:t>
            </a:r>
            <a:r>
              <a:rPr lang="en-US" altLang="ko-KR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.</a:t>
            </a:r>
            <a:r>
              <a:rPr lang="ko-KR" altLang="en-US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사무라이 외에도</a:t>
            </a:r>
            <a:r>
              <a:rPr lang="en-US" altLang="ko-KR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, </a:t>
            </a:r>
            <a:r>
              <a:rPr lang="ko-KR" altLang="en-US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시정에는 각종 서비스업자들로 가득 차 있으며</a:t>
            </a:r>
            <a:r>
              <a:rPr lang="en-US" altLang="ko-KR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, </a:t>
            </a:r>
            <a:r>
              <a:rPr lang="ko-KR" altLang="en-US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정인</a:t>
            </a:r>
            <a:r>
              <a:rPr lang="en-US" altLang="ko-KR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, </a:t>
            </a:r>
            <a:r>
              <a:rPr lang="ko-KR" altLang="en-US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장인 및 상인 등이 모두 성 주위로 모여들고 있다</a:t>
            </a:r>
            <a:r>
              <a:rPr lang="en-US" altLang="ko-KR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.</a:t>
            </a:r>
            <a:r>
              <a:rPr lang="ko-KR" altLang="en-US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대면은 서로 경쟁하면서 많은 무사를 끌어들여 성곽에 모시도록 함으로써 시정의 발전을 추진하였다</a:t>
            </a:r>
            <a:r>
              <a:rPr lang="en-US" altLang="ko-KR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.</a:t>
            </a:r>
            <a:r>
              <a:rPr lang="ko-KR" altLang="en-US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사무라이를 제외한 각종 서비스업인원</a:t>
            </a:r>
            <a:r>
              <a:rPr lang="en-US" altLang="ko-KR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, </a:t>
            </a:r>
            <a:r>
              <a:rPr lang="ko-KR" altLang="en-US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장인 및 상인 등이 모두 성 주위로 모여들었다</a:t>
            </a:r>
            <a:r>
              <a:rPr lang="en-US" altLang="ko-KR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.</a:t>
            </a:r>
          </a:p>
          <a:p>
            <a:r>
              <a:rPr lang="ko-KR" altLang="en-US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그러나 </a:t>
            </a:r>
            <a:r>
              <a:rPr lang="en-US" altLang="ko-KR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16</a:t>
            </a:r>
            <a:r>
              <a:rPr lang="ko-KR" altLang="en-US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세기 말 전쟁 및 권력투쟁이 빈번하고</a:t>
            </a:r>
            <a:r>
              <a:rPr lang="en-US" altLang="ko-KR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, </a:t>
            </a:r>
            <a:r>
              <a:rPr lang="ko-KR" altLang="en-US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명성의 부</a:t>
            </a:r>
            <a:r>
              <a:rPr lang="en-US" altLang="ko-KR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(</a:t>
            </a:r>
            <a:r>
              <a:rPr lang="ko-KR" altLang="en-US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财富</a:t>
            </a:r>
            <a:r>
              <a:rPr lang="en-US" altLang="ko-KR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)</a:t>
            </a:r>
            <a:r>
              <a:rPr lang="ko-KR" altLang="en-US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도 시시각각으로 떨어지고</a:t>
            </a:r>
            <a:r>
              <a:rPr lang="en-US" altLang="ko-KR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, </a:t>
            </a:r>
            <a:r>
              <a:rPr lang="ko-KR" altLang="en-US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각 시정의 기초가 안정되지 못하고 상업종사자들이 발전하기 어려웠다</a:t>
            </a:r>
            <a:r>
              <a:rPr lang="en-US" altLang="ko-KR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.</a:t>
            </a:r>
            <a:r>
              <a:rPr lang="ko-KR" altLang="en-US" dirty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도쿠가와 정권이 공고하고 그 아래 각 번에 공전의 평화를 가져다 줄 때후에 각 시정은 진정으로 안정되었다</a:t>
            </a:r>
            <a:endParaRPr lang="zh-CN" altLang="en-US" dirty="0">
              <a:latin typeface="Adobe Myungjo Std M" panose="02020600000000000000" pitchFamily="18" charset="-128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88AE069-790F-427F-AE7D-EEAA047848D8}"/>
              </a:ext>
            </a:extLst>
          </p:cNvPr>
          <p:cNvSpPr txBox="1"/>
          <p:nvPr/>
        </p:nvSpPr>
        <p:spPr>
          <a:xfrm>
            <a:off x="8304373" y="5058562"/>
            <a:ext cx="307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도쿠가와 이에야스 조각상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C6E124E-6D93-4D56-98C0-72B089744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373" y="738501"/>
            <a:ext cx="2919166" cy="389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7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2FA25520-DE51-43E1-BBAC-098B69D933C8}"/>
              </a:ext>
            </a:extLst>
          </p:cNvPr>
          <p:cNvSpPr/>
          <p:nvPr/>
        </p:nvSpPr>
        <p:spPr>
          <a:xfrm>
            <a:off x="2463567" y="2468460"/>
            <a:ext cx="7264866" cy="192107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1.</a:t>
            </a:r>
            <a:r>
              <a:rPr lang="ko-KR" altLang="en-US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인구의 변화</a:t>
            </a:r>
            <a:endParaRPr lang="zh-CN" altLang="en-US" sz="4000" dirty="0">
              <a:latin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573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31B772B4-83C1-4DA4-9547-8A0D22DD9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961445"/>
              </p:ext>
            </p:extLst>
          </p:nvPr>
        </p:nvGraphicFramePr>
        <p:xfrm>
          <a:off x="1036039" y="940108"/>
          <a:ext cx="4561748" cy="3005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874">
                  <a:extLst>
                    <a:ext uri="{9D8B030D-6E8A-4147-A177-3AD203B41FA5}">
                      <a16:colId xmlns:a16="http://schemas.microsoft.com/office/drawing/2014/main" val="3801749136"/>
                    </a:ext>
                  </a:extLst>
                </a:gridCol>
                <a:gridCol w="2280874">
                  <a:extLst>
                    <a:ext uri="{9D8B030D-6E8A-4147-A177-3AD203B41FA5}">
                      <a16:colId xmlns:a16="http://schemas.microsoft.com/office/drawing/2014/main" val="1923382039"/>
                    </a:ext>
                  </a:extLst>
                </a:gridCol>
              </a:tblGrid>
              <a:tr h="500841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도시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인구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858337"/>
                  </a:ext>
                </a:extLst>
              </a:tr>
              <a:tr h="500841"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/>
                        <a:t>에도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1 000 000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243069"/>
                  </a:ext>
                </a:extLst>
              </a:tr>
              <a:tr h="500841"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/>
                        <a:t>어사카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382 000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90090"/>
                  </a:ext>
                </a:extLst>
              </a:tr>
              <a:tr h="500841"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/>
                        <a:t>교토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341 000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678147"/>
                  </a:ext>
                </a:extLst>
              </a:tr>
              <a:tr h="500841"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/>
                        <a:t>나고야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42 000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678074"/>
                  </a:ext>
                </a:extLst>
              </a:tr>
              <a:tr h="500841"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/>
                        <a:t>나가사키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42 000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500248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EF663F65-0E71-4EF2-92C7-4FE8A07DDD05}"/>
              </a:ext>
            </a:extLst>
          </p:cNvPr>
          <p:cNvSpPr txBox="1"/>
          <p:nvPr/>
        </p:nvSpPr>
        <p:spPr>
          <a:xfrm>
            <a:off x="951682" y="5287663"/>
            <a:ext cx="48677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자료 출처</a:t>
            </a:r>
            <a:r>
              <a:rPr lang="en-US" altLang="ko-KR" sz="1400" dirty="0"/>
              <a:t>: </a:t>
            </a:r>
            <a:r>
              <a:rPr lang="ko-KR" altLang="en-US" sz="1400" dirty="0"/>
              <a:t>세키야마 나오타로</a:t>
            </a:r>
            <a:r>
              <a:rPr lang="en-US" altLang="ko-KR" sz="1400" dirty="0"/>
              <a:t>,</a:t>
            </a:r>
            <a:r>
              <a:rPr lang="ja-JP" altLang="en-US" sz="1400" dirty="0"/>
              <a:t> </a:t>
            </a:r>
            <a:r>
              <a:rPr lang="en-US" altLang="ja-JP" sz="1400" dirty="0"/>
              <a:t>《</a:t>
            </a:r>
            <a:r>
              <a:rPr lang="ja-JP" altLang="en-US" sz="1400" dirty="0"/>
              <a:t>近世日本の人口构造：有关德川时代の人口调查と人口状态に关する研究</a:t>
            </a:r>
            <a:r>
              <a:rPr lang="en-US" altLang="ja-JP" sz="1400" dirty="0"/>
              <a:t>》</a:t>
            </a:r>
            <a:br>
              <a:rPr lang="en-US" altLang="ja-JP" dirty="0"/>
            </a:br>
            <a:r>
              <a:rPr lang="en-US" altLang="ko-KR" dirty="0"/>
              <a:t> 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A747533-A1AC-4396-837C-674DA57D32F6}"/>
              </a:ext>
            </a:extLst>
          </p:cNvPr>
          <p:cNvSpPr txBox="1"/>
          <p:nvPr/>
        </p:nvSpPr>
        <p:spPr>
          <a:xfrm>
            <a:off x="1941118" y="4165554"/>
            <a:ext cx="275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1720</a:t>
            </a:r>
            <a:r>
              <a:rPr lang="ko-KR" altLang="en-US" dirty="0"/>
              <a:t>년 주요 도시의 인구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9A801B9-7521-4B6C-BD1B-CE0A72617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96" y="847287"/>
            <a:ext cx="3948562" cy="467187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20BED11-60B8-4C51-A940-4FB1E7E0D534}"/>
              </a:ext>
            </a:extLst>
          </p:cNvPr>
          <p:cNvSpPr txBox="1"/>
          <p:nvPr/>
        </p:nvSpPr>
        <p:spPr>
          <a:xfrm>
            <a:off x="7306811" y="5728734"/>
            <a:ext cx="348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에도성의 조감도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815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43C98AB-E41E-4CEA-A76A-0D8D42469A1A}"/>
              </a:ext>
            </a:extLst>
          </p:cNvPr>
          <p:cNvSpPr txBox="1"/>
          <p:nvPr/>
        </p:nvSpPr>
        <p:spPr>
          <a:xfrm>
            <a:off x="318781" y="595618"/>
            <a:ext cx="144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영향</a:t>
            </a:r>
            <a:r>
              <a:rPr lang="en-US" altLang="ko-KR" dirty="0"/>
              <a:t>:</a:t>
            </a:r>
            <a:endParaRPr lang="zh-CN" altLang="en-US" dirty="0"/>
          </a:p>
        </p:txBody>
      </p:sp>
      <p:sp>
        <p:nvSpPr>
          <p:cNvPr id="3" name="AutoShape 1">
            <a:extLst>
              <a:ext uri="{FF2B5EF4-FFF2-40B4-BE49-F238E27FC236}">
                <a16:creationId xmlns:a16="http://schemas.microsoft.com/office/drawing/2014/main" id="{D1ED1A6F-2814-4DFB-B4F1-CA6071981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6105" y="1215456"/>
            <a:ext cx="9064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28E30C0B-172E-4EBC-B9AA-18C92EC2D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8489" y="1074168"/>
            <a:ext cx="7937" cy="2825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8115F37-088E-4B96-820C-807649E3D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1002" y="-9227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822609C-6189-459E-A1BB-ED3E0BE1A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27" y="984624"/>
            <a:ext cx="7446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18</a:t>
            </a:r>
            <a:r>
              <a:rPr kumimoji="0" lang="ko-KR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세기 대량인구             생활 환경   </a:t>
            </a:r>
            <a:r>
              <a:rPr kumimoji="0" lang="en-US" altLang="ko-K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kumimoji="0" lang="ko-KR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난잡</a:t>
            </a:r>
            <a:r>
              <a:rPr kumimoji="0" lang="en-US" altLang="ko-K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,</a:t>
            </a:r>
            <a:r>
              <a:rPr kumimoji="0" lang="ko-KR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더럽</a:t>
            </a:r>
            <a:r>
              <a:rPr kumimoji="0" lang="en-US" altLang="ko-K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)</a:t>
            </a: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54BB95C-79AD-4B6B-90CB-B895C915773A}"/>
              </a:ext>
            </a:extLst>
          </p:cNvPr>
          <p:cNvSpPr txBox="1"/>
          <p:nvPr/>
        </p:nvSpPr>
        <p:spPr>
          <a:xfrm>
            <a:off x="931178" y="2293582"/>
            <a:ext cx="5321068" cy="170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도시의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주거환경은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붐비고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더럽게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좋지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않다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.18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세기에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에도의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일반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지역은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 20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세기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후반의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도쿄의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주택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상황보다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더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조밀할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정도로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붐비며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세계에서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가장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인구가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많은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도시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중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ko-KR" altLang="zh-CN" dirty="0">
                <a:ea typeface="Batang" panose="02030600000101010101" pitchFamily="18" charset="-127"/>
                <a:cs typeface="Batang" panose="02030600000101010101" pitchFamily="18" charset="-127"/>
              </a:rPr>
              <a:t>하나였다</a:t>
            </a:r>
            <a:r>
              <a:rPr lang="en-US" altLang="zh-CN" dirty="0">
                <a:latin typeface="Batang" panose="02030600000101010101" pitchFamily="18" charset="-127"/>
                <a:cs typeface="Times New Roman" panose="02020603050405020304" pitchFamily="18" charset="0"/>
              </a:rPr>
              <a:t>.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4587EA3-C712-4C67-9E10-9EF3FB6D0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"/>
          <a:stretch/>
        </p:blipFill>
        <p:spPr>
          <a:xfrm>
            <a:off x="6096000" y="1851026"/>
            <a:ext cx="5830698" cy="373958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3EF3F0F-5562-49BA-8639-977DBBA03453}"/>
              </a:ext>
            </a:extLst>
          </p:cNvPr>
          <p:cNvSpPr txBox="1"/>
          <p:nvPr/>
        </p:nvSpPr>
        <p:spPr>
          <a:xfrm>
            <a:off x="7740416" y="5826071"/>
            <a:ext cx="3061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에도의 주민 지구및 거리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2442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923DB1D9-626E-4BB1-A46C-6164ED9D6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951331"/>
              </p:ext>
            </p:extLst>
          </p:nvPr>
        </p:nvGraphicFramePr>
        <p:xfrm>
          <a:off x="930245" y="1550175"/>
          <a:ext cx="5006364" cy="19815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03182">
                  <a:extLst>
                    <a:ext uri="{9D8B030D-6E8A-4147-A177-3AD203B41FA5}">
                      <a16:colId xmlns:a16="http://schemas.microsoft.com/office/drawing/2014/main" val="2831270456"/>
                    </a:ext>
                  </a:extLst>
                </a:gridCol>
                <a:gridCol w="2503182">
                  <a:extLst>
                    <a:ext uri="{9D8B030D-6E8A-4147-A177-3AD203B41FA5}">
                      <a16:colId xmlns:a16="http://schemas.microsoft.com/office/drawing/2014/main" val="1553690106"/>
                    </a:ext>
                  </a:extLst>
                </a:gridCol>
              </a:tblGrid>
              <a:tr h="495397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지역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인구 추세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307322"/>
                  </a:ext>
                </a:extLst>
              </a:tr>
              <a:tr h="495397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서부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54316"/>
                  </a:ext>
                </a:extLst>
              </a:tr>
              <a:tr h="495397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중부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900851"/>
                  </a:ext>
                </a:extLst>
              </a:tr>
              <a:tr h="495397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동부및 동복부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462722"/>
                  </a:ext>
                </a:extLst>
              </a:tr>
            </a:tbl>
          </a:graphicData>
        </a:graphic>
      </p:graphicFrame>
      <p:sp>
        <p:nvSpPr>
          <p:cNvPr id="8" name="箭头: 上 7">
            <a:extLst>
              <a:ext uri="{FF2B5EF4-FFF2-40B4-BE49-F238E27FC236}">
                <a16:creationId xmlns:a16="http://schemas.microsoft.com/office/drawing/2014/main" id="{0DAD20F0-5B07-469B-BD7B-FDF72A23C9AD}"/>
              </a:ext>
            </a:extLst>
          </p:cNvPr>
          <p:cNvSpPr/>
          <p:nvPr/>
        </p:nvSpPr>
        <p:spPr>
          <a:xfrm>
            <a:off x="4496498" y="2147584"/>
            <a:ext cx="226503" cy="30200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2B30399A-7C59-436C-8CC4-240DBC7561A6}"/>
              </a:ext>
            </a:extLst>
          </p:cNvPr>
          <p:cNvSpPr/>
          <p:nvPr/>
        </p:nvSpPr>
        <p:spPr>
          <a:xfrm>
            <a:off x="4475524" y="2700207"/>
            <a:ext cx="369116" cy="2097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8037144E-16C9-41CA-8470-B9F49F750CE9}"/>
              </a:ext>
            </a:extLst>
          </p:cNvPr>
          <p:cNvSpPr/>
          <p:nvPr/>
        </p:nvSpPr>
        <p:spPr>
          <a:xfrm>
            <a:off x="4496498" y="3126997"/>
            <a:ext cx="226503" cy="30200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69A8E7F-4076-47E7-8BAA-5641ACCADD3C}"/>
              </a:ext>
            </a:extLst>
          </p:cNvPr>
          <p:cNvSpPr/>
          <p:nvPr/>
        </p:nvSpPr>
        <p:spPr>
          <a:xfrm>
            <a:off x="900506" y="3688790"/>
            <a:ext cx="35750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prstClr val="black"/>
                </a:solidFill>
              </a:rPr>
              <a:t>자료 출처</a:t>
            </a:r>
            <a:r>
              <a:rPr lang="en-US" altLang="ko-KR" sz="1400" dirty="0">
                <a:solidFill>
                  <a:prstClr val="black"/>
                </a:solidFill>
              </a:rPr>
              <a:t>: Smith, Native Sources, pp. 46-47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38310C5-1768-4851-AD84-F38312CF2CE4}"/>
              </a:ext>
            </a:extLst>
          </p:cNvPr>
          <p:cNvSpPr/>
          <p:nvPr/>
        </p:nvSpPr>
        <p:spPr>
          <a:xfrm>
            <a:off x="900506" y="4681795"/>
            <a:ext cx="5006364" cy="1291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>
              <a:lnSpc>
                <a:spcPct val="150000"/>
              </a:lnSpc>
            </a:pPr>
            <a:r>
              <a:rPr lang="en-US" altLang="zh-CN" kern="100" dirty="0">
                <a:latin typeface="Batang" panose="02030600000101010101" pitchFamily="18" charset="-127"/>
                <a:ea typeface="宋体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lang="ko-KR" altLang="zh-CN" kern="100" dirty="0"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세기</a:t>
            </a:r>
            <a:r>
              <a:rPr lang="en-US" altLang="zh-CN" kern="100" dirty="0">
                <a:latin typeface="Batang" panose="02030600000101010101" pitchFamily="18" charset="-127"/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ko-KR" altLang="zh-CN" kern="100" dirty="0"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년대부터 </a:t>
            </a:r>
            <a:r>
              <a:rPr lang="en-US" altLang="zh-CN" kern="100" dirty="0">
                <a:latin typeface="Batang" panose="02030600000101010101" pitchFamily="18" charset="-127"/>
                <a:ea typeface="宋体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lang="ko-KR" altLang="zh-CN" kern="100" dirty="0"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세기 초반까지 사실상 일본의 인구를 정체되고 이 추세는 지역에 따라 크게 달라질 수 있었다</a:t>
            </a:r>
            <a:r>
              <a:rPr lang="en-US" altLang="zh-CN" kern="100" dirty="0">
                <a:latin typeface="Batang" panose="02030600000101010101" pitchFamily="18" charset="-127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C947E79-B618-43D5-AD87-3C5048AE4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27" y="491200"/>
            <a:ext cx="3887528" cy="394806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90DBC60-3035-4983-A6D4-6DD6FE4F7D2D}"/>
              </a:ext>
            </a:extLst>
          </p:cNvPr>
          <p:cNvSpPr txBox="1"/>
          <p:nvPr/>
        </p:nvSpPr>
        <p:spPr>
          <a:xfrm>
            <a:off x="7600426" y="4686559"/>
            <a:ext cx="382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18</a:t>
            </a:r>
            <a:r>
              <a:rPr lang="ko-KR" altLang="en-US" sz="1400" dirty="0"/>
              <a:t>세기 </a:t>
            </a:r>
            <a:r>
              <a:rPr lang="en-US" altLang="ko-KR" sz="1400" dirty="0"/>
              <a:t>80</a:t>
            </a:r>
            <a:r>
              <a:rPr lang="ko-KR" altLang="en-US" sz="1400" dirty="0"/>
              <a:t>년대 덴메이 기근 의 부분 상황 </a:t>
            </a:r>
            <a:endParaRPr lang="zh-CN" altLang="en-US" sz="1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803A287-7F78-4219-98B9-ED405EF07130}"/>
              </a:ext>
            </a:extLst>
          </p:cNvPr>
          <p:cNvSpPr txBox="1"/>
          <p:nvPr/>
        </p:nvSpPr>
        <p:spPr>
          <a:xfrm>
            <a:off x="7063530" y="5549405"/>
            <a:ext cx="4357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예</a:t>
            </a:r>
            <a:r>
              <a:rPr lang="en-US" altLang="ko-KR" dirty="0"/>
              <a:t>; </a:t>
            </a:r>
            <a:r>
              <a:rPr lang="ko-KR" altLang="en-US" dirty="0"/>
              <a:t>히로사키 번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1770</a:t>
            </a:r>
            <a:r>
              <a:rPr lang="ko-KR" altLang="en-US" dirty="0"/>
              <a:t>년  인구 </a:t>
            </a:r>
            <a:r>
              <a:rPr lang="en-US" altLang="ko-KR" dirty="0"/>
              <a:t>25</a:t>
            </a:r>
            <a:r>
              <a:rPr lang="ko-KR" altLang="en-US" dirty="0"/>
              <a:t>만</a:t>
            </a:r>
            <a:endParaRPr lang="en-US" altLang="ko-KR" dirty="0"/>
          </a:p>
          <a:p>
            <a:r>
              <a:rPr lang="en-US" altLang="ko-KR" dirty="0"/>
              <a:t>                           1799</a:t>
            </a:r>
            <a:r>
              <a:rPr lang="ko-KR" altLang="en-US" dirty="0"/>
              <a:t>년  인구 </a:t>
            </a:r>
            <a:r>
              <a:rPr lang="en-US" altLang="ko-KR" dirty="0"/>
              <a:t>15</a:t>
            </a:r>
            <a:r>
              <a:rPr lang="ko-KR" altLang="en-US" dirty="0"/>
              <a:t>만 부축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099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4A24C034-2DD9-4A72-83A7-2707A3CBB8AA}"/>
              </a:ext>
            </a:extLst>
          </p:cNvPr>
          <p:cNvSpPr/>
          <p:nvPr/>
        </p:nvSpPr>
        <p:spPr>
          <a:xfrm>
            <a:off x="2463567" y="2468460"/>
            <a:ext cx="7264866" cy="192107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2.</a:t>
            </a:r>
            <a:r>
              <a:rPr lang="ko-KR" altLang="en-US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교통및 통신 발전</a:t>
            </a:r>
            <a:endParaRPr lang="zh-CN" altLang="en-US" sz="4000" dirty="0">
              <a:latin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4390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291</Words>
  <Application>Microsoft Office PowerPoint</Application>
  <PresentationFormat>宽屏</PresentationFormat>
  <Paragraphs>95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Adobe Gothic Std B</vt:lpstr>
      <vt:lpstr>Adobe Myungjo Std M</vt:lpstr>
      <vt:lpstr>Batang</vt:lpstr>
      <vt:lpstr>맑은 고딕</vt:lpstr>
      <vt:lpstr>等线</vt:lpstr>
      <vt:lpstr>等线 Light</vt:lpstr>
      <vt:lpstr>Arial</vt:lpstr>
      <vt:lpstr>Calibri</vt:lpstr>
      <vt:lpstr>Office 主题​​</vt:lpstr>
      <vt:lpstr>근세시대의 사회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근세시대의 사회와문화</dc:title>
  <dc:creator>windows</dc:creator>
  <cp:lastModifiedBy>windows</cp:lastModifiedBy>
  <cp:revision>30</cp:revision>
  <dcterms:created xsi:type="dcterms:W3CDTF">2019-09-26T09:24:15Z</dcterms:created>
  <dcterms:modified xsi:type="dcterms:W3CDTF">2019-09-29T07:07:52Z</dcterms:modified>
</cp:coreProperties>
</file>