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300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9/30/2019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533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998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xmlns="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9/30/2019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xmlns="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xmlns="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95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9/30/2019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927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9/30/2019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613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9/30/2019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416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9/30/2019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132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9/30/2019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626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9/30/2019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614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9/30/2019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xmlns="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xmlns="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349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9/30/2019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318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24281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62" r:id="rId5"/>
    <p:sldLayoutId id="2147483756" r:id="rId6"/>
    <p:sldLayoutId id="2147483757" r:id="rId7"/>
    <p:sldLayoutId id="2147483758" r:id="rId8"/>
    <p:sldLayoutId id="2147483761" r:id="rId9"/>
    <p:sldLayoutId id="2147483759" r:id="rId10"/>
    <p:sldLayoutId id="2147483760" r:id="rId11"/>
  </p:sldLayoutIdLst>
  <p:hf sldNum="0" hdr="0" ft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44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E08D4B6A-8113-4DFB-B82E-B60CAC8E0A5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9822E561-F97C-4CBB-A9A6-A6BF6317BC8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제목 1">
            <a:extLst>
              <a:ext uri="{FF2B5EF4-FFF2-40B4-BE49-F238E27FC236}">
                <a16:creationId xmlns:a16="http://schemas.microsoft.com/office/drawing/2014/main" xmlns="" id="{2E074720-D175-4DEF-B1BB-9BE245EE29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620" y="863695"/>
            <a:ext cx="3511233" cy="3779995"/>
          </a:xfrm>
        </p:spPr>
        <p:txBody>
          <a:bodyPr anchor="ctr">
            <a:normAutofit/>
          </a:bodyPr>
          <a:lstStyle/>
          <a:p>
            <a:r>
              <a:rPr lang="ko-KR" altLang="en-US" dirty="0" err="1">
                <a:solidFill>
                  <a:schemeClr val="tx1"/>
                </a:solidFill>
              </a:rPr>
              <a:t>다이쇼</a:t>
            </a:r>
            <a:r>
              <a:rPr lang="ko-KR" altLang="en-US" dirty="0">
                <a:solidFill>
                  <a:schemeClr val="tx1"/>
                </a:solidFill>
              </a:rPr>
              <a:t> 시대</a:t>
            </a:r>
            <a:r>
              <a:rPr lang="en-US" altLang="ko-KR" dirty="0">
                <a:solidFill>
                  <a:schemeClr val="tx1"/>
                </a:solidFill>
              </a:rPr>
              <a:t/>
            </a:r>
            <a:br>
              <a:rPr lang="en-US" altLang="ko-KR" dirty="0">
                <a:solidFill>
                  <a:schemeClr val="tx1"/>
                </a:solidFill>
              </a:rPr>
            </a:br>
            <a:r>
              <a:rPr lang="ko-KR" altLang="en-US" dirty="0">
                <a:solidFill>
                  <a:schemeClr val="tx1"/>
                </a:solidFill>
              </a:rPr>
              <a:t>재벌기업의</a:t>
            </a:r>
            <a:r>
              <a:rPr lang="en-US" altLang="ko-KR" dirty="0">
                <a:solidFill>
                  <a:schemeClr val="tx1"/>
                </a:solidFill>
              </a:rPr>
              <a:t/>
            </a:r>
            <a:br>
              <a:rPr lang="en-US" altLang="ko-KR" dirty="0">
                <a:solidFill>
                  <a:schemeClr val="tx1"/>
                </a:solidFill>
              </a:rPr>
            </a:br>
            <a:r>
              <a:rPr lang="ko-KR" altLang="en-US" dirty="0">
                <a:solidFill>
                  <a:schemeClr val="tx1"/>
                </a:solidFill>
              </a:rPr>
              <a:t>등장과 성장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xmlns="" id="{AC622122-0E02-437F-B4AB-2FEBA53C27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621" y="4739780"/>
            <a:ext cx="3511233" cy="1147054"/>
          </a:xfrm>
        </p:spPr>
        <p:txBody>
          <a:bodyPr anchor="t">
            <a:normAutofit/>
          </a:bodyPr>
          <a:lstStyle/>
          <a:p>
            <a:r>
              <a:rPr lang="en-US" altLang="ko-KR" sz="2200" dirty="0"/>
              <a:t>2*7*2*4*</a:t>
            </a:r>
          </a:p>
          <a:p>
            <a:r>
              <a:rPr lang="ko-KR" altLang="en-US" sz="2200" dirty="0"/>
              <a:t>일본어일본학과 </a:t>
            </a:r>
            <a:r>
              <a:rPr lang="ko-KR" altLang="en-US" sz="2200" dirty="0" smtClean="0"/>
              <a:t>박</a:t>
            </a:r>
            <a:r>
              <a:rPr lang="en-US" altLang="ko-KR" sz="2200" smtClean="0"/>
              <a:t>*</a:t>
            </a:r>
            <a:r>
              <a:rPr lang="ko-KR" altLang="en-US" sz="2200" smtClean="0"/>
              <a:t>영</a:t>
            </a:r>
            <a:endParaRPr lang="ko-KR" altLang="en-US" sz="22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B01B0E58-A5C8-4CDA-A2E0-35DF94E59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A1CDB213-F267-4171-BE38-C9F607791B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445" r="15738" b="-1"/>
          <a:stretch/>
        </p:blipFill>
        <p:spPr>
          <a:xfrm>
            <a:off x="4654295" y="-182870"/>
            <a:ext cx="7537705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3884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6A8F1671-228F-441D-97A9-5DBA3F8BA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612294"/>
          </a:xfrm>
        </p:spPr>
        <p:txBody>
          <a:bodyPr>
            <a:normAutofit fontScale="90000"/>
          </a:bodyPr>
          <a:lstStyle/>
          <a:p>
            <a:r>
              <a:rPr lang="ko-KR" altLang="en-US" dirty="0"/>
              <a:t>미쓰비시 그룹</a:t>
            </a:r>
          </a:p>
        </p:txBody>
      </p:sp>
      <p:pic>
        <p:nvPicPr>
          <p:cNvPr id="4" name="내용 개체 틀 3">
            <a:extLst>
              <a:ext uri="{FF2B5EF4-FFF2-40B4-BE49-F238E27FC236}">
                <a16:creationId xmlns:a16="http://schemas.microsoft.com/office/drawing/2014/main" xmlns="" id="{05B0C15D-5B9C-4FF7-B622-353AD7AD3C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1191" y="1314451"/>
            <a:ext cx="11029615" cy="5381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67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내용 개체 틀 4">
            <a:extLst>
              <a:ext uri="{FF2B5EF4-FFF2-40B4-BE49-F238E27FC236}">
                <a16:creationId xmlns:a16="http://schemas.microsoft.com/office/drawing/2014/main" xmlns="" id="{8BCB93D1-1193-4CCE-9861-F73D183111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2924" y="695325"/>
            <a:ext cx="3552825" cy="5610225"/>
          </a:xfrm>
          <a:prstGeom prst="rect">
            <a:avLst/>
          </a:prstGeom>
        </p:spPr>
      </p:pic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3A50B166-7C54-4580-BD9C-D8727E956A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06382" y="619125"/>
            <a:ext cx="7528418" cy="5829300"/>
          </a:xfrm>
        </p:spPr>
        <p:txBody>
          <a:bodyPr>
            <a:normAutofit/>
          </a:bodyPr>
          <a:lstStyle/>
          <a:p>
            <a:pPr lvl="0">
              <a:buClr>
                <a:srgbClr val="E72999"/>
              </a:buClr>
            </a:pPr>
            <a:r>
              <a:rPr lang="en-US" altLang="ko-KR" sz="2000" dirty="0">
                <a:solidFill>
                  <a:srgbClr val="412429"/>
                </a:solidFill>
              </a:rPr>
              <a:t>*</a:t>
            </a:r>
            <a:r>
              <a:rPr lang="ko-KR" altLang="en-US" sz="2000" dirty="0">
                <a:solidFill>
                  <a:srgbClr val="412429"/>
                </a:solidFill>
              </a:rPr>
              <a:t>창업자는 토사 번 출신의 </a:t>
            </a:r>
            <a:r>
              <a:rPr lang="ko-KR" altLang="en-US" sz="2000" dirty="0" err="1">
                <a:solidFill>
                  <a:srgbClr val="412429"/>
                </a:solidFill>
              </a:rPr>
              <a:t>이와사키</a:t>
            </a:r>
            <a:r>
              <a:rPr lang="ko-KR" altLang="en-US" sz="2000" dirty="0">
                <a:solidFill>
                  <a:srgbClr val="412429"/>
                </a:solidFill>
              </a:rPr>
              <a:t> </a:t>
            </a:r>
            <a:r>
              <a:rPr lang="ko-KR" altLang="en-US" sz="2000" dirty="0" err="1">
                <a:solidFill>
                  <a:srgbClr val="412429"/>
                </a:solidFill>
              </a:rPr>
              <a:t>야타로</a:t>
            </a:r>
            <a:r>
              <a:rPr lang="en-US" altLang="ko-KR" sz="2000" dirty="0">
                <a:solidFill>
                  <a:srgbClr val="412429"/>
                </a:solidFill>
              </a:rPr>
              <a:t>.</a:t>
            </a:r>
          </a:p>
          <a:p>
            <a:pPr lvl="0">
              <a:buClr>
                <a:srgbClr val="E72999"/>
              </a:buClr>
            </a:pPr>
            <a:r>
              <a:rPr lang="en-US" altLang="ko-KR" sz="2000" dirty="0">
                <a:solidFill>
                  <a:srgbClr val="412429"/>
                </a:solidFill>
              </a:rPr>
              <a:t>*1868</a:t>
            </a:r>
            <a:r>
              <a:rPr lang="ko-KR" altLang="en-US" sz="2000" dirty="0">
                <a:solidFill>
                  <a:srgbClr val="412429"/>
                </a:solidFill>
              </a:rPr>
              <a:t>년 메이지 유신의 일환으로 일본 정부가 여러 </a:t>
            </a:r>
            <a:r>
              <a:rPr lang="ko-KR" altLang="en-US" sz="2000" dirty="0" err="1">
                <a:solidFill>
                  <a:srgbClr val="412429"/>
                </a:solidFill>
              </a:rPr>
              <a:t>봉건영지들을</a:t>
            </a:r>
            <a:r>
              <a:rPr lang="ko-KR" altLang="en-US" sz="2000" dirty="0">
                <a:solidFill>
                  <a:srgbClr val="412429"/>
                </a:solidFill>
              </a:rPr>
              <a:t> 해체 </a:t>
            </a:r>
            <a:r>
              <a:rPr lang="en-US" altLang="ko-KR" sz="2000" dirty="0">
                <a:solidFill>
                  <a:srgbClr val="412429"/>
                </a:solidFill>
              </a:rPr>
              <a:t>-&gt; 1871</a:t>
            </a:r>
            <a:r>
              <a:rPr lang="ko-KR" altLang="en-US" sz="2000" dirty="0">
                <a:solidFill>
                  <a:srgbClr val="412429"/>
                </a:solidFill>
              </a:rPr>
              <a:t>년 오사카에서 작은 선박회사와 상점을 인수해 도사 </a:t>
            </a:r>
            <a:r>
              <a:rPr lang="ko-KR" altLang="en-US" sz="2000" dirty="0" err="1">
                <a:solidFill>
                  <a:srgbClr val="412429"/>
                </a:solidFill>
              </a:rPr>
              <a:t>가이세이라는</a:t>
            </a:r>
            <a:r>
              <a:rPr lang="ko-KR" altLang="en-US" sz="2000" dirty="0">
                <a:solidFill>
                  <a:srgbClr val="412429"/>
                </a:solidFill>
              </a:rPr>
              <a:t> 회사를 세움</a:t>
            </a:r>
            <a:r>
              <a:rPr lang="en-US" altLang="ko-KR" sz="2000" dirty="0">
                <a:solidFill>
                  <a:srgbClr val="412429"/>
                </a:solidFill>
              </a:rPr>
              <a:t>.</a:t>
            </a:r>
          </a:p>
          <a:p>
            <a:pPr lvl="0">
              <a:buClr>
                <a:srgbClr val="E72999"/>
              </a:buClr>
            </a:pPr>
            <a:r>
              <a:rPr lang="en-US" altLang="ko-KR" sz="2000" dirty="0">
                <a:solidFill>
                  <a:srgbClr val="412429"/>
                </a:solidFill>
              </a:rPr>
              <a:t>*</a:t>
            </a:r>
            <a:r>
              <a:rPr lang="ko-KR" altLang="en-US" sz="2000" dirty="0">
                <a:solidFill>
                  <a:srgbClr val="412429"/>
                </a:solidFill>
              </a:rPr>
              <a:t>이후 </a:t>
            </a:r>
            <a:r>
              <a:rPr lang="ko-KR" altLang="en-US" sz="2000" dirty="0" err="1">
                <a:solidFill>
                  <a:srgbClr val="412429"/>
                </a:solidFill>
              </a:rPr>
              <a:t>츠쿠모</a:t>
            </a:r>
            <a:r>
              <a:rPr lang="ko-KR" altLang="en-US" sz="2000" dirty="0">
                <a:solidFill>
                  <a:srgbClr val="412429"/>
                </a:solidFill>
              </a:rPr>
              <a:t> 상회</a:t>
            </a:r>
            <a:r>
              <a:rPr lang="en-US" altLang="ko-KR" sz="2000" dirty="0">
                <a:solidFill>
                  <a:srgbClr val="412429"/>
                </a:solidFill>
              </a:rPr>
              <a:t>, </a:t>
            </a:r>
            <a:r>
              <a:rPr lang="ko-KR" altLang="en-US" sz="2000" dirty="0" err="1">
                <a:solidFill>
                  <a:srgbClr val="412429"/>
                </a:solidFill>
              </a:rPr>
              <a:t>미쓰카와</a:t>
            </a:r>
            <a:r>
              <a:rPr lang="ko-KR" altLang="en-US" sz="2000" dirty="0">
                <a:solidFill>
                  <a:srgbClr val="412429"/>
                </a:solidFill>
              </a:rPr>
              <a:t> 상회를 거쳐 </a:t>
            </a:r>
            <a:r>
              <a:rPr lang="en-US" altLang="ko-KR" sz="2000" dirty="0">
                <a:solidFill>
                  <a:srgbClr val="412429"/>
                </a:solidFill>
              </a:rPr>
              <a:t>1873</a:t>
            </a:r>
            <a:r>
              <a:rPr lang="ko-KR" altLang="en-US" sz="2000" dirty="0">
                <a:solidFill>
                  <a:srgbClr val="412429"/>
                </a:solidFill>
              </a:rPr>
              <a:t>년부터 </a:t>
            </a:r>
            <a:r>
              <a:rPr lang="ko-KR" altLang="en-US" sz="2000" dirty="0" err="1">
                <a:solidFill>
                  <a:srgbClr val="412429"/>
                </a:solidFill>
              </a:rPr>
              <a:t>미쓰바시</a:t>
            </a:r>
            <a:r>
              <a:rPr lang="ko-KR" altLang="en-US" sz="2000" dirty="0">
                <a:solidFill>
                  <a:srgbClr val="412429"/>
                </a:solidFill>
              </a:rPr>
              <a:t> 상회로 사명을 바꾸며 시세 확장</a:t>
            </a:r>
            <a:r>
              <a:rPr lang="en-US" altLang="ko-KR" sz="2000" dirty="0">
                <a:solidFill>
                  <a:srgbClr val="412429"/>
                </a:solidFill>
              </a:rPr>
              <a:t>.</a:t>
            </a:r>
          </a:p>
          <a:p>
            <a:pPr lvl="0">
              <a:buClr>
                <a:srgbClr val="E72999"/>
              </a:buClr>
            </a:pPr>
            <a:r>
              <a:rPr lang="en-US" altLang="ko-KR" sz="2000" dirty="0">
                <a:solidFill>
                  <a:srgbClr val="412429"/>
                </a:solidFill>
              </a:rPr>
              <a:t>*1885</a:t>
            </a:r>
            <a:r>
              <a:rPr lang="ko-KR" altLang="en-US" sz="2000" dirty="0">
                <a:solidFill>
                  <a:srgbClr val="412429"/>
                </a:solidFill>
              </a:rPr>
              <a:t>년</a:t>
            </a:r>
            <a:r>
              <a:rPr lang="en-US" altLang="ko-KR" sz="2000" dirty="0">
                <a:solidFill>
                  <a:srgbClr val="412429"/>
                </a:solidFill>
              </a:rPr>
              <a:t>, </a:t>
            </a:r>
            <a:r>
              <a:rPr lang="ko-KR" altLang="en-US" sz="2000" dirty="0">
                <a:solidFill>
                  <a:srgbClr val="412429"/>
                </a:solidFill>
              </a:rPr>
              <a:t>경쟁관계에 있던 교도운수회사를 합병해 </a:t>
            </a:r>
            <a:r>
              <a:rPr lang="ko-KR" altLang="en-US" sz="2000" dirty="0" err="1">
                <a:solidFill>
                  <a:srgbClr val="412429"/>
                </a:solidFill>
              </a:rPr>
              <a:t>닛폰유센을</a:t>
            </a:r>
            <a:r>
              <a:rPr lang="ko-KR" altLang="en-US" sz="2000" dirty="0">
                <a:solidFill>
                  <a:srgbClr val="412429"/>
                </a:solidFill>
              </a:rPr>
              <a:t> 설립해 눈부신 발전을 이룸</a:t>
            </a:r>
            <a:r>
              <a:rPr lang="en-US" altLang="ko-KR" sz="2000" dirty="0">
                <a:solidFill>
                  <a:srgbClr val="412429"/>
                </a:solidFill>
              </a:rPr>
              <a:t>.</a:t>
            </a:r>
          </a:p>
          <a:p>
            <a:pPr lvl="0">
              <a:buClr>
                <a:srgbClr val="E72999"/>
              </a:buClr>
            </a:pPr>
            <a:r>
              <a:rPr lang="en-US" altLang="ko-KR" sz="2000" dirty="0">
                <a:solidFill>
                  <a:srgbClr val="412429"/>
                </a:solidFill>
              </a:rPr>
              <a:t>*1893</a:t>
            </a:r>
            <a:r>
              <a:rPr lang="ko-KR" altLang="en-US" sz="2000" dirty="0">
                <a:solidFill>
                  <a:srgbClr val="412429"/>
                </a:solidFill>
              </a:rPr>
              <a:t>년</a:t>
            </a:r>
            <a:r>
              <a:rPr lang="en-US" altLang="ko-KR" sz="2000" dirty="0">
                <a:solidFill>
                  <a:srgbClr val="412429"/>
                </a:solidFill>
              </a:rPr>
              <a:t>, </a:t>
            </a:r>
            <a:r>
              <a:rPr lang="ko-KR" altLang="en-US" sz="2000" dirty="0">
                <a:solidFill>
                  <a:srgbClr val="412429"/>
                </a:solidFill>
              </a:rPr>
              <a:t>미쓰비시 합자회사로 개편해 다각적 사업을 종합적으로 관리</a:t>
            </a:r>
            <a:r>
              <a:rPr lang="en-US" altLang="ko-KR" sz="2000" dirty="0">
                <a:solidFill>
                  <a:srgbClr val="412429"/>
                </a:solidFill>
              </a:rPr>
              <a:t>.</a:t>
            </a:r>
          </a:p>
          <a:p>
            <a:pPr lvl="0">
              <a:buClr>
                <a:srgbClr val="E72999"/>
              </a:buClr>
            </a:pPr>
            <a:r>
              <a:rPr lang="en-US" altLang="ko-KR" sz="2000" dirty="0">
                <a:solidFill>
                  <a:srgbClr val="412429"/>
                </a:solidFill>
              </a:rPr>
              <a:t>*2014</a:t>
            </a:r>
            <a:r>
              <a:rPr lang="ko-KR" altLang="en-US" sz="2000" dirty="0">
                <a:solidFill>
                  <a:srgbClr val="412429"/>
                </a:solidFill>
              </a:rPr>
              <a:t>년 </a:t>
            </a:r>
            <a:r>
              <a:rPr lang="en-US" altLang="ko-KR" sz="2000" dirty="0">
                <a:solidFill>
                  <a:srgbClr val="412429"/>
                </a:solidFill>
              </a:rPr>
              <a:t>1</a:t>
            </a:r>
            <a:r>
              <a:rPr lang="ko-KR" altLang="en-US" sz="2000" dirty="0">
                <a:solidFill>
                  <a:srgbClr val="412429"/>
                </a:solidFill>
              </a:rPr>
              <a:t>월</a:t>
            </a:r>
            <a:r>
              <a:rPr lang="en-US" altLang="ko-KR" sz="2000" dirty="0">
                <a:solidFill>
                  <a:srgbClr val="412429"/>
                </a:solidFill>
              </a:rPr>
              <a:t>, </a:t>
            </a:r>
            <a:r>
              <a:rPr lang="ko-KR" altLang="en-US" sz="2000" dirty="0">
                <a:solidFill>
                  <a:srgbClr val="412429"/>
                </a:solidFill>
              </a:rPr>
              <a:t>히타치와 합병해 발전소 사업이 세계 </a:t>
            </a:r>
            <a:r>
              <a:rPr lang="en-US" altLang="ko-KR" sz="2000" dirty="0">
                <a:solidFill>
                  <a:srgbClr val="412429"/>
                </a:solidFill>
              </a:rPr>
              <a:t>3</a:t>
            </a:r>
            <a:r>
              <a:rPr lang="ko-KR" altLang="en-US" sz="2000" dirty="0">
                <a:solidFill>
                  <a:srgbClr val="412429"/>
                </a:solidFill>
              </a:rPr>
              <a:t>위로 부상</a:t>
            </a:r>
            <a:r>
              <a:rPr lang="en-US" altLang="ko-KR" sz="2000" dirty="0">
                <a:solidFill>
                  <a:srgbClr val="412429"/>
                </a:solidFill>
              </a:rPr>
              <a:t>.</a:t>
            </a:r>
          </a:p>
          <a:p>
            <a:pPr lvl="0">
              <a:buClr>
                <a:srgbClr val="E72999"/>
              </a:buClr>
            </a:pPr>
            <a:r>
              <a:rPr lang="en-US" altLang="ko-KR" sz="2000" dirty="0">
                <a:solidFill>
                  <a:srgbClr val="412429"/>
                </a:solidFill>
              </a:rPr>
              <a:t>*</a:t>
            </a:r>
            <a:r>
              <a:rPr lang="ko-KR" altLang="en-US" sz="2000" dirty="0">
                <a:solidFill>
                  <a:srgbClr val="412429"/>
                </a:solidFill>
              </a:rPr>
              <a:t>지금 현재는 미쓰비시 상사나</a:t>
            </a:r>
            <a:r>
              <a:rPr lang="en-US" altLang="ko-KR" sz="2000" dirty="0">
                <a:solidFill>
                  <a:srgbClr val="412429"/>
                </a:solidFill>
              </a:rPr>
              <a:t> </a:t>
            </a:r>
            <a:r>
              <a:rPr lang="ko-KR" altLang="en-US" sz="2000" dirty="0">
                <a:solidFill>
                  <a:srgbClr val="412429"/>
                </a:solidFill>
              </a:rPr>
              <a:t>미쓰비시 자동차 등의 계열사들이 존재함</a:t>
            </a:r>
            <a:r>
              <a:rPr lang="en-US" altLang="ko-KR" sz="2000" dirty="0">
                <a:solidFill>
                  <a:srgbClr val="412429"/>
                </a:solidFill>
              </a:rPr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11426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3DB2C509-F025-48C6-A4FD-A029D5AC0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650394"/>
          </a:xfrm>
        </p:spPr>
        <p:txBody>
          <a:bodyPr>
            <a:normAutofit fontScale="90000"/>
          </a:bodyPr>
          <a:lstStyle/>
          <a:p>
            <a:r>
              <a:rPr lang="ko-KR" altLang="en-US" dirty="0" err="1"/>
              <a:t>오쿠라</a:t>
            </a:r>
            <a:r>
              <a:rPr lang="ko-KR" altLang="en-US" dirty="0"/>
              <a:t> 재벌</a:t>
            </a:r>
          </a:p>
        </p:txBody>
      </p:sp>
      <p:pic>
        <p:nvPicPr>
          <p:cNvPr id="4" name="내용 개체 틀 3">
            <a:extLst>
              <a:ext uri="{FF2B5EF4-FFF2-40B4-BE49-F238E27FC236}">
                <a16:creationId xmlns:a16="http://schemas.microsoft.com/office/drawing/2014/main" xmlns="" id="{846DEBD1-6793-4595-9BDC-F8A7300F52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1191" y="1352550"/>
            <a:ext cx="11029615" cy="5181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522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내용 개체 틀 4">
            <a:extLst>
              <a:ext uri="{FF2B5EF4-FFF2-40B4-BE49-F238E27FC236}">
                <a16:creationId xmlns:a16="http://schemas.microsoft.com/office/drawing/2014/main" xmlns="" id="{391B9CED-39F9-4344-B5CA-0527895C17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7225" y="723900"/>
            <a:ext cx="3333750" cy="5486400"/>
          </a:xfrm>
          <a:prstGeom prst="rect">
            <a:avLst/>
          </a:prstGeom>
        </p:spPr>
      </p:pic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080D4127-E179-4A3C-BA45-6ECA9EC89C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54006" y="638175"/>
            <a:ext cx="7509367" cy="5743575"/>
          </a:xfrm>
        </p:spPr>
        <p:txBody>
          <a:bodyPr/>
          <a:lstStyle/>
          <a:p>
            <a:pPr lvl="0">
              <a:buClr>
                <a:srgbClr val="E72999"/>
              </a:buClr>
            </a:pPr>
            <a:r>
              <a:rPr lang="en-US" altLang="ko-KR" sz="2000" dirty="0">
                <a:solidFill>
                  <a:srgbClr val="412429"/>
                </a:solidFill>
              </a:rPr>
              <a:t>*</a:t>
            </a:r>
            <a:r>
              <a:rPr lang="ko-KR" altLang="en-US" sz="2000" dirty="0">
                <a:solidFill>
                  <a:srgbClr val="412429"/>
                </a:solidFill>
              </a:rPr>
              <a:t>창립자는 </a:t>
            </a:r>
            <a:r>
              <a:rPr lang="ko-KR" altLang="en-US" sz="2000" dirty="0" err="1">
                <a:solidFill>
                  <a:srgbClr val="412429"/>
                </a:solidFill>
              </a:rPr>
              <a:t>오쿠라</a:t>
            </a:r>
            <a:r>
              <a:rPr lang="ko-KR" altLang="en-US" sz="2000" dirty="0">
                <a:solidFill>
                  <a:srgbClr val="412429"/>
                </a:solidFill>
              </a:rPr>
              <a:t> 기하치로</a:t>
            </a:r>
            <a:r>
              <a:rPr lang="en-US" altLang="ko-KR" sz="2000" dirty="0">
                <a:solidFill>
                  <a:srgbClr val="412429"/>
                </a:solidFill>
              </a:rPr>
              <a:t>.</a:t>
            </a:r>
          </a:p>
          <a:p>
            <a:pPr lvl="0">
              <a:buClr>
                <a:srgbClr val="E72999"/>
              </a:buClr>
            </a:pPr>
            <a:r>
              <a:rPr lang="en-US" altLang="ko-KR" sz="2000" dirty="0">
                <a:solidFill>
                  <a:srgbClr val="412429"/>
                </a:solidFill>
              </a:rPr>
              <a:t>*1893</a:t>
            </a:r>
            <a:r>
              <a:rPr lang="ko-KR" altLang="en-US" sz="2000" dirty="0">
                <a:solidFill>
                  <a:srgbClr val="412429"/>
                </a:solidFill>
              </a:rPr>
              <a:t>년에 </a:t>
            </a:r>
            <a:r>
              <a:rPr lang="ko-KR" altLang="en-US" sz="2000" dirty="0" err="1">
                <a:solidFill>
                  <a:srgbClr val="412429"/>
                </a:solidFill>
              </a:rPr>
              <a:t>오쿠라</a:t>
            </a:r>
            <a:r>
              <a:rPr lang="ko-KR" altLang="en-US" sz="2000" dirty="0">
                <a:solidFill>
                  <a:srgbClr val="412429"/>
                </a:solidFill>
              </a:rPr>
              <a:t> 토목 조를 설립하고 일본 토목 회사의 사업을 계승</a:t>
            </a:r>
            <a:r>
              <a:rPr lang="en-US" altLang="ko-KR" sz="2000" dirty="0">
                <a:solidFill>
                  <a:srgbClr val="412429"/>
                </a:solidFill>
              </a:rPr>
              <a:t> -&gt; </a:t>
            </a:r>
            <a:r>
              <a:rPr lang="ko-KR" altLang="en-US" sz="2000" dirty="0" err="1">
                <a:solidFill>
                  <a:srgbClr val="412429"/>
                </a:solidFill>
              </a:rPr>
              <a:t>오쿠라</a:t>
            </a:r>
            <a:r>
              <a:rPr lang="ko-KR" altLang="en-US" sz="2000" dirty="0">
                <a:solidFill>
                  <a:srgbClr val="412429"/>
                </a:solidFill>
              </a:rPr>
              <a:t> 조 </a:t>
            </a:r>
            <a:r>
              <a:rPr lang="ko-KR" altLang="en-US" sz="2000" dirty="0" err="1">
                <a:solidFill>
                  <a:srgbClr val="412429"/>
                </a:solidFill>
              </a:rPr>
              <a:t>상회과</a:t>
            </a:r>
            <a:r>
              <a:rPr lang="ko-KR" altLang="en-US" sz="2000" dirty="0">
                <a:solidFill>
                  <a:srgbClr val="412429"/>
                </a:solidFill>
              </a:rPr>
              <a:t> 내외에 회사를 합병하는 등 이때부터 </a:t>
            </a:r>
            <a:r>
              <a:rPr lang="ko-KR" altLang="en-US" sz="2000" dirty="0" err="1">
                <a:solidFill>
                  <a:srgbClr val="412429"/>
                </a:solidFill>
              </a:rPr>
              <a:t>오쿠라</a:t>
            </a:r>
            <a:r>
              <a:rPr lang="ko-KR" altLang="en-US" sz="2000" dirty="0">
                <a:solidFill>
                  <a:srgbClr val="412429"/>
                </a:solidFill>
              </a:rPr>
              <a:t> 재벌의 편린을 엿보기 시작함</a:t>
            </a:r>
            <a:r>
              <a:rPr lang="en-US" altLang="ko-KR" sz="2000" dirty="0">
                <a:solidFill>
                  <a:srgbClr val="412429"/>
                </a:solidFill>
              </a:rPr>
              <a:t>.</a:t>
            </a:r>
          </a:p>
          <a:p>
            <a:pPr lvl="0">
              <a:buClr>
                <a:srgbClr val="E72999"/>
              </a:buClr>
            </a:pPr>
            <a:r>
              <a:rPr lang="en-US" altLang="ko-KR" sz="2000" dirty="0">
                <a:solidFill>
                  <a:srgbClr val="412429"/>
                </a:solidFill>
              </a:rPr>
              <a:t>*1906</a:t>
            </a:r>
            <a:r>
              <a:rPr lang="ko-KR" altLang="en-US" sz="2000" dirty="0">
                <a:solidFill>
                  <a:srgbClr val="412429"/>
                </a:solidFill>
              </a:rPr>
              <a:t>년에 맥주 세 회사 합동에 의한 대 일본맥주주식회사 설립과 관련</a:t>
            </a:r>
            <a:r>
              <a:rPr lang="en-US" altLang="ko-KR" sz="2000" dirty="0">
                <a:solidFill>
                  <a:srgbClr val="412429"/>
                </a:solidFill>
              </a:rPr>
              <a:t>, 1907</a:t>
            </a:r>
            <a:r>
              <a:rPr lang="ko-KR" altLang="en-US" sz="2000" dirty="0">
                <a:solidFill>
                  <a:srgbClr val="412429"/>
                </a:solidFill>
              </a:rPr>
              <a:t>년에는 청일제조 </a:t>
            </a:r>
            <a:r>
              <a:rPr lang="en-US" altLang="ko-KR" sz="2000" dirty="0">
                <a:solidFill>
                  <a:srgbClr val="412429"/>
                </a:solidFill>
              </a:rPr>
              <a:t>(</a:t>
            </a:r>
            <a:r>
              <a:rPr lang="ko-KR" altLang="en-US" sz="2000" dirty="0">
                <a:solidFill>
                  <a:srgbClr val="412429"/>
                </a:solidFill>
              </a:rPr>
              <a:t>현 </a:t>
            </a:r>
            <a:r>
              <a:rPr lang="ko-KR" altLang="en-US" sz="2000" dirty="0" err="1">
                <a:solidFill>
                  <a:srgbClr val="412429"/>
                </a:solidFill>
              </a:rPr>
              <a:t>닛신</a:t>
            </a:r>
            <a:r>
              <a:rPr lang="ko-KR" altLang="en-US" sz="2000" dirty="0">
                <a:solidFill>
                  <a:srgbClr val="412429"/>
                </a:solidFill>
              </a:rPr>
              <a:t> 오일 리오</a:t>
            </a:r>
            <a:r>
              <a:rPr lang="en-US" altLang="ko-KR" sz="2000" dirty="0">
                <a:solidFill>
                  <a:srgbClr val="412429"/>
                </a:solidFill>
              </a:rPr>
              <a:t>), </a:t>
            </a:r>
            <a:r>
              <a:rPr lang="ko-KR" altLang="en-US" sz="2000" dirty="0">
                <a:solidFill>
                  <a:srgbClr val="412429"/>
                </a:solidFill>
              </a:rPr>
              <a:t>일본 피혁</a:t>
            </a:r>
            <a:r>
              <a:rPr lang="en-US" altLang="ko-KR" sz="2000" dirty="0">
                <a:solidFill>
                  <a:srgbClr val="412429"/>
                </a:solidFill>
              </a:rPr>
              <a:t>(</a:t>
            </a:r>
            <a:r>
              <a:rPr lang="ko-KR" altLang="en-US" sz="2000" dirty="0">
                <a:solidFill>
                  <a:srgbClr val="412429"/>
                </a:solidFill>
              </a:rPr>
              <a:t>현 </a:t>
            </a:r>
            <a:r>
              <a:rPr lang="ko-KR" altLang="en-US" sz="2000" dirty="0" err="1">
                <a:solidFill>
                  <a:srgbClr val="412429"/>
                </a:solidFill>
              </a:rPr>
              <a:t>닛삐</a:t>
            </a:r>
            <a:r>
              <a:rPr lang="en-US" altLang="ko-KR" sz="2000" dirty="0">
                <a:solidFill>
                  <a:srgbClr val="412429"/>
                </a:solidFill>
              </a:rPr>
              <a:t>) ,</a:t>
            </a:r>
            <a:r>
              <a:rPr lang="ko-KR" altLang="en-US" sz="2000" dirty="0">
                <a:solidFill>
                  <a:srgbClr val="412429"/>
                </a:solidFill>
              </a:rPr>
              <a:t>동해 </a:t>
            </a:r>
            <a:r>
              <a:rPr lang="ko-KR" altLang="en-US" sz="2000" dirty="0" err="1">
                <a:solidFill>
                  <a:srgbClr val="412429"/>
                </a:solidFill>
              </a:rPr>
              <a:t>지료</a:t>
            </a:r>
            <a:r>
              <a:rPr lang="en-US" altLang="ko-KR" sz="2000" dirty="0">
                <a:solidFill>
                  <a:srgbClr val="412429"/>
                </a:solidFill>
              </a:rPr>
              <a:t>(</a:t>
            </a:r>
            <a:r>
              <a:rPr lang="ko-KR" altLang="en-US" sz="2000" dirty="0">
                <a:solidFill>
                  <a:srgbClr val="412429"/>
                </a:solidFill>
              </a:rPr>
              <a:t>현 동해 펄프</a:t>
            </a:r>
            <a:r>
              <a:rPr lang="en-US" altLang="ko-KR" sz="2000" dirty="0">
                <a:solidFill>
                  <a:srgbClr val="412429"/>
                </a:solidFill>
              </a:rPr>
              <a:t>)</a:t>
            </a:r>
            <a:r>
              <a:rPr lang="ko-KR" altLang="en-US" sz="2000" dirty="0">
                <a:solidFill>
                  <a:srgbClr val="412429"/>
                </a:solidFill>
              </a:rPr>
              <a:t>를 설립</a:t>
            </a:r>
            <a:r>
              <a:rPr lang="en-US" altLang="ko-KR" sz="2000" dirty="0">
                <a:solidFill>
                  <a:srgbClr val="412429"/>
                </a:solidFill>
              </a:rPr>
              <a:t>.</a:t>
            </a:r>
          </a:p>
          <a:p>
            <a:pPr lvl="0">
              <a:buClr>
                <a:srgbClr val="E72999"/>
              </a:buClr>
            </a:pPr>
            <a:r>
              <a:rPr lang="en-US" altLang="ko-KR" sz="2000" dirty="0">
                <a:solidFill>
                  <a:srgbClr val="412429"/>
                </a:solidFill>
              </a:rPr>
              <a:t>*1927</a:t>
            </a:r>
            <a:r>
              <a:rPr lang="ko-KR" altLang="en-US" sz="2000" dirty="0">
                <a:solidFill>
                  <a:srgbClr val="412429"/>
                </a:solidFill>
              </a:rPr>
              <a:t>년에 청일 화재 해상 보험을 인수하고 </a:t>
            </a:r>
            <a:r>
              <a:rPr lang="ko-KR" altLang="en-US" sz="2000" dirty="0" err="1">
                <a:solidFill>
                  <a:srgbClr val="412429"/>
                </a:solidFill>
              </a:rPr>
              <a:t>오쿠라</a:t>
            </a:r>
            <a:r>
              <a:rPr lang="ko-KR" altLang="en-US" sz="2000" dirty="0">
                <a:solidFill>
                  <a:srgbClr val="412429"/>
                </a:solidFill>
              </a:rPr>
              <a:t> 화재해상보험</a:t>
            </a:r>
            <a:r>
              <a:rPr lang="en-US" altLang="ko-KR" sz="2000" dirty="0">
                <a:solidFill>
                  <a:srgbClr val="412429"/>
                </a:solidFill>
              </a:rPr>
              <a:t>(</a:t>
            </a:r>
            <a:r>
              <a:rPr lang="ko-KR" altLang="en-US" sz="2000" dirty="0">
                <a:solidFill>
                  <a:srgbClr val="412429"/>
                </a:solidFill>
              </a:rPr>
              <a:t>현 상생 </a:t>
            </a:r>
            <a:r>
              <a:rPr lang="ko-KR" altLang="en-US" sz="2000" dirty="0" err="1">
                <a:solidFill>
                  <a:srgbClr val="412429"/>
                </a:solidFill>
              </a:rPr>
              <a:t>닛세이</a:t>
            </a:r>
            <a:r>
              <a:rPr lang="ko-KR" altLang="en-US" sz="2000" dirty="0">
                <a:solidFill>
                  <a:srgbClr val="412429"/>
                </a:solidFill>
              </a:rPr>
              <a:t> 동화손해보험</a:t>
            </a:r>
            <a:r>
              <a:rPr lang="en-US" altLang="ko-KR" sz="2000" dirty="0">
                <a:solidFill>
                  <a:srgbClr val="412429"/>
                </a:solidFill>
              </a:rPr>
              <a:t>)</a:t>
            </a:r>
            <a:r>
              <a:rPr lang="ko-KR" altLang="en-US" sz="2000" dirty="0">
                <a:solidFill>
                  <a:srgbClr val="412429"/>
                </a:solidFill>
              </a:rPr>
              <a:t>으로 바꾸는 등 만년까지 정력적으로 활동</a:t>
            </a:r>
            <a:r>
              <a:rPr lang="en-US" altLang="ko-KR" sz="2000" dirty="0">
                <a:solidFill>
                  <a:srgbClr val="412429"/>
                </a:solidFill>
              </a:rPr>
              <a:t>.</a:t>
            </a:r>
          </a:p>
          <a:p>
            <a:pPr lvl="0">
              <a:buClr>
                <a:srgbClr val="E72999"/>
              </a:buClr>
            </a:pPr>
            <a:r>
              <a:rPr lang="en-US" altLang="ko-KR" sz="2000" dirty="0">
                <a:solidFill>
                  <a:srgbClr val="412429"/>
                </a:solidFill>
              </a:rPr>
              <a:t>*</a:t>
            </a:r>
            <a:r>
              <a:rPr lang="ko-KR" altLang="en-US" sz="2000" dirty="0">
                <a:solidFill>
                  <a:srgbClr val="412429"/>
                </a:solidFill>
              </a:rPr>
              <a:t>지금 현재로는 도쿄를 비롯해 삿포로</a:t>
            </a:r>
            <a:r>
              <a:rPr lang="en-US" altLang="ko-KR" sz="2000" dirty="0">
                <a:solidFill>
                  <a:srgbClr val="412429"/>
                </a:solidFill>
              </a:rPr>
              <a:t>, </a:t>
            </a:r>
            <a:r>
              <a:rPr lang="ko-KR" altLang="en-US" sz="2000" dirty="0">
                <a:solidFill>
                  <a:srgbClr val="412429"/>
                </a:solidFill>
              </a:rPr>
              <a:t>교토</a:t>
            </a:r>
            <a:r>
              <a:rPr lang="en-US" altLang="ko-KR" sz="2000" dirty="0">
                <a:solidFill>
                  <a:srgbClr val="412429"/>
                </a:solidFill>
              </a:rPr>
              <a:t>, </a:t>
            </a:r>
            <a:r>
              <a:rPr lang="ko-KR" altLang="en-US" sz="2000" dirty="0">
                <a:solidFill>
                  <a:srgbClr val="412429"/>
                </a:solidFill>
              </a:rPr>
              <a:t>고베</a:t>
            </a:r>
            <a:r>
              <a:rPr lang="en-US" altLang="ko-KR" sz="2000" dirty="0">
                <a:solidFill>
                  <a:srgbClr val="412429"/>
                </a:solidFill>
              </a:rPr>
              <a:t>, </a:t>
            </a:r>
            <a:r>
              <a:rPr lang="ko-KR" altLang="en-US" sz="2000" dirty="0">
                <a:solidFill>
                  <a:srgbClr val="412429"/>
                </a:solidFill>
              </a:rPr>
              <a:t>후쿠오카</a:t>
            </a:r>
            <a:r>
              <a:rPr lang="en-US" altLang="ko-KR" sz="2000" dirty="0">
                <a:solidFill>
                  <a:srgbClr val="412429"/>
                </a:solidFill>
              </a:rPr>
              <a:t>, </a:t>
            </a:r>
            <a:r>
              <a:rPr lang="ko-KR" altLang="en-US" sz="2000" dirty="0" err="1">
                <a:solidFill>
                  <a:srgbClr val="412429"/>
                </a:solidFill>
              </a:rPr>
              <a:t>사세보</a:t>
            </a:r>
            <a:r>
              <a:rPr lang="ko-KR" altLang="en-US" sz="2000" dirty="0">
                <a:solidFill>
                  <a:srgbClr val="412429"/>
                </a:solidFill>
              </a:rPr>
              <a:t> 등의 지역에 </a:t>
            </a:r>
            <a:r>
              <a:rPr lang="ko-KR" altLang="en-US" sz="2000" dirty="0" err="1">
                <a:solidFill>
                  <a:srgbClr val="412429"/>
                </a:solidFill>
              </a:rPr>
              <a:t>오쿠라</a:t>
            </a:r>
            <a:r>
              <a:rPr lang="ko-KR" altLang="en-US" sz="2000" dirty="0">
                <a:solidFill>
                  <a:srgbClr val="412429"/>
                </a:solidFill>
              </a:rPr>
              <a:t> 호텔이 유명세를 띄고 있음</a:t>
            </a:r>
            <a:r>
              <a:rPr lang="en-US" altLang="ko-KR" sz="2000" dirty="0">
                <a:solidFill>
                  <a:srgbClr val="412429"/>
                </a:solidFill>
              </a:rPr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27128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7E96BE3F-F720-4C95-AED4-AE70E58C9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631344"/>
          </a:xfrm>
        </p:spPr>
        <p:txBody>
          <a:bodyPr>
            <a:normAutofit fontScale="90000"/>
          </a:bodyPr>
          <a:lstStyle/>
          <a:p>
            <a:r>
              <a:rPr lang="ko-KR" altLang="en-US" dirty="0" err="1"/>
              <a:t>닛산에</a:t>
            </a:r>
            <a:r>
              <a:rPr lang="ko-KR" altLang="en-US" dirty="0"/>
              <a:t> 넘어간 미쓰비시 차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1CCF1870-A6A3-4693-8877-74108A83A9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438275"/>
            <a:ext cx="11029615" cy="1990725"/>
          </a:xfrm>
        </p:spPr>
        <p:txBody>
          <a:bodyPr>
            <a:normAutofit/>
          </a:bodyPr>
          <a:lstStyle/>
          <a:p>
            <a:r>
              <a:rPr lang="en-US" altLang="ko-KR" sz="3200" dirty="0"/>
              <a:t>https://</a:t>
            </a:r>
            <a:r>
              <a:rPr lang="en-US" altLang="ko-KR" sz="3200" dirty="0" err="1"/>
              <a:t>www.youtube.com</a:t>
            </a:r>
            <a:r>
              <a:rPr lang="en-US" altLang="ko-KR" sz="3200" dirty="0"/>
              <a:t>/</a:t>
            </a:r>
            <a:r>
              <a:rPr lang="en-US" altLang="ko-KR" sz="3200" dirty="0" err="1"/>
              <a:t>watch?v</a:t>
            </a:r>
            <a:r>
              <a:rPr lang="en-US" altLang="ko-KR" sz="3200" dirty="0"/>
              <a:t>=</a:t>
            </a:r>
            <a:r>
              <a:rPr lang="en-US" altLang="ko-KR" sz="3200" dirty="0" err="1"/>
              <a:t>GFGiRyiHRk0</a:t>
            </a:r>
            <a:endParaRPr lang="ko-KR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83968393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">
      <a:dk1>
        <a:srgbClr val="000000"/>
      </a:dk1>
      <a:lt1>
        <a:srgbClr val="FFFFFF"/>
      </a:lt1>
      <a:dk2>
        <a:srgbClr val="412429"/>
      </a:dk2>
      <a:lt2>
        <a:srgbClr val="E2E8E4"/>
      </a:lt2>
      <a:accent1>
        <a:srgbClr val="E72999"/>
      </a:accent1>
      <a:accent2>
        <a:srgbClr val="D51738"/>
      </a:accent2>
      <a:accent3>
        <a:srgbClr val="E75729"/>
      </a:accent3>
      <a:accent4>
        <a:srgbClr val="D59417"/>
      </a:accent4>
      <a:accent5>
        <a:srgbClr val="9FAA1E"/>
      </a:accent5>
      <a:accent6>
        <a:srgbClr val="65B514"/>
      </a:accent6>
      <a:hlink>
        <a:srgbClr val="319359"/>
      </a:hlink>
      <a:folHlink>
        <a:srgbClr val="7F7F7F"/>
      </a:folHlink>
    </a:clrScheme>
    <a:fontScheme name="Dividend">
      <a:majorFont>
        <a:latin typeface="Bahnschrif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News Gothic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236</Words>
  <Application>Microsoft Office PowerPoint</Application>
  <PresentationFormat>사용자 지정</PresentationFormat>
  <Paragraphs>19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DividendVTI</vt:lpstr>
      <vt:lpstr>다이쇼 시대 재벌기업의 등장과 성장</vt:lpstr>
      <vt:lpstr>미쓰비시 그룹</vt:lpstr>
      <vt:lpstr>PowerPoint 프레젠테이션</vt:lpstr>
      <vt:lpstr>오쿠라 재벌</vt:lpstr>
      <vt:lpstr>PowerPoint 프레젠테이션</vt:lpstr>
      <vt:lpstr>닛산에 넘어간 미쓰비시 차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다이쇼 시대 재벌기업의 등장과 성장</dc:title>
  <dc:creator>박 시영</dc:creator>
  <cp:lastModifiedBy>K</cp:lastModifiedBy>
  <cp:revision>14</cp:revision>
  <dcterms:created xsi:type="dcterms:W3CDTF">2019-09-27T11:34:53Z</dcterms:created>
  <dcterms:modified xsi:type="dcterms:W3CDTF">2019-09-29T17:58:44Z</dcterms:modified>
</cp:coreProperties>
</file>