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0" r:id="rId4"/>
    <p:sldId id="266" r:id="rId5"/>
    <p:sldId id="258" r:id="rId6"/>
    <p:sldId id="270" r:id="rId7"/>
    <p:sldId id="269" r:id="rId8"/>
    <p:sldId id="259" r:id="rId9"/>
    <p:sldId id="273" r:id="rId10"/>
    <p:sldId id="262" r:id="rId11"/>
    <p:sldId id="274" r:id="rId12"/>
    <p:sldId id="271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HY동녘B" panose="02030600000101010101" pitchFamily="18" charset="-127"/>
      <p:regular r:id="rId21"/>
    </p:embeddedFont>
    <p:embeddedFont>
      <p:font typeface="맑은 고딕" panose="020B0503020000020004" pitchFamily="50" charset="-127"/>
      <p:regular r:id="rId22"/>
      <p:bold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손민정" initials="손" lastIdx="1" clrIdx="0">
    <p:extLst>
      <p:ext uri="{19B8F6BF-5375-455C-9EA6-DF929625EA0E}">
        <p15:presenceInfo xmlns:p15="http://schemas.microsoft.com/office/powerpoint/2012/main" userId="711e86e1bdaed7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4138"/>
    <a:srgbClr val="F7AAA6"/>
    <a:srgbClr val="FF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60"/>
  </p:normalViewPr>
  <p:slideViewPr>
    <p:cSldViewPr snapToGrid="0" showGuides="1">
      <p:cViewPr varScale="1">
        <p:scale>
          <a:sx n="40" d="100"/>
          <a:sy n="40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9T08:24:42.510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F19A0-728E-4010-A209-D335164ED8C2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8A7FC-83EB-46D8-BABB-65836D12ED3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292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86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013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7742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384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7838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048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249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01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507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77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432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0A3EB-B56E-4A50-A961-CF8A1565388D}" type="datetimeFigureOut">
              <a:rPr lang="ko-KR" altLang="en-US" smtClean="0"/>
              <a:t>2019-05-24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3F8A3-9128-4B7D-B844-971F876243C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1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comments" Target="../comments/commen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naver.com/janusmiracle/16541996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857253"/>
            <a:ext cx="9144000" cy="290384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6" name="직사각형 5"/>
          <p:cNvSpPr/>
          <p:nvPr/>
        </p:nvSpPr>
        <p:spPr>
          <a:xfrm>
            <a:off x="0" y="5710368"/>
            <a:ext cx="9144000" cy="290384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914868" y="2898085"/>
            <a:ext cx="53142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00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“</a:t>
            </a:r>
            <a:r>
              <a:rPr lang="en-US" altLang="ko-KR" sz="3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3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형상화된 일본의 미의식 </a:t>
            </a:r>
            <a:r>
              <a:rPr lang="en-US" altLang="ko-KR" sz="3000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”</a:t>
            </a:r>
            <a:endParaRPr lang="ko-KR" altLang="en-US" sz="3000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pic>
        <p:nvPicPr>
          <p:cNvPr id="2054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460" y="4729645"/>
            <a:ext cx="1743505" cy="98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128" y="4257194"/>
            <a:ext cx="2583419" cy="145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cherry blossom TREE png에 대한 이미지 검색결과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61" y="4973183"/>
            <a:ext cx="1310549" cy="737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00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89809" y="230287"/>
            <a:ext cx="2960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113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04</a:t>
            </a:r>
            <a:r>
              <a:rPr lang="ko-KR" altLang="en-US" sz="24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2400" spc="-113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다실에 담긴 의식</a:t>
            </a:r>
          </a:p>
        </p:txBody>
      </p:sp>
      <p:cxnSp>
        <p:nvCxnSpPr>
          <p:cNvPr id="39" name="직선 연결선 38"/>
          <p:cNvCxnSpPr>
            <a:cxnSpLocks/>
          </p:cNvCxnSpPr>
          <p:nvPr/>
        </p:nvCxnSpPr>
        <p:spPr>
          <a:xfrm>
            <a:off x="0" y="878278"/>
            <a:ext cx="3362178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1EBA963-3E09-47FF-97DD-8B53C68B99E5}"/>
              </a:ext>
            </a:extLst>
          </p:cNvPr>
          <p:cNvSpPr/>
          <p:nvPr/>
        </p:nvSpPr>
        <p:spPr>
          <a:xfrm>
            <a:off x="2418520" y="4923193"/>
            <a:ext cx="4863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다실의 정원인 </a:t>
            </a:r>
            <a:r>
              <a:rPr lang="ko-KR" altLang="en-US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로지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(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: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다실의 뜰을 다도정신에 맞게 변형시킨 정원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)</a:t>
            </a:r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F24D0A-0DD6-498B-8D91-1F4F48067625}"/>
              </a:ext>
            </a:extLst>
          </p:cNvPr>
          <p:cNvSpPr txBox="1"/>
          <p:nvPr/>
        </p:nvSpPr>
        <p:spPr>
          <a:xfrm>
            <a:off x="2418520" y="5569524"/>
            <a:ext cx="4917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rgbClr val="E24138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더럽혀지지 않은 장소로 사람의 손길을 타는 꽃과 과실나무는 심지 않음</a:t>
            </a:r>
          </a:p>
          <a:p>
            <a:endParaRPr lang="ko-KR" altLang="en-US" dirty="0">
              <a:solidFill>
                <a:srgbClr val="E24138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01E0859-B7E2-48AB-943F-18CD747BC000}"/>
              </a:ext>
            </a:extLst>
          </p:cNvPr>
          <p:cNvSpPr/>
          <p:nvPr/>
        </p:nvSpPr>
        <p:spPr>
          <a:xfrm>
            <a:off x="1" y="2783087"/>
            <a:ext cx="9144000" cy="789140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7BE6DC8D-D27F-4CF6-86F0-F5EBFD01C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21" y="1403437"/>
            <a:ext cx="4863547" cy="3317764"/>
          </a:xfrm>
          <a:prstGeom prst="rect">
            <a:avLst/>
          </a:prstGeom>
          <a:ln w="57150">
            <a:solidFill>
              <a:srgbClr val="F7AAA6"/>
            </a:solidFill>
          </a:ln>
        </p:spPr>
      </p:pic>
    </p:spTree>
    <p:extLst>
      <p:ext uri="{BB962C8B-B14F-4D97-AF65-F5344CB8AC3E}">
        <p14:creationId xmlns:p14="http://schemas.microsoft.com/office/powerpoint/2010/main" val="1790342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89809" y="230287"/>
            <a:ext cx="29602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113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04</a:t>
            </a:r>
            <a:r>
              <a:rPr lang="ko-KR" altLang="en-US" sz="24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2400" spc="-113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다실에 담긴 의식</a:t>
            </a:r>
          </a:p>
        </p:txBody>
      </p:sp>
      <p:cxnSp>
        <p:nvCxnSpPr>
          <p:cNvPr id="39" name="직선 연결선 38"/>
          <p:cNvCxnSpPr>
            <a:cxnSpLocks/>
          </p:cNvCxnSpPr>
          <p:nvPr/>
        </p:nvCxnSpPr>
        <p:spPr>
          <a:xfrm>
            <a:off x="0" y="878278"/>
            <a:ext cx="3362178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11EBA963-3E09-47FF-97DD-8B53C68B99E5}"/>
              </a:ext>
            </a:extLst>
          </p:cNvPr>
          <p:cNvSpPr/>
          <p:nvPr/>
        </p:nvSpPr>
        <p:spPr>
          <a:xfrm>
            <a:off x="2174345" y="4596388"/>
            <a:ext cx="50822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정원에 있는 </a:t>
            </a:r>
            <a:r>
              <a:rPr lang="ko-KR" altLang="en-US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츠쿠바이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(: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손을 씻고 입안을 헹구는 물그릇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)</a:t>
            </a:r>
          </a:p>
          <a:p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자연스러움을 추구하는 정적인 아취에 동적인 변화를 주는 곳</a:t>
            </a:r>
            <a:endParaRPr lang="en-US" altLang="ko-KR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ko-KR" altLang="en-US" dirty="0">
                <a:solidFill>
                  <a:srgbClr val="E24138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속세와 부정을 씻는 의미로 입안과 손을 씻어냄</a:t>
            </a:r>
            <a:endParaRPr lang="en-US" altLang="ko-KR" dirty="0">
              <a:solidFill>
                <a:srgbClr val="E24138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ko-KR" altLang="en-US" dirty="0">
                <a:solidFill>
                  <a:srgbClr val="E24138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다도의 정신적인 수양의 측면 강조</a:t>
            </a:r>
            <a:endParaRPr lang="en-US" altLang="ko-KR" dirty="0">
              <a:solidFill>
                <a:srgbClr val="E24138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01E0859-B7E2-48AB-943F-18CD747BC000}"/>
              </a:ext>
            </a:extLst>
          </p:cNvPr>
          <p:cNvSpPr/>
          <p:nvPr/>
        </p:nvSpPr>
        <p:spPr>
          <a:xfrm>
            <a:off x="1" y="2783087"/>
            <a:ext cx="9144000" cy="789140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7BE6DC8D-D27F-4CF6-86F0-F5EBFD01C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154" y="1171835"/>
            <a:ext cx="4537692" cy="3222503"/>
          </a:xfrm>
          <a:prstGeom prst="rect">
            <a:avLst/>
          </a:prstGeom>
          <a:ln w="57150">
            <a:solidFill>
              <a:srgbClr val="F7AAA6"/>
            </a:solidFill>
          </a:ln>
        </p:spPr>
      </p:pic>
    </p:spTree>
    <p:extLst>
      <p:ext uri="{BB962C8B-B14F-4D97-AF65-F5344CB8AC3E}">
        <p14:creationId xmlns:p14="http://schemas.microsoft.com/office/powerpoint/2010/main" val="1213718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" y="2783087"/>
            <a:ext cx="9144000" cy="789140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35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89809" y="230287"/>
            <a:ext cx="287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spc="-113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04</a:t>
            </a:r>
            <a:r>
              <a:rPr lang="ko-KR" altLang="en-US" sz="24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2400" spc="-113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다실에 담긴 의식</a:t>
            </a:r>
          </a:p>
        </p:txBody>
      </p:sp>
      <p:cxnSp>
        <p:nvCxnSpPr>
          <p:cNvPr id="39" name="직선 연결선 38"/>
          <p:cNvCxnSpPr>
            <a:cxnSpLocks/>
          </p:cNvCxnSpPr>
          <p:nvPr/>
        </p:nvCxnSpPr>
        <p:spPr>
          <a:xfrm>
            <a:off x="0" y="878278"/>
            <a:ext cx="3362178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그림 21">
            <a:extLst>
              <a:ext uri="{FF2B5EF4-FFF2-40B4-BE49-F238E27FC236}">
                <a16:creationId xmlns:a16="http://schemas.microsoft.com/office/drawing/2014/main" id="{257D8CEA-F31E-40D0-B2E1-7DFFB1FCF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563759"/>
            <a:ext cx="4664765" cy="2993914"/>
          </a:xfrm>
          <a:prstGeom prst="rect">
            <a:avLst/>
          </a:prstGeom>
          <a:solidFill>
            <a:srgbClr val="FF8080"/>
          </a:solidFill>
          <a:ln w="57150">
            <a:solidFill>
              <a:srgbClr val="F7AAA6"/>
            </a:solidFill>
          </a:ln>
        </p:spPr>
      </p:pic>
      <p:sp>
        <p:nvSpPr>
          <p:cNvPr id="29" name="직사각형 28">
            <a:extLst>
              <a:ext uri="{FF2B5EF4-FFF2-40B4-BE49-F238E27FC236}">
                <a16:creationId xmlns:a16="http://schemas.microsoft.com/office/drawing/2014/main" id="{FE8087DB-1C65-434C-AD81-F42068E69B2E}"/>
              </a:ext>
            </a:extLst>
          </p:cNvPr>
          <p:cNvSpPr/>
          <p:nvPr/>
        </p:nvSpPr>
        <p:spPr>
          <a:xfrm>
            <a:off x="2438400" y="4832576"/>
            <a:ext cx="4819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니지리구치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(: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작은 </a:t>
            </a:r>
            <a:r>
              <a:rPr lang="ko-KR" altLang="en-US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손님용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 출입구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)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가 있어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, 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초대된 손님들은 입구에 설치 된 작은 판자문을 열고 무릎을 꿇고 몸을 웅크려서 입장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00B650B-2911-49D4-BFC0-572791396BCE}"/>
              </a:ext>
            </a:extLst>
          </p:cNvPr>
          <p:cNvSpPr txBox="1"/>
          <p:nvPr/>
        </p:nvSpPr>
        <p:spPr>
          <a:xfrm>
            <a:off x="2296857" y="5979722"/>
            <a:ext cx="4550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>
                <a:solidFill>
                  <a:srgbClr val="E24138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속세와 다실의 세계를 구분 짓기 위한 것</a:t>
            </a:r>
          </a:p>
          <a:p>
            <a:pPr algn="ctr"/>
            <a:endParaRPr lang="ko-KR" altLang="en-US" dirty="0">
              <a:solidFill>
                <a:srgbClr val="E24138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9508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89325" y="1963584"/>
            <a:ext cx="771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2400" spc="-113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목차</a:t>
            </a:r>
            <a:endParaRPr lang="ko-KR" altLang="en-US" sz="2400" spc="-113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pic>
        <p:nvPicPr>
          <p:cNvPr id="8" name="Picture 2" descr="cherry blossom png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85" y="1586929"/>
            <a:ext cx="1147193" cy="87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herry blossom png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367" y="1586927"/>
            <a:ext cx="1784411" cy="135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857250"/>
            <a:ext cx="9144000" cy="5143500"/>
          </a:xfrm>
          <a:prstGeom prst="frame">
            <a:avLst>
              <a:gd name="adj1" fmla="val 5061"/>
            </a:avLst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3688" y="3258464"/>
            <a:ext cx="165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pc="-113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01 </a:t>
            </a:r>
            <a:r>
              <a:rPr lang="ko-KR" altLang="en-US" spc="-113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다도의 정의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25291" y="3863176"/>
            <a:ext cx="1650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pc="-113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03 </a:t>
            </a:r>
            <a:r>
              <a:rPr lang="ko-KR" altLang="en-US" spc="-113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다도의 성립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4953" y="3253293"/>
            <a:ext cx="2083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pc="-113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02 </a:t>
            </a:r>
            <a:r>
              <a:rPr lang="ko-KR" altLang="en-US" spc="-113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다도정신의 유래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1963554" y="2608823"/>
            <a:ext cx="5222780" cy="0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51C1DF9-F1B8-43DB-A0E3-C68173A91028}"/>
              </a:ext>
            </a:extLst>
          </p:cNvPr>
          <p:cNvSpPr txBox="1"/>
          <p:nvPr/>
        </p:nvSpPr>
        <p:spPr>
          <a:xfrm>
            <a:off x="4815190" y="3890968"/>
            <a:ext cx="2145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pc="-113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04 </a:t>
            </a:r>
            <a:r>
              <a:rPr lang="ko-KR" altLang="en-US" spc="-113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다실에 담긴 의식</a:t>
            </a:r>
          </a:p>
        </p:txBody>
      </p:sp>
    </p:spTree>
    <p:extLst>
      <p:ext uri="{BB962C8B-B14F-4D97-AF65-F5344CB8AC3E}">
        <p14:creationId xmlns:p14="http://schemas.microsoft.com/office/powerpoint/2010/main" val="2925253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732939" y="1297688"/>
            <a:ext cx="5205046" cy="263618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solidFill>
              <a:srgbClr val="F7A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0" name="평행 사변형 9"/>
          <p:cNvSpPr/>
          <p:nvPr/>
        </p:nvSpPr>
        <p:spPr>
          <a:xfrm>
            <a:off x="2921036" y="4217576"/>
            <a:ext cx="2700000" cy="53509"/>
          </a:xfrm>
          <a:prstGeom prst="parallelogram">
            <a:avLst/>
          </a:prstGeom>
          <a:solidFill>
            <a:srgbClr val="F7AAA6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7960" y="4564809"/>
            <a:ext cx="5415488" cy="2192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HY동녘B" panose="02030600000101010101" pitchFamily="18" charset="-127"/>
                <a:ea typeface="HY동녘B" panose="02030600000101010101" pitchFamily="18" charset="-127"/>
              </a:rPr>
              <a:t>중국에서 일본으로 전파된 것으로</a:t>
            </a:r>
            <a:r>
              <a:rPr lang="en-US" altLang="ko-KR" sz="1600" dirty="0">
                <a:latin typeface="HY동녘B" panose="02030600000101010101" pitchFamily="18" charset="-127"/>
                <a:ea typeface="HY동녘B" panose="02030600000101010101" pitchFamily="18" charset="-127"/>
              </a:rPr>
              <a:t>, </a:t>
            </a:r>
            <a:r>
              <a:rPr lang="ko-KR" altLang="en-US" sz="1600" dirty="0">
                <a:latin typeface="HY동녘B" panose="02030600000101010101" pitchFamily="18" charset="-127"/>
                <a:ea typeface="HY동녘B" panose="02030600000101010101" pitchFamily="18" charset="-127"/>
              </a:rPr>
              <a:t>일본 상류층에서 즐기던 의식</a:t>
            </a:r>
            <a:endParaRPr lang="en-US" altLang="ko-KR" sz="1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600" dirty="0">
                <a:latin typeface="HY동녘B" panose="02030600000101010101" pitchFamily="18" charset="-127"/>
                <a:ea typeface="HY동녘B" panose="02030600000101010101" pitchFamily="18" charset="-127"/>
              </a:rPr>
              <a:t>승려와 무사들에 의해 정신수양의 목적으로 발전</a:t>
            </a:r>
            <a:endParaRPr lang="en-US" altLang="ko-KR" sz="16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3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1600" dirty="0">
                <a:solidFill>
                  <a:srgbClr val="E24138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단순히 차를 마시는 것이 아닌</a:t>
            </a:r>
            <a:r>
              <a:rPr lang="en-US" altLang="ko-KR" sz="1600" dirty="0">
                <a:solidFill>
                  <a:srgbClr val="E24138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, </a:t>
            </a:r>
            <a:r>
              <a:rPr lang="ko-KR" altLang="en-US" sz="1600" dirty="0">
                <a:solidFill>
                  <a:srgbClr val="E24138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차를 준비하며 마시는 과정 모두가 형식화되어 있는 예법</a:t>
            </a:r>
          </a:p>
          <a:p>
            <a:pPr algn="ctr">
              <a:lnSpc>
                <a:spcPct val="150000"/>
              </a:lnSpc>
            </a:pPr>
            <a:endParaRPr lang="ko-KR" altLang="en-US" sz="1300" spc="-113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100000">
                    <a:schemeClr val="tx1">
                      <a:lumMod val="75000"/>
                      <a:lumOff val="25000"/>
                    </a:schemeClr>
                  </a:gs>
                </a:gsLst>
                <a:lin ang="5400000" scaled="1"/>
              </a:gra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673B48A2-9D4C-4C37-9529-AA486232D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981" y="4738248"/>
            <a:ext cx="249958" cy="237765"/>
          </a:xfrm>
          <a:prstGeom prst="rect">
            <a:avLst/>
          </a:prstGeom>
        </p:spPr>
      </p:pic>
      <p:grpSp>
        <p:nvGrpSpPr>
          <p:cNvPr id="13" name="그룹 12">
            <a:extLst>
              <a:ext uri="{FF2B5EF4-FFF2-40B4-BE49-F238E27FC236}">
                <a16:creationId xmlns:a16="http://schemas.microsoft.com/office/drawing/2014/main" id="{B91B685E-FF57-4918-8985-545BB3F936F5}"/>
              </a:ext>
            </a:extLst>
          </p:cNvPr>
          <p:cNvGrpSpPr/>
          <p:nvPr/>
        </p:nvGrpSpPr>
        <p:grpSpPr>
          <a:xfrm>
            <a:off x="2921036" y="452472"/>
            <a:ext cx="2578894" cy="534753"/>
            <a:chOff x="2093122" y="1145382"/>
            <a:chExt cx="2578894" cy="534753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56AE7D5E-19B2-4F0A-ABB5-774439BE5E1D}"/>
                </a:ext>
              </a:extLst>
            </p:cNvPr>
            <p:cNvGrpSpPr/>
            <p:nvPr/>
          </p:nvGrpSpPr>
          <p:grpSpPr>
            <a:xfrm>
              <a:off x="2093122" y="1145382"/>
              <a:ext cx="2578894" cy="534753"/>
              <a:chOff x="2093122" y="1145382"/>
              <a:chExt cx="2578894" cy="534753"/>
            </a:xfrm>
          </p:grpSpPr>
          <p:sp>
            <p:nvSpPr>
              <p:cNvPr id="4" name="TextBox 3"/>
              <p:cNvSpPr txBox="1"/>
              <p:nvPr/>
            </p:nvSpPr>
            <p:spPr>
              <a:xfrm>
                <a:off x="2607842" y="1145382"/>
                <a:ext cx="174560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400" spc="-113" dirty="0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1"/>
                    </a:gradFill>
                    <a:latin typeface="HY동녘B" panose="02030600000101010101" pitchFamily="18" charset="-127"/>
                    <a:ea typeface="HY동녘B" panose="02030600000101010101" pitchFamily="18" charset="-127"/>
                  </a:rPr>
                  <a:t>다도의 정의</a:t>
                </a:r>
              </a:p>
            </p:txBody>
          </p:sp>
          <p:cxnSp>
            <p:nvCxnSpPr>
              <p:cNvPr id="5" name="직선 연결선 4"/>
              <p:cNvCxnSpPr>
                <a:cxnSpLocks/>
              </p:cNvCxnSpPr>
              <p:nvPr/>
            </p:nvCxnSpPr>
            <p:spPr>
              <a:xfrm>
                <a:off x="2093122" y="1680135"/>
                <a:ext cx="2578894" cy="0"/>
              </a:xfrm>
              <a:prstGeom prst="line">
                <a:avLst/>
              </a:prstGeom>
              <a:ln w="15875">
                <a:solidFill>
                  <a:srgbClr val="F7AA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BA516D2A-0B72-43EF-9E9D-06DF53EF50CB}"/>
                </a:ext>
              </a:extLst>
            </p:cNvPr>
            <p:cNvSpPr/>
            <p:nvPr/>
          </p:nvSpPr>
          <p:spPr>
            <a:xfrm>
              <a:off x="2157413" y="1165349"/>
              <a:ext cx="5404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spc="-113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동녘B" panose="02030600000101010101" pitchFamily="18" charset="-127"/>
                  <a:ea typeface="HY동녘B" panose="02030600000101010101" pitchFamily="18" charset="-127"/>
                </a:rPr>
                <a:t>01</a:t>
              </a:r>
              <a:endParaRPr lang="ko-KR" altLang="en-US" sz="240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738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532166" y="1547447"/>
            <a:ext cx="5386750" cy="4895556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cxnSp>
        <p:nvCxnSpPr>
          <p:cNvPr id="3" name="직선 연결선 2"/>
          <p:cNvCxnSpPr>
            <a:cxnSpLocks/>
          </p:cNvCxnSpPr>
          <p:nvPr/>
        </p:nvCxnSpPr>
        <p:spPr>
          <a:xfrm>
            <a:off x="3413735" y="1356677"/>
            <a:ext cx="0" cy="5241071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herry blossom png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5" y="0"/>
            <a:ext cx="1747005" cy="13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57674" y="5120785"/>
            <a:ext cx="15643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000" spc="-113" dirty="0" err="1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와비</a:t>
            </a:r>
            <a:endParaRPr lang="ko-KR" altLang="en-US" sz="5000" spc="-113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C03F839-C4E3-47FD-A5D5-A89104B10C8A}"/>
              </a:ext>
            </a:extLst>
          </p:cNvPr>
          <p:cNvSpPr txBox="1"/>
          <p:nvPr/>
        </p:nvSpPr>
        <p:spPr>
          <a:xfrm>
            <a:off x="1021330" y="2171013"/>
            <a:ext cx="17469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spc="-113" dirty="0">
                <a:latin typeface="HY동녘B" panose="02030600000101010101" pitchFamily="18" charset="-127"/>
                <a:ea typeface="HY동녘B" panose="02030600000101010101" pitchFamily="18" charset="-127"/>
              </a:rPr>
              <a:t>일본의 전통미의식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7699FDA-3DB0-4713-B2E8-BFBE884480AC}"/>
              </a:ext>
            </a:extLst>
          </p:cNvPr>
          <p:cNvSpPr txBox="1"/>
          <p:nvPr/>
        </p:nvSpPr>
        <p:spPr>
          <a:xfrm>
            <a:off x="3787972" y="1756681"/>
            <a:ext cx="502069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endParaRPr lang="en-US" altLang="ko-KR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훌륭한 상태에 대한 열등한 상태를 뜻하는 말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, </a:t>
            </a:r>
            <a:r>
              <a:rPr lang="ko-KR" altLang="en-US" sz="2000" dirty="0">
                <a:solidFill>
                  <a:srgbClr val="E24138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불완전함의</a:t>
            </a:r>
            <a:r>
              <a:rPr lang="ko-KR" altLang="en-US" sz="2000" dirty="0">
                <a:solidFill>
                  <a:srgbClr val="FF0000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2000" dirty="0">
                <a:solidFill>
                  <a:srgbClr val="E24138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미학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을 나타내는 일본의 문화적 전통 미의식 또는 미적 관념의 하나</a:t>
            </a:r>
            <a:endParaRPr lang="en-US" altLang="ko-KR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endParaRPr lang="en-US" altLang="ko-KR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endParaRPr lang="en-US" altLang="ko-KR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endParaRPr lang="en-US" altLang="ko-KR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endParaRPr lang="en-US" altLang="ko-KR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endParaRPr lang="en-US" altLang="ko-KR" dirty="0"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불교 선종의 영향 등으로 적극적으로 평가 </a:t>
            </a:r>
            <a:r>
              <a:rPr lang="ko-KR" altLang="en-US" sz="2000" dirty="0">
                <a:solidFill>
                  <a:srgbClr val="E24138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부족함 속에서도 마음의 충족을 이끌어내는 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일본인의 미의식</a:t>
            </a:r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, 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다도의 경지를 나타내는 개념으로 정착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A80B31-9A1C-499F-A57C-3CA7AC3011E7}"/>
              </a:ext>
            </a:extLst>
          </p:cNvPr>
          <p:cNvSpPr txBox="1"/>
          <p:nvPr/>
        </p:nvSpPr>
        <p:spPr>
          <a:xfrm>
            <a:off x="398615" y="2466651"/>
            <a:ext cx="2588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spc="-113" dirty="0" err="1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와비사비</a:t>
            </a:r>
            <a:endParaRPr lang="ko-KR" altLang="en-US" sz="4800" spc="-113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627B7FB6-22D5-441E-B683-69B22863A0A0}"/>
              </a:ext>
            </a:extLst>
          </p:cNvPr>
          <p:cNvSpPr/>
          <p:nvPr/>
        </p:nvSpPr>
        <p:spPr>
          <a:xfrm>
            <a:off x="1588433" y="3718715"/>
            <a:ext cx="520489" cy="703384"/>
          </a:xfrm>
          <a:prstGeom prst="downArrow">
            <a:avLst/>
          </a:prstGeom>
          <a:solidFill>
            <a:srgbClr val="FF8080"/>
          </a:solidFill>
          <a:ln>
            <a:solidFill>
              <a:srgbClr val="F7A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8F9BE888-3954-431F-A527-8C8129995704}"/>
              </a:ext>
            </a:extLst>
          </p:cNvPr>
          <p:cNvGrpSpPr/>
          <p:nvPr/>
        </p:nvGrpSpPr>
        <p:grpSpPr>
          <a:xfrm>
            <a:off x="1743370" y="371465"/>
            <a:ext cx="2830867" cy="534753"/>
            <a:chOff x="2093122" y="1145382"/>
            <a:chExt cx="2830867" cy="534753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AF3A292F-4C01-40B7-98BF-E20BED28067F}"/>
                </a:ext>
              </a:extLst>
            </p:cNvPr>
            <p:cNvGrpSpPr/>
            <p:nvPr/>
          </p:nvGrpSpPr>
          <p:grpSpPr>
            <a:xfrm>
              <a:off x="2093122" y="1145382"/>
              <a:ext cx="2830867" cy="534753"/>
              <a:chOff x="2093122" y="1145382"/>
              <a:chExt cx="2830867" cy="534753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88B5CC1-91B8-4C6A-A60D-18D9BBC140C0}"/>
                  </a:ext>
                </a:extLst>
              </p:cNvPr>
              <p:cNvSpPr txBox="1"/>
              <p:nvPr/>
            </p:nvSpPr>
            <p:spPr>
              <a:xfrm>
                <a:off x="2607842" y="1145382"/>
                <a:ext cx="231614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400" spc="-113" dirty="0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1"/>
                    </a:gradFill>
                    <a:latin typeface="HY동녘B" panose="02030600000101010101" pitchFamily="18" charset="-127"/>
                    <a:ea typeface="HY동녘B" panose="02030600000101010101" pitchFamily="18" charset="-127"/>
                  </a:rPr>
                  <a:t>다도정신의 유래</a:t>
                </a:r>
              </a:p>
            </p:txBody>
          </p:sp>
          <p:cxnSp>
            <p:nvCxnSpPr>
              <p:cNvPr id="33" name="직선 연결선 32">
                <a:extLst>
                  <a:ext uri="{FF2B5EF4-FFF2-40B4-BE49-F238E27FC236}">
                    <a16:creationId xmlns:a16="http://schemas.microsoft.com/office/drawing/2014/main" id="{CAA4007C-F838-4DE6-8354-575BC347C5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3122" y="1680135"/>
                <a:ext cx="2828630" cy="0"/>
              </a:xfrm>
              <a:prstGeom prst="line">
                <a:avLst/>
              </a:prstGeom>
              <a:ln w="15875">
                <a:solidFill>
                  <a:srgbClr val="F7AA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C6A5C6A2-E62E-4409-A28C-0B04B3E0DC14}"/>
                </a:ext>
              </a:extLst>
            </p:cNvPr>
            <p:cNvSpPr/>
            <p:nvPr/>
          </p:nvSpPr>
          <p:spPr>
            <a:xfrm>
              <a:off x="2157413" y="1165349"/>
              <a:ext cx="5404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spc="-113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동녘B" panose="02030600000101010101" pitchFamily="18" charset="-127"/>
                  <a:ea typeface="HY동녘B" panose="02030600000101010101" pitchFamily="18" charset="-127"/>
                </a:rPr>
                <a:t>02</a:t>
              </a:r>
              <a:endParaRPr lang="ko-KR" altLang="en-US" sz="240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AACA1CF-DAFE-48F6-8164-B6DC21E44178}"/>
              </a:ext>
            </a:extLst>
          </p:cNvPr>
          <p:cNvSpPr txBox="1"/>
          <p:nvPr/>
        </p:nvSpPr>
        <p:spPr>
          <a:xfrm>
            <a:off x="1125226" y="4788830"/>
            <a:ext cx="17469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500" spc="-113" dirty="0">
                <a:latin typeface="HY동녘B" panose="02030600000101010101" pitchFamily="18" charset="-127"/>
                <a:ea typeface="HY동녘B" panose="02030600000101010101" pitchFamily="18" charset="-127"/>
              </a:rPr>
              <a:t>일본 다도 의식</a:t>
            </a:r>
          </a:p>
        </p:txBody>
      </p:sp>
    </p:spTree>
    <p:extLst>
      <p:ext uri="{BB962C8B-B14F-4D97-AF65-F5344CB8AC3E}">
        <p14:creationId xmlns:p14="http://schemas.microsoft.com/office/powerpoint/2010/main" val="2350867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cxnSpLocks/>
          </p:cNvCxnSpPr>
          <p:nvPr/>
        </p:nvCxnSpPr>
        <p:spPr>
          <a:xfrm>
            <a:off x="3427803" y="863188"/>
            <a:ext cx="0" cy="5663358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4348408" y="1419636"/>
            <a:ext cx="4795592" cy="1916317"/>
            <a:chOff x="5018012" y="1246255"/>
            <a:chExt cx="9981657" cy="3132793"/>
          </a:xfrm>
        </p:grpSpPr>
        <p:sp>
          <p:nvSpPr>
            <p:cNvPr id="5" name="TextBox 4"/>
            <p:cNvSpPr txBox="1"/>
            <p:nvPr/>
          </p:nvSpPr>
          <p:spPr>
            <a:xfrm>
              <a:off x="5699884" y="1246255"/>
              <a:ext cx="3619999" cy="754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13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HY동녘B" panose="02030600000101010101" pitchFamily="18" charset="-127"/>
                  <a:ea typeface="HY동녘B" panose="02030600000101010101" pitchFamily="18" charset="-127"/>
                </a:rPr>
                <a:t>다도의 시조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26918" y="1687180"/>
              <a:ext cx="9572751" cy="2691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r>
                <a:rPr lang="ko-KR" altLang="en-US" sz="170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 상류층의 호화스러운 다도</a:t>
              </a:r>
              <a:endParaRPr lang="en-US" altLang="ko-KR" sz="170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endParaRPr lang="en-US" altLang="ko-KR" sz="170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endParaRPr lang="en-US" altLang="ko-KR" sz="170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endParaRPr lang="en-US" altLang="ko-KR" sz="170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r>
                <a:rPr lang="ko-KR" altLang="en-US" sz="170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  승려들의 정신수양</a:t>
              </a:r>
              <a:endParaRPr lang="en-US" altLang="ko-KR" sz="1700" spc="-113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pic>
          <p:nvPicPr>
            <p:cNvPr id="3074" name="Picture 2" descr="cherry blossom  png에 대한 이미지 검색결과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012" y="1292876"/>
              <a:ext cx="559412" cy="533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cherry blossom png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3"/>
            <a:ext cx="1747005" cy="13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258BB2-CE78-4C61-8BB2-CB7EFDABD20F}"/>
              </a:ext>
            </a:extLst>
          </p:cNvPr>
          <p:cNvSpPr txBox="1"/>
          <p:nvPr/>
        </p:nvSpPr>
        <p:spPr>
          <a:xfrm>
            <a:off x="712181" y="6126436"/>
            <a:ext cx="1908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무라타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주코</a:t>
            </a:r>
            <a:endParaRPr lang="ko-KR" altLang="en-US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F41D9465-2F97-4BE0-8368-D7014BA3B2E1}"/>
              </a:ext>
            </a:extLst>
          </p:cNvPr>
          <p:cNvGrpSpPr/>
          <p:nvPr/>
        </p:nvGrpSpPr>
        <p:grpSpPr>
          <a:xfrm>
            <a:off x="4198264" y="3846433"/>
            <a:ext cx="5108404" cy="2749958"/>
            <a:chOff x="3751292" y="4230681"/>
            <a:chExt cx="4737843" cy="3512917"/>
          </a:xfrm>
        </p:grpSpPr>
        <p:grpSp>
          <p:nvGrpSpPr>
            <p:cNvPr id="23" name="그룹 22"/>
            <p:cNvGrpSpPr/>
            <p:nvPr/>
          </p:nvGrpSpPr>
          <p:grpSpPr>
            <a:xfrm>
              <a:off x="3751292" y="4230681"/>
              <a:ext cx="4737843" cy="3512917"/>
              <a:chOff x="4944990" y="2892370"/>
              <a:chExt cx="9373139" cy="376939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546676" y="2892370"/>
                <a:ext cx="6015400" cy="63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spc="-113" dirty="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동녘B" panose="02030600000101010101" pitchFamily="18" charset="-127"/>
                    <a:ea typeface="HY동녘B" panose="02030600000101010101" pitchFamily="18" charset="-127"/>
                  </a:rPr>
                  <a:t>차선일미 경지 강조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4944990" y="3603189"/>
                <a:ext cx="9373139" cy="3058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700" dirty="0">
                    <a:latin typeface="HY동녘B" panose="02030600000101010101" pitchFamily="18" charset="-127"/>
                    <a:ea typeface="HY동녘B" panose="02030600000101010101" pitchFamily="18" charset="-127"/>
                  </a:rPr>
                  <a:t>‘</a:t>
                </a:r>
                <a:r>
                  <a:rPr lang="ko-KR" altLang="en-US" sz="1700" dirty="0">
                    <a:latin typeface="HY동녘B" panose="02030600000101010101" pitchFamily="18" charset="-127"/>
                    <a:ea typeface="HY동녘B" panose="02030600000101010101" pitchFamily="18" charset="-127"/>
                  </a:rPr>
                  <a:t>차와 선이 한 가지 맛’</a:t>
                </a:r>
                <a:endParaRPr lang="en-US" altLang="ko-KR" sz="1700" dirty="0">
                  <a:latin typeface="HY동녘B" panose="02030600000101010101" pitchFamily="18" charset="-127"/>
                  <a:ea typeface="HY동녘B" panose="02030600000101010101" pitchFamily="18" charset="-127"/>
                </a:endParaRPr>
              </a:p>
              <a:p>
                <a:endParaRPr lang="en-US" altLang="ko-KR" sz="1700" dirty="0">
                  <a:solidFill>
                    <a:srgbClr val="E24138"/>
                  </a:solidFill>
                  <a:latin typeface="HY동녘B" panose="02030600000101010101" pitchFamily="18" charset="-127"/>
                  <a:ea typeface="HY동녘B" panose="02030600000101010101" pitchFamily="18" charset="-127"/>
                </a:endParaRPr>
              </a:p>
              <a:p>
                <a:r>
                  <a:rPr lang="ko-KR" altLang="en-US" sz="1700" dirty="0">
                    <a:solidFill>
                      <a:srgbClr val="E24138"/>
                    </a:solidFill>
                    <a:latin typeface="HY동녘B" panose="02030600000101010101" pitchFamily="18" charset="-127"/>
                    <a:ea typeface="HY동녘B" panose="02030600000101010101" pitchFamily="18" charset="-127"/>
                  </a:rPr>
                  <a:t>차는 경건하고 차분하게 마셔야 한다</a:t>
                </a:r>
                <a:endParaRPr lang="en-US" altLang="ko-KR" sz="1700" dirty="0">
                  <a:latin typeface="HY동녘B" panose="02030600000101010101" pitchFamily="18" charset="-127"/>
                  <a:ea typeface="HY동녘B" panose="02030600000101010101" pitchFamily="18" charset="-127"/>
                </a:endParaRPr>
              </a:p>
              <a:p>
                <a:r>
                  <a:rPr lang="ko-KR" altLang="en-US" sz="1700" dirty="0">
                    <a:latin typeface="HY동녘B" panose="02030600000101010101" pitchFamily="18" charset="-127"/>
                    <a:ea typeface="HY동녘B" panose="02030600000101010101" pitchFamily="18" charset="-127"/>
                  </a:rPr>
                  <a:t>다다미 </a:t>
                </a:r>
                <a:r>
                  <a:rPr lang="en-US" altLang="ko-KR" sz="1700" dirty="0">
                    <a:latin typeface="HY동녘B" panose="02030600000101010101" pitchFamily="18" charset="-127"/>
                    <a:ea typeface="HY동녘B" panose="02030600000101010101" pitchFamily="18" charset="-127"/>
                  </a:rPr>
                  <a:t>4</a:t>
                </a:r>
                <a:r>
                  <a:rPr lang="ko-KR" altLang="en-US" sz="1700" dirty="0" err="1">
                    <a:latin typeface="HY동녘B" panose="02030600000101010101" pitchFamily="18" charset="-127"/>
                    <a:ea typeface="HY동녘B" panose="02030600000101010101" pitchFamily="18" charset="-127"/>
                  </a:rPr>
                  <a:t>장반</a:t>
                </a:r>
                <a:r>
                  <a:rPr lang="ko-KR" altLang="en-US" sz="1700" dirty="0">
                    <a:latin typeface="HY동녘B" panose="02030600000101010101" pitchFamily="18" charset="-127"/>
                    <a:ea typeface="HY동녘B" panose="02030600000101010101" pitchFamily="18" charset="-127"/>
                  </a:rPr>
                  <a:t> 크기</a:t>
                </a:r>
              </a:p>
              <a:p>
                <a:endParaRPr lang="en-US" altLang="ko-KR" sz="1700" dirty="0">
                  <a:latin typeface="HY동녘B" panose="02030600000101010101" pitchFamily="18" charset="-127"/>
                  <a:ea typeface="HY동녘B" panose="02030600000101010101" pitchFamily="18" charset="-127"/>
                </a:endParaRPr>
              </a:p>
              <a:p>
                <a:r>
                  <a:rPr lang="ko-KR" altLang="en-US" sz="2000" dirty="0">
                    <a:latin typeface="HY동녘B" panose="02030600000101010101" pitchFamily="18" charset="-127"/>
                    <a:ea typeface="HY동녘B" panose="02030600000101010101" pitchFamily="18" charset="-127"/>
                  </a:rPr>
                  <a:t>검소함               정량화</a:t>
                </a:r>
                <a:r>
                  <a:rPr lang="en-US" altLang="ko-KR" sz="2000" dirty="0">
                    <a:latin typeface="HY동녘B" panose="02030600000101010101" pitchFamily="18" charset="-127"/>
                    <a:ea typeface="HY동녘B" panose="02030600000101010101" pitchFamily="18" charset="-127"/>
                  </a:rPr>
                  <a:t>, </a:t>
                </a:r>
                <a:r>
                  <a:rPr lang="ko-KR" altLang="en-US" sz="2000" dirty="0">
                    <a:latin typeface="HY동녘B" panose="02030600000101010101" pitchFamily="18" charset="-127"/>
                    <a:ea typeface="HY동녘B" panose="02030600000101010101" pitchFamily="18" charset="-127"/>
                  </a:rPr>
                  <a:t>규범화</a:t>
                </a:r>
                <a:endParaRPr lang="en-US" altLang="ko-KR" sz="2000" dirty="0">
                  <a:latin typeface="HY동녘B" panose="02030600000101010101" pitchFamily="18" charset="-127"/>
                  <a:ea typeface="HY동녘B" panose="02030600000101010101" pitchFamily="18" charset="-127"/>
                </a:endParaRPr>
              </a:p>
              <a:p>
                <a:endParaRPr lang="en-US" altLang="ko-KR" sz="1700" dirty="0">
                  <a:latin typeface="HY동녘B" panose="02030600000101010101" pitchFamily="18" charset="-127"/>
                  <a:ea typeface="HY동녘B" panose="02030600000101010101" pitchFamily="18" charset="-127"/>
                </a:endParaRPr>
              </a:p>
              <a:p>
                <a:endParaRPr lang="en-US" altLang="ko-KR" sz="1700" spc="-113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동녘B" panose="02030600000101010101" pitchFamily="18" charset="-127"/>
                  <a:ea typeface="HY동녘B" panose="02030600000101010101" pitchFamily="18" charset="-127"/>
                </a:endParaRPr>
              </a:p>
            </p:txBody>
          </p:sp>
        </p:grp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786F039E-5D63-4B41-8C6D-DFCFB3136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51292" y="4230681"/>
              <a:ext cx="268247" cy="402371"/>
            </a:xfrm>
            <a:prstGeom prst="rect">
              <a:avLst/>
            </a:prstGeom>
          </p:spPr>
        </p:pic>
      </p:grp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EE10541-BA65-43DD-865A-9A1B2BFF13C4}"/>
              </a:ext>
            </a:extLst>
          </p:cNvPr>
          <p:cNvSpPr/>
          <p:nvPr/>
        </p:nvSpPr>
        <p:spPr>
          <a:xfrm>
            <a:off x="162395" y="1512809"/>
            <a:ext cx="3051938" cy="428308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solidFill>
              <a:srgbClr val="F7A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5EE46354-0C05-4D66-A4F3-85F57ABA9AA9}"/>
              </a:ext>
            </a:extLst>
          </p:cNvPr>
          <p:cNvGrpSpPr/>
          <p:nvPr/>
        </p:nvGrpSpPr>
        <p:grpSpPr>
          <a:xfrm>
            <a:off x="1747005" y="328435"/>
            <a:ext cx="2578894" cy="534753"/>
            <a:chOff x="2093122" y="1145382"/>
            <a:chExt cx="2578894" cy="534753"/>
          </a:xfrm>
        </p:grpSpPr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51D73CE4-344B-4B60-BC59-36F3C4B55F04}"/>
                </a:ext>
              </a:extLst>
            </p:cNvPr>
            <p:cNvGrpSpPr/>
            <p:nvPr/>
          </p:nvGrpSpPr>
          <p:grpSpPr>
            <a:xfrm>
              <a:off x="2093122" y="1145382"/>
              <a:ext cx="2578894" cy="534753"/>
              <a:chOff x="2093122" y="1145382"/>
              <a:chExt cx="2578894" cy="534753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86FBDEC-05F8-4055-8C8B-0ABB046222CB}"/>
                  </a:ext>
                </a:extLst>
              </p:cNvPr>
              <p:cNvSpPr txBox="1"/>
              <p:nvPr/>
            </p:nvSpPr>
            <p:spPr>
              <a:xfrm>
                <a:off x="2607842" y="1145382"/>
                <a:ext cx="17295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400" spc="-113" dirty="0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1"/>
                    </a:gradFill>
                    <a:latin typeface="HY동녘B" panose="02030600000101010101" pitchFamily="18" charset="-127"/>
                    <a:ea typeface="HY동녘B" panose="02030600000101010101" pitchFamily="18" charset="-127"/>
                  </a:rPr>
                  <a:t>다도의 성립</a:t>
                </a:r>
              </a:p>
            </p:txBody>
          </p:sp>
          <p:cxnSp>
            <p:nvCxnSpPr>
              <p:cNvPr id="31" name="직선 연결선 30">
                <a:extLst>
                  <a:ext uri="{FF2B5EF4-FFF2-40B4-BE49-F238E27FC236}">
                    <a16:creationId xmlns:a16="http://schemas.microsoft.com/office/drawing/2014/main" id="{D3F9FF1B-B37C-4921-A177-02B6A33513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3122" y="1680135"/>
                <a:ext cx="2578894" cy="0"/>
              </a:xfrm>
              <a:prstGeom prst="line">
                <a:avLst/>
              </a:prstGeom>
              <a:ln w="15875">
                <a:solidFill>
                  <a:srgbClr val="F7AA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D1A8C0D6-BC4E-4C86-8FCA-ECF753A5562B}"/>
                </a:ext>
              </a:extLst>
            </p:cNvPr>
            <p:cNvSpPr/>
            <p:nvPr/>
          </p:nvSpPr>
          <p:spPr>
            <a:xfrm>
              <a:off x="2157413" y="1165349"/>
              <a:ext cx="5404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spc="-113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동녘B" panose="02030600000101010101" pitchFamily="18" charset="-127"/>
                  <a:ea typeface="HY동녘B" panose="02030600000101010101" pitchFamily="18" charset="-127"/>
                </a:rPr>
                <a:t>03</a:t>
              </a:r>
              <a:endParaRPr lang="ko-KR" altLang="en-US" sz="240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</p:grpSp>
      <p:sp>
        <p:nvSpPr>
          <p:cNvPr id="2" name="화살표: 아래쪽 1">
            <a:extLst>
              <a:ext uri="{FF2B5EF4-FFF2-40B4-BE49-F238E27FC236}">
                <a16:creationId xmlns:a16="http://schemas.microsoft.com/office/drawing/2014/main" id="{D79F3F18-F47F-451A-B859-C0B49393CC78}"/>
              </a:ext>
            </a:extLst>
          </p:cNvPr>
          <p:cNvSpPr/>
          <p:nvPr/>
        </p:nvSpPr>
        <p:spPr>
          <a:xfrm>
            <a:off x="5508984" y="2376877"/>
            <a:ext cx="418965" cy="477079"/>
          </a:xfrm>
          <a:prstGeom prst="downArrow">
            <a:avLst/>
          </a:prstGeom>
          <a:solidFill>
            <a:srgbClr val="FF8080"/>
          </a:solidFill>
          <a:ln>
            <a:solidFill>
              <a:srgbClr val="F7A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6960B121-B93E-4A5C-877D-3A3DBB97A393}"/>
              </a:ext>
            </a:extLst>
          </p:cNvPr>
          <p:cNvSpPr/>
          <p:nvPr/>
        </p:nvSpPr>
        <p:spPr>
          <a:xfrm>
            <a:off x="5345021" y="5760064"/>
            <a:ext cx="437312" cy="262384"/>
          </a:xfrm>
          <a:prstGeom prst="rightArrow">
            <a:avLst/>
          </a:prstGeom>
          <a:solidFill>
            <a:srgbClr val="FF8080"/>
          </a:solidFill>
          <a:ln>
            <a:solidFill>
              <a:srgbClr val="F7A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06948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cxnSpLocks/>
          </p:cNvCxnSpPr>
          <p:nvPr/>
        </p:nvCxnSpPr>
        <p:spPr>
          <a:xfrm>
            <a:off x="3427803" y="706321"/>
            <a:ext cx="0" cy="5820225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4248086" y="1375638"/>
            <a:ext cx="4733519" cy="3257920"/>
            <a:chOff x="5018012" y="1246255"/>
            <a:chExt cx="9852457" cy="5326045"/>
          </a:xfrm>
        </p:grpSpPr>
        <p:sp>
          <p:nvSpPr>
            <p:cNvPr id="5" name="TextBox 4"/>
            <p:cNvSpPr txBox="1"/>
            <p:nvPr/>
          </p:nvSpPr>
          <p:spPr>
            <a:xfrm>
              <a:off x="5699884" y="1246255"/>
              <a:ext cx="3599980" cy="7547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13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HY동녘B" panose="02030600000101010101" pitchFamily="18" charset="-127"/>
                  <a:ea typeface="HY동녘B" panose="02030600000101010101" pitchFamily="18" charset="-127"/>
                </a:rPr>
                <a:t>다도의 번성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97718" y="2144554"/>
              <a:ext cx="9572751" cy="4427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70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당시 가인이었던 </a:t>
              </a:r>
              <a:r>
                <a:rPr lang="ko-KR" altLang="en-US" sz="1700" dirty="0" err="1">
                  <a:latin typeface="HY동녘B" panose="02030600000101010101" pitchFamily="18" charset="-127"/>
                  <a:ea typeface="HY동녘B" panose="02030600000101010101" pitchFamily="18" charset="-127"/>
                </a:rPr>
                <a:t>다케노</a:t>
              </a:r>
              <a:r>
                <a:rPr lang="ko-KR" altLang="en-US" sz="170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 </a:t>
              </a:r>
              <a:r>
                <a:rPr lang="ko-KR" altLang="en-US" sz="1700" dirty="0" err="1">
                  <a:latin typeface="HY동녘B" panose="02030600000101010101" pitchFamily="18" charset="-127"/>
                  <a:ea typeface="HY동녘B" panose="02030600000101010101" pitchFamily="18" charset="-127"/>
                </a:rPr>
                <a:t>조오</a:t>
              </a:r>
              <a:endParaRPr lang="en-US" altLang="ko-KR" sz="170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endParaRPr lang="en-US" altLang="ko-KR" sz="170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endParaRPr lang="en-US" altLang="ko-KR" sz="170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endParaRPr lang="en-US" altLang="ko-KR" sz="170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endParaRPr lang="en-US" altLang="ko-KR" sz="170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endParaRPr lang="en-US" altLang="ko-KR" sz="170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endParaRPr lang="en-US" altLang="ko-KR" sz="1700" dirty="0">
                <a:solidFill>
                  <a:srgbClr val="E24138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r>
                <a:rPr lang="ko-KR" altLang="en-US" sz="1700" dirty="0">
                  <a:solidFill>
                    <a:srgbClr val="E24138"/>
                  </a:solidFill>
                  <a:latin typeface="HY동녘B" panose="02030600000101010101" pitchFamily="18" charset="-127"/>
                  <a:ea typeface="HY동녘B" panose="02030600000101010101" pitchFamily="18" charset="-127"/>
                </a:rPr>
                <a:t>차문화의 궁극적인 </a:t>
              </a:r>
              <a:r>
                <a:rPr lang="ko-KR" altLang="en-US" sz="1700" dirty="0" err="1">
                  <a:solidFill>
                    <a:srgbClr val="E24138"/>
                  </a:solidFill>
                  <a:latin typeface="HY동녘B" panose="02030600000101010101" pitchFamily="18" charset="-127"/>
                  <a:ea typeface="HY동녘B" panose="02030600000101010101" pitchFamily="18" charset="-127"/>
                </a:rPr>
                <a:t>와비를</a:t>
              </a:r>
              <a:r>
                <a:rPr lang="ko-KR" altLang="en-US" sz="1700" dirty="0">
                  <a:solidFill>
                    <a:srgbClr val="E24138"/>
                  </a:solidFill>
                  <a:latin typeface="HY동녘B" panose="02030600000101010101" pitchFamily="18" charset="-127"/>
                  <a:ea typeface="HY동녘B" panose="02030600000101010101" pitchFamily="18" charset="-127"/>
                </a:rPr>
                <a:t> 표현</a:t>
              </a:r>
              <a:endParaRPr lang="en-US" altLang="ko-KR" sz="1700" dirty="0">
                <a:solidFill>
                  <a:srgbClr val="E24138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r>
                <a:rPr lang="ko-KR" altLang="en-US" sz="170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 </a:t>
              </a:r>
            </a:p>
            <a:p>
              <a:endParaRPr lang="en-US" altLang="ko-KR" sz="1700" spc="-113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pic>
          <p:nvPicPr>
            <p:cNvPr id="3074" name="Picture 2" descr="cherry blossom  png에 대한 이미지 검색결과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012" y="1292876"/>
              <a:ext cx="559412" cy="533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cherry blossom png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3"/>
            <a:ext cx="1747005" cy="13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258BB2-CE78-4C61-8BB2-CB7EFDABD20F}"/>
              </a:ext>
            </a:extLst>
          </p:cNvPr>
          <p:cNvSpPr txBox="1"/>
          <p:nvPr/>
        </p:nvSpPr>
        <p:spPr>
          <a:xfrm>
            <a:off x="678686" y="6026440"/>
            <a:ext cx="1908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다케노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조오</a:t>
            </a:r>
            <a:endParaRPr lang="ko-KR" altLang="en-US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5EE10541-BA65-43DD-865A-9A1B2BFF13C4}"/>
              </a:ext>
            </a:extLst>
          </p:cNvPr>
          <p:cNvSpPr/>
          <p:nvPr/>
        </p:nvSpPr>
        <p:spPr>
          <a:xfrm>
            <a:off x="162395" y="1512809"/>
            <a:ext cx="3051938" cy="428308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>
            <a:solidFill>
              <a:srgbClr val="F7A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99E159B-41C2-4552-99B4-2CF23EC95020}"/>
              </a:ext>
            </a:extLst>
          </p:cNvPr>
          <p:cNvGrpSpPr/>
          <p:nvPr/>
        </p:nvGrpSpPr>
        <p:grpSpPr>
          <a:xfrm>
            <a:off x="4054732" y="4633558"/>
            <a:ext cx="5302631" cy="1785200"/>
            <a:chOff x="3678973" y="3303706"/>
            <a:chExt cx="5302631" cy="1785200"/>
          </a:xfrm>
        </p:grpSpPr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F41D9465-2F97-4BE0-8368-D7014BA3B2E1}"/>
                </a:ext>
              </a:extLst>
            </p:cNvPr>
            <p:cNvGrpSpPr/>
            <p:nvPr/>
          </p:nvGrpSpPr>
          <p:grpSpPr>
            <a:xfrm>
              <a:off x="3678973" y="3303706"/>
              <a:ext cx="5302631" cy="823399"/>
              <a:chOff x="3751292" y="4230681"/>
              <a:chExt cx="4917981" cy="1051847"/>
            </a:xfrm>
          </p:grpSpPr>
          <p:grpSp>
            <p:nvGrpSpPr>
              <p:cNvPr id="23" name="그룹 22"/>
              <p:cNvGrpSpPr/>
              <p:nvPr/>
            </p:nvGrpSpPr>
            <p:grpSpPr>
              <a:xfrm>
                <a:off x="3931430" y="4230681"/>
                <a:ext cx="4737843" cy="1051847"/>
                <a:chOff x="5301366" y="2892370"/>
                <a:chExt cx="9373139" cy="1128641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5546676" y="2892370"/>
                  <a:ext cx="6015400" cy="6328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2400" spc="-113" dirty="0">
                      <a:gradFill>
                        <a:gsLst>
                          <a:gs pos="0">
                            <a:srgbClr val="F7AAA6"/>
                          </a:gs>
                          <a:gs pos="100000">
                            <a:srgbClr val="F7AAA6"/>
                          </a:gs>
                        </a:gsLst>
                        <a:lin ang="5400000" scaled="1"/>
                      </a:gradFill>
                      <a:latin typeface="HY동녘B" panose="02030600000101010101" pitchFamily="18" charset="-127"/>
                      <a:ea typeface="HY동녘B" panose="02030600000101010101" pitchFamily="18" charset="-127"/>
                    </a:rPr>
                    <a:t>일기일회 강조</a:t>
                  </a: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5301366" y="3535858"/>
                  <a:ext cx="9373139" cy="4851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altLang="ko-KR" sz="1700" spc="-113" dirty="0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1"/>
                    </a:gradFill>
                    <a:latin typeface="HY동녘B" panose="02030600000101010101" pitchFamily="18" charset="-127"/>
                    <a:ea typeface="HY동녘B" panose="02030600000101010101" pitchFamily="18" charset="-127"/>
                  </a:endParaRPr>
                </a:p>
              </p:txBody>
            </p:sp>
          </p:grpSp>
          <p:pic>
            <p:nvPicPr>
              <p:cNvPr id="16" name="그림 15">
                <a:extLst>
                  <a:ext uri="{FF2B5EF4-FFF2-40B4-BE49-F238E27FC236}">
                    <a16:creationId xmlns:a16="http://schemas.microsoft.com/office/drawing/2014/main" id="{786F039E-5D63-4B41-8C6D-DFCFB31368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51292" y="4230681"/>
                <a:ext cx="268247" cy="402371"/>
              </a:xfrm>
              <a:prstGeom prst="rect">
                <a:avLst/>
              </a:prstGeom>
            </p:spPr>
          </p:pic>
        </p:grpSp>
        <p:sp>
          <p:nvSpPr>
            <p:cNvPr id="2" name="직사각형 1">
              <a:extLst>
                <a:ext uri="{FF2B5EF4-FFF2-40B4-BE49-F238E27FC236}">
                  <a16:creationId xmlns:a16="http://schemas.microsoft.com/office/drawing/2014/main" id="{8E6A1A65-826E-4B35-8F74-D45F10542D6B}"/>
                </a:ext>
              </a:extLst>
            </p:cNvPr>
            <p:cNvSpPr/>
            <p:nvPr/>
          </p:nvSpPr>
          <p:spPr>
            <a:xfrm>
              <a:off x="3873200" y="3950133"/>
              <a:ext cx="4572000" cy="113877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ko-KR" altLang="en-US" sz="170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차 모임의 주인과 손님의 마음가짐으로</a:t>
              </a:r>
              <a:r>
                <a:rPr lang="en-US" altLang="ko-KR" sz="170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, </a:t>
              </a:r>
              <a:r>
                <a:rPr lang="ko-KR" altLang="en-US" sz="1700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주인은 손님에 대해 손님은 주인에 대해 </a:t>
              </a:r>
              <a:r>
                <a:rPr lang="ko-KR" altLang="en-US" sz="1700" dirty="0">
                  <a:solidFill>
                    <a:srgbClr val="E24138"/>
                  </a:solidFill>
                  <a:latin typeface="HY동녘B" panose="02030600000101010101" pitchFamily="18" charset="-127"/>
                  <a:ea typeface="HY동녘B" panose="02030600000101010101" pitchFamily="18" charset="-127"/>
                </a:rPr>
                <a:t>일생에 한 </a:t>
              </a:r>
              <a:r>
                <a:rPr lang="ko-KR" altLang="en-US" sz="1700" dirty="0" err="1">
                  <a:solidFill>
                    <a:srgbClr val="E24138"/>
                  </a:solidFill>
                  <a:latin typeface="HY동녘B" panose="02030600000101010101" pitchFamily="18" charset="-127"/>
                  <a:ea typeface="HY동녘B" panose="02030600000101010101" pitchFamily="18" charset="-127"/>
                </a:rPr>
                <a:t>번밖에</a:t>
              </a:r>
              <a:r>
                <a:rPr lang="ko-KR" altLang="en-US" sz="1700" dirty="0">
                  <a:solidFill>
                    <a:srgbClr val="E24138"/>
                  </a:solidFill>
                  <a:latin typeface="HY동녘B" panose="02030600000101010101" pitchFamily="18" charset="-127"/>
                  <a:ea typeface="HY동녘B" panose="02030600000101010101" pitchFamily="18" charset="-127"/>
                </a:rPr>
                <a:t> 만날 수 없다는 생각으로 성의를 다하는 것</a:t>
              </a:r>
            </a:p>
          </p:txBody>
        </p:sp>
      </p:grpSp>
      <p:sp>
        <p:nvSpPr>
          <p:cNvPr id="8" name="타원 7">
            <a:extLst>
              <a:ext uri="{FF2B5EF4-FFF2-40B4-BE49-F238E27FC236}">
                <a16:creationId xmlns:a16="http://schemas.microsoft.com/office/drawing/2014/main" id="{753DA3C3-62A4-44EB-B909-B504D7A28CC8}"/>
              </a:ext>
            </a:extLst>
          </p:cNvPr>
          <p:cNvSpPr/>
          <p:nvPr/>
        </p:nvSpPr>
        <p:spPr>
          <a:xfrm>
            <a:off x="4451341" y="2563575"/>
            <a:ext cx="834882" cy="803527"/>
          </a:xfrm>
          <a:prstGeom prst="ellipse">
            <a:avLst/>
          </a:prstGeom>
          <a:solidFill>
            <a:srgbClr val="FF8080"/>
          </a:solidFill>
          <a:ln>
            <a:solidFill>
              <a:srgbClr val="F7A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차</a:t>
            </a: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5175BF68-DD22-450D-84EC-051C018858C1}"/>
              </a:ext>
            </a:extLst>
          </p:cNvPr>
          <p:cNvSpPr/>
          <p:nvPr/>
        </p:nvSpPr>
        <p:spPr>
          <a:xfrm>
            <a:off x="6516252" y="2538445"/>
            <a:ext cx="895109" cy="800942"/>
          </a:xfrm>
          <a:prstGeom prst="ellipse">
            <a:avLst/>
          </a:prstGeom>
          <a:solidFill>
            <a:srgbClr val="FF8080"/>
          </a:solidFill>
          <a:ln>
            <a:solidFill>
              <a:srgbClr val="F7AA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latin typeface="HY동녘B" panose="02030600000101010101" pitchFamily="18" charset="-127"/>
                <a:ea typeface="HY동녘B" panose="02030600000101010101" pitchFamily="18" charset="-127"/>
              </a:rPr>
              <a:t>가도</a:t>
            </a:r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2" name="십자형 11">
            <a:extLst>
              <a:ext uri="{FF2B5EF4-FFF2-40B4-BE49-F238E27FC236}">
                <a16:creationId xmlns:a16="http://schemas.microsoft.com/office/drawing/2014/main" id="{82F3D2D7-01A6-4B6F-BF14-50F356F9274C}"/>
              </a:ext>
            </a:extLst>
          </p:cNvPr>
          <p:cNvSpPr/>
          <p:nvPr/>
        </p:nvSpPr>
        <p:spPr>
          <a:xfrm>
            <a:off x="5656160" y="2734506"/>
            <a:ext cx="490155" cy="461664"/>
          </a:xfrm>
          <a:prstGeom prst="plus">
            <a:avLst>
              <a:gd name="adj" fmla="val 39353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123AFF6C-663A-4DA6-92F5-C58F2172777B}"/>
              </a:ext>
            </a:extLst>
          </p:cNvPr>
          <p:cNvGrpSpPr/>
          <p:nvPr/>
        </p:nvGrpSpPr>
        <p:grpSpPr>
          <a:xfrm>
            <a:off x="1749126" y="211183"/>
            <a:ext cx="2180005" cy="481632"/>
            <a:chOff x="2157413" y="1145382"/>
            <a:chExt cx="2180005" cy="4816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70234A-3059-429C-AC14-8A3A734A0B5C}"/>
                </a:ext>
              </a:extLst>
            </p:cNvPr>
            <p:cNvSpPr txBox="1"/>
            <p:nvPr/>
          </p:nvSpPr>
          <p:spPr>
            <a:xfrm>
              <a:off x="2607842" y="1145382"/>
              <a:ext cx="1729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13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동녘B" panose="02030600000101010101" pitchFamily="18" charset="-127"/>
                  <a:ea typeface="HY동녘B" panose="02030600000101010101" pitchFamily="18" charset="-127"/>
                </a:rPr>
                <a:t>다도의 성립</a:t>
              </a: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5EF457C2-327B-453D-A4BC-799EA5785AF6}"/>
                </a:ext>
              </a:extLst>
            </p:cNvPr>
            <p:cNvSpPr/>
            <p:nvPr/>
          </p:nvSpPr>
          <p:spPr>
            <a:xfrm>
              <a:off x="2157413" y="1165349"/>
              <a:ext cx="5404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spc="-113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동녘B" panose="02030600000101010101" pitchFamily="18" charset="-127"/>
                  <a:ea typeface="HY동녘B" panose="02030600000101010101" pitchFamily="18" charset="-127"/>
                </a:rPr>
                <a:t>03</a:t>
              </a:r>
              <a:endParaRPr lang="ko-KR" altLang="en-US" sz="240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203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>
            <a:cxnSpLocks/>
          </p:cNvCxnSpPr>
          <p:nvPr/>
        </p:nvCxnSpPr>
        <p:spPr>
          <a:xfrm>
            <a:off x="3372347" y="863188"/>
            <a:ext cx="0" cy="5384794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3771745" y="1547775"/>
            <a:ext cx="4818693" cy="2462213"/>
            <a:chOff x="5018012" y="1292876"/>
            <a:chExt cx="10029740" cy="3282956"/>
          </a:xfrm>
        </p:grpSpPr>
        <p:sp>
          <p:nvSpPr>
            <p:cNvPr id="5" name="TextBox 4"/>
            <p:cNvSpPr txBox="1"/>
            <p:nvPr/>
          </p:nvSpPr>
          <p:spPr>
            <a:xfrm>
              <a:off x="5577424" y="1292876"/>
              <a:ext cx="7832833" cy="615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13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HY동녘B" panose="02030600000101010101" pitchFamily="18" charset="-127"/>
                  <a:ea typeface="HY동녘B" panose="02030600000101010101" pitchFamily="18" charset="-127"/>
                </a:rPr>
                <a:t>다도의 근본 이념 </a:t>
              </a:r>
              <a:r>
                <a:rPr lang="ko-KR" altLang="en-US" sz="2400" spc="-113" dirty="0" err="1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HY동녘B" panose="02030600000101010101" pitchFamily="18" charset="-127"/>
                  <a:ea typeface="HY동녘B" panose="02030600000101010101" pitchFamily="18" charset="-127"/>
                </a:rPr>
                <a:t>와비</a:t>
              </a:r>
              <a:r>
                <a:rPr lang="ko-KR" altLang="en-US" sz="2400" spc="-113" dirty="0">
                  <a:gradFill>
                    <a:gsLst>
                      <a:gs pos="0">
                        <a:srgbClr val="F7AAA6"/>
                      </a:gs>
                      <a:gs pos="100000">
                        <a:srgbClr val="F7AAA6"/>
                      </a:gs>
                    </a:gsLst>
                    <a:lin ang="5400000" scaled="1"/>
                  </a:gradFill>
                  <a:latin typeface="HY동녘B" panose="02030600000101010101" pitchFamily="18" charset="-127"/>
                  <a:ea typeface="HY동녘B" panose="02030600000101010101" pitchFamily="18" charset="-127"/>
                </a:rPr>
                <a:t> 정립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75001" y="1826357"/>
              <a:ext cx="9572751" cy="27494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160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endParaRPr lang="en-US" altLang="ko-KR" sz="160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endParaRPr lang="en-US" altLang="ko-KR" sz="1600" dirty="0">
                <a:solidFill>
                  <a:srgbClr val="E24138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endParaRPr lang="en-US" altLang="ko-KR" sz="1600" dirty="0">
                <a:solidFill>
                  <a:srgbClr val="E24138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endParaRPr lang="en-US" altLang="ko-KR" sz="1600" dirty="0">
                <a:solidFill>
                  <a:srgbClr val="E24138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endParaRPr lang="en-US" altLang="ko-KR" sz="160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endParaRPr lang="en-US" altLang="ko-KR" sz="1600" dirty="0">
                <a:solidFill>
                  <a:srgbClr val="E24138"/>
                </a:solidFill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r>
                <a:rPr lang="ko-KR" altLang="en-US" sz="1600" dirty="0">
                  <a:solidFill>
                    <a:srgbClr val="E24138"/>
                  </a:solidFill>
                  <a:latin typeface="HY동녘B" panose="02030600000101010101" pitchFamily="18" charset="-127"/>
                  <a:ea typeface="HY동녘B" panose="02030600000101010101" pitchFamily="18" charset="-127"/>
                </a:rPr>
                <a:t>소박함에 역수를 두어 아름다움을 극대화</a:t>
              </a:r>
            </a:p>
          </p:txBody>
        </p:sp>
        <p:pic>
          <p:nvPicPr>
            <p:cNvPr id="3074" name="Picture 2" descr="cherry blossom  png에 대한 이미지 검색결과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8012" y="1292876"/>
              <a:ext cx="559412" cy="533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cherry blossom png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3"/>
            <a:ext cx="1747005" cy="13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4E18C95A-1F27-4DB6-B6F3-CA9ACF9DD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31" y="1500849"/>
            <a:ext cx="2631618" cy="44919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258BB2-CE78-4C61-8BB2-CB7EFDABD20F}"/>
              </a:ext>
            </a:extLst>
          </p:cNvPr>
          <p:cNvSpPr txBox="1"/>
          <p:nvPr/>
        </p:nvSpPr>
        <p:spPr>
          <a:xfrm>
            <a:off x="712181" y="6126436"/>
            <a:ext cx="1908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센노</a:t>
            </a:r>
            <a:r>
              <a:rPr lang="ko-KR" altLang="en-US" sz="2000" dirty="0"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2000" dirty="0" err="1">
                <a:latin typeface="HY동녘B" panose="02030600000101010101" pitchFamily="18" charset="-127"/>
                <a:ea typeface="HY동녘B" panose="02030600000101010101" pitchFamily="18" charset="-127"/>
              </a:rPr>
              <a:t>리큐</a:t>
            </a:r>
            <a:endParaRPr lang="ko-KR" altLang="en-US" sz="200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F41D9465-2F97-4BE0-8368-D7014BA3B2E1}"/>
              </a:ext>
            </a:extLst>
          </p:cNvPr>
          <p:cNvGrpSpPr/>
          <p:nvPr/>
        </p:nvGrpSpPr>
        <p:grpSpPr>
          <a:xfrm>
            <a:off x="3731779" y="4391425"/>
            <a:ext cx="5006090" cy="1985157"/>
            <a:chOff x="3751292" y="4230681"/>
            <a:chExt cx="5006090" cy="1985157"/>
          </a:xfrm>
        </p:grpSpPr>
        <p:grpSp>
          <p:nvGrpSpPr>
            <p:cNvPr id="23" name="그룹 22"/>
            <p:cNvGrpSpPr/>
            <p:nvPr/>
          </p:nvGrpSpPr>
          <p:grpSpPr>
            <a:xfrm>
              <a:off x="4019539" y="4230681"/>
              <a:ext cx="4737843" cy="1985157"/>
              <a:chOff x="5475677" y="2892370"/>
              <a:chExt cx="9373139" cy="2130091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5659199" y="2892370"/>
                <a:ext cx="6015400" cy="4953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spc="-113" dirty="0" err="1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동녘B" panose="02030600000101010101" pitchFamily="18" charset="-127"/>
                    <a:ea typeface="HY동녘B" panose="02030600000101010101" pitchFamily="18" charset="-127"/>
                  </a:rPr>
                  <a:t>화경청적</a:t>
                </a:r>
                <a:r>
                  <a:rPr lang="ko-KR" altLang="en-US" sz="2400" spc="-113" dirty="0">
                    <a:gradFill>
                      <a:gsLst>
                        <a:gs pos="0">
                          <a:srgbClr val="F7AAA6"/>
                        </a:gs>
                        <a:gs pos="100000">
                          <a:srgbClr val="F7AAA6"/>
                        </a:gs>
                      </a:gsLst>
                      <a:lin ang="5400000" scaled="1"/>
                    </a:gradFill>
                    <a:latin typeface="HY동녘B" panose="02030600000101010101" pitchFamily="18" charset="-127"/>
                    <a:ea typeface="HY동녘B" panose="02030600000101010101" pitchFamily="18" charset="-127"/>
                  </a:rPr>
                  <a:t> 정신 강조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5475677" y="3602399"/>
                <a:ext cx="9373139" cy="1420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altLang="ko-KR" sz="1600" dirty="0">
                  <a:latin typeface="HY동녘B" panose="02030600000101010101" pitchFamily="18" charset="-127"/>
                  <a:ea typeface="HY동녘B" panose="02030600000101010101" pitchFamily="18" charset="-127"/>
                </a:endParaRPr>
              </a:p>
              <a:p>
                <a:r>
                  <a:rPr lang="ko-KR" altLang="en-US" sz="1600" dirty="0">
                    <a:solidFill>
                      <a:srgbClr val="E24138"/>
                    </a:solidFill>
                    <a:latin typeface="HY동녘B" panose="02030600000101010101" pitchFamily="18" charset="-127"/>
                    <a:ea typeface="HY동녘B" panose="02030600000101010101" pitchFamily="18" charset="-127"/>
                  </a:rPr>
                  <a:t>다도인이 갖추어야 할 기본정신</a:t>
                </a:r>
                <a:endParaRPr lang="en-US" altLang="ko-KR" sz="1600" dirty="0">
                  <a:solidFill>
                    <a:srgbClr val="E24138"/>
                  </a:solidFill>
                  <a:latin typeface="HY동녘B" panose="02030600000101010101" pitchFamily="18" charset="-127"/>
                  <a:ea typeface="HY동녘B" panose="02030600000101010101" pitchFamily="18" charset="-127"/>
                </a:endParaRPr>
              </a:p>
              <a:p>
                <a:r>
                  <a:rPr lang="ko-KR" altLang="en-US" sz="1600" dirty="0">
                    <a:latin typeface="HY동녘B" panose="02030600000101010101" pitchFamily="18" charset="-127"/>
                    <a:ea typeface="HY동녘B" panose="02030600000101010101" pitchFamily="18" charset="-127"/>
                  </a:rPr>
                  <a:t>주객이 대등하고 서로 존경하고 깨끗한 마음으로 </a:t>
                </a:r>
                <a:endParaRPr lang="en-US" altLang="ko-KR" sz="1600" dirty="0">
                  <a:latin typeface="HY동녘B" panose="02030600000101010101" pitchFamily="18" charset="-127"/>
                  <a:ea typeface="HY동녘B" panose="02030600000101010101" pitchFamily="18" charset="-127"/>
                </a:endParaRPr>
              </a:p>
              <a:p>
                <a:r>
                  <a:rPr lang="ko-KR" altLang="en-US" sz="1600" dirty="0">
                    <a:latin typeface="HY동녘B" panose="02030600000101010101" pitchFamily="18" charset="-127"/>
                    <a:ea typeface="HY동녘B" panose="02030600000101010101" pitchFamily="18" charset="-127"/>
                  </a:rPr>
                  <a:t>정숙한 가운데에 예의를 지켜 행할 것</a:t>
                </a:r>
                <a:endParaRPr lang="en-US" altLang="ko-KR" sz="1600" dirty="0">
                  <a:latin typeface="HY동녘B" panose="02030600000101010101" pitchFamily="18" charset="-127"/>
                  <a:ea typeface="HY동녘B" panose="02030600000101010101" pitchFamily="18" charset="-127"/>
                </a:endParaRPr>
              </a:p>
              <a:p>
                <a:endParaRPr lang="en-US" altLang="ko-KR" sz="1600" dirty="0">
                  <a:latin typeface="HY동녘B" panose="02030600000101010101" pitchFamily="18" charset="-127"/>
                  <a:ea typeface="HY동녘B" panose="02030600000101010101" pitchFamily="18" charset="-127"/>
                </a:endParaRPr>
              </a:p>
            </p:txBody>
          </p:sp>
        </p:grpSp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786F039E-5D63-4B41-8C6D-DFCFB3136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1292" y="4230681"/>
              <a:ext cx="268247" cy="402371"/>
            </a:xfrm>
            <a:prstGeom prst="rect">
              <a:avLst/>
            </a:prstGeom>
          </p:spPr>
        </p:pic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2F9EF1B8-12A3-4B43-B1D2-E308B9BCC47A}"/>
              </a:ext>
            </a:extLst>
          </p:cNvPr>
          <p:cNvGrpSpPr/>
          <p:nvPr/>
        </p:nvGrpSpPr>
        <p:grpSpPr>
          <a:xfrm>
            <a:off x="1749126" y="211183"/>
            <a:ext cx="2180005" cy="481632"/>
            <a:chOff x="2157413" y="1145382"/>
            <a:chExt cx="2180005" cy="48163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31BF2C1-75E5-4878-A53B-FBF38562C831}"/>
                </a:ext>
              </a:extLst>
            </p:cNvPr>
            <p:cNvSpPr txBox="1"/>
            <p:nvPr/>
          </p:nvSpPr>
          <p:spPr>
            <a:xfrm>
              <a:off x="2607842" y="1145382"/>
              <a:ext cx="17295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400" spc="-113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동녘B" panose="02030600000101010101" pitchFamily="18" charset="-127"/>
                  <a:ea typeface="HY동녘B" panose="02030600000101010101" pitchFamily="18" charset="-127"/>
                </a:rPr>
                <a:t>다도의 성립</a:t>
              </a:r>
            </a:p>
          </p:txBody>
        </p:sp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id="{B858EB08-0AC2-4B94-A9FE-D50E741CA378}"/>
                </a:ext>
              </a:extLst>
            </p:cNvPr>
            <p:cNvSpPr/>
            <p:nvPr/>
          </p:nvSpPr>
          <p:spPr>
            <a:xfrm>
              <a:off x="2157413" y="1165349"/>
              <a:ext cx="5404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spc="-113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동녘B" panose="02030600000101010101" pitchFamily="18" charset="-127"/>
                  <a:ea typeface="HY동녘B" panose="02030600000101010101" pitchFamily="18" charset="-127"/>
                </a:rPr>
                <a:t>03</a:t>
              </a:r>
              <a:endParaRPr lang="ko-KR" altLang="en-US" sz="240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</p:grpSp>
      <p:sp>
        <p:nvSpPr>
          <p:cNvPr id="4" name="곱하기 기호 3">
            <a:extLst>
              <a:ext uri="{FF2B5EF4-FFF2-40B4-BE49-F238E27FC236}">
                <a16:creationId xmlns:a16="http://schemas.microsoft.com/office/drawing/2014/main" id="{F9132579-78A2-42B4-A7A9-D174C073B1A0}"/>
              </a:ext>
            </a:extLst>
          </p:cNvPr>
          <p:cNvSpPr/>
          <p:nvPr/>
        </p:nvSpPr>
        <p:spPr>
          <a:xfrm>
            <a:off x="4062810" y="2140731"/>
            <a:ext cx="1590250" cy="125141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화려함</a:t>
            </a:r>
          </a:p>
        </p:txBody>
      </p:sp>
      <p:sp>
        <p:nvSpPr>
          <p:cNvPr id="8" name="원형: 비어 있음 7">
            <a:extLst>
              <a:ext uri="{FF2B5EF4-FFF2-40B4-BE49-F238E27FC236}">
                <a16:creationId xmlns:a16="http://schemas.microsoft.com/office/drawing/2014/main" id="{2DEF9DC1-71EC-4F33-BA04-DA3F281B039A}"/>
              </a:ext>
            </a:extLst>
          </p:cNvPr>
          <p:cNvSpPr/>
          <p:nvPr/>
        </p:nvSpPr>
        <p:spPr>
          <a:xfrm>
            <a:off x="6345888" y="2268787"/>
            <a:ext cx="1270485" cy="1009128"/>
          </a:xfrm>
          <a:prstGeom prst="donut">
            <a:avLst>
              <a:gd name="adj" fmla="val 1434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소박함</a:t>
            </a:r>
          </a:p>
        </p:txBody>
      </p:sp>
    </p:spTree>
    <p:extLst>
      <p:ext uri="{BB962C8B-B14F-4D97-AF65-F5344CB8AC3E}">
        <p14:creationId xmlns:p14="http://schemas.microsoft.com/office/powerpoint/2010/main" val="7519323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2943912" y="1503463"/>
            <a:ext cx="5901826" cy="871552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943912" y="2744346"/>
            <a:ext cx="5901826" cy="871552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943912" y="3985230"/>
            <a:ext cx="5901826" cy="871552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cxnSp>
        <p:nvCxnSpPr>
          <p:cNvPr id="3" name="직선 연결선 2"/>
          <p:cNvCxnSpPr>
            <a:cxnSpLocks/>
          </p:cNvCxnSpPr>
          <p:nvPr/>
        </p:nvCxnSpPr>
        <p:spPr>
          <a:xfrm flipH="1">
            <a:off x="2578894" y="1356673"/>
            <a:ext cx="27928" cy="4840758"/>
          </a:xfrm>
          <a:prstGeom prst="line">
            <a:avLst/>
          </a:prstGeom>
          <a:ln w="15875">
            <a:solidFill>
              <a:srgbClr val="F7AA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cherry blossom png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194022"/>
            <a:ext cx="1747005" cy="13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9007" y="3338899"/>
            <a:ext cx="1973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spc="-113" dirty="0" err="1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화경청적</a:t>
            </a:r>
            <a:endParaRPr lang="ko-KR" altLang="en-US" sz="3600" spc="-113" dirty="0">
              <a:gradFill>
                <a:gsLst>
                  <a:gs pos="0">
                    <a:srgbClr val="F7AAA6"/>
                  </a:gs>
                  <a:gs pos="100000">
                    <a:srgbClr val="F7AAA6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13977" y="1643859"/>
            <a:ext cx="4901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주인과 손님은 각기 개성을 발휘하는 독립적인 존재이지만 다실에서는 서로 하나가 되어야 함</a:t>
            </a:r>
          </a:p>
          <a:p>
            <a:endParaRPr lang="en-US" altLang="ko-KR" sz="1600" spc="-113" dirty="0">
              <a:solidFill>
                <a:schemeClr val="tx1">
                  <a:lumMod val="75000"/>
                  <a:lumOff val="25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063" y="2913395"/>
            <a:ext cx="4460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주인과 손님이 서로를 인정하고 존중하는 마음가짐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13978" y="4133350"/>
            <a:ext cx="5042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마음을 깨끗이 하고 욕심을 떨쳐버리는 정신세계와 더불어</a:t>
            </a: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다실과 </a:t>
            </a:r>
            <a:r>
              <a:rPr lang="ko-KR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다구를</a:t>
            </a:r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청결하게 다루어야 함</a:t>
            </a:r>
          </a:p>
          <a:p>
            <a:endParaRPr lang="en-US" altLang="ko-KR" sz="1600" spc="-113" dirty="0">
              <a:solidFill>
                <a:schemeClr val="tx1">
                  <a:lumMod val="75000"/>
                  <a:lumOff val="25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67099" y="1650697"/>
            <a:ext cx="7374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300" spc="-113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화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67099" y="2887243"/>
            <a:ext cx="7374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300" spc="-113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67099" y="4132465"/>
            <a:ext cx="7374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300" spc="-113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청</a:t>
            </a:r>
          </a:p>
        </p:txBody>
      </p: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D05954C-4294-4AD8-9A6E-FCB5CD0CFEBC}"/>
              </a:ext>
            </a:extLst>
          </p:cNvPr>
          <p:cNvGrpSpPr/>
          <p:nvPr/>
        </p:nvGrpSpPr>
        <p:grpSpPr>
          <a:xfrm>
            <a:off x="0" y="125816"/>
            <a:ext cx="2578894" cy="534753"/>
            <a:chOff x="2093122" y="1145382"/>
            <a:chExt cx="2578894" cy="534753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F16ED439-6371-4241-90C4-E92AD8D45416}"/>
                </a:ext>
              </a:extLst>
            </p:cNvPr>
            <p:cNvGrpSpPr/>
            <p:nvPr/>
          </p:nvGrpSpPr>
          <p:grpSpPr>
            <a:xfrm>
              <a:off x="2093122" y="1145382"/>
              <a:ext cx="2578894" cy="534753"/>
              <a:chOff x="2093122" y="1145382"/>
              <a:chExt cx="2578894" cy="534753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25F8317-6B53-4178-A5AE-036C0FED45A6}"/>
                  </a:ext>
                </a:extLst>
              </p:cNvPr>
              <p:cNvSpPr txBox="1"/>
              <p:nvPr/>
            </p:nvSpPr>
            <p:spPr>
              <a:xfrm>
                <a:off x="2607842" y="1145382"/>
                <a:ext cx="172957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400" spc="-113" dirty="0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75000"/>
                            <a:lumOff val="25000"/>
                          </a:schemeClr>
                        </a:gs>
                      </a:gsLst>
                      <a:lin ang="5400000" scaled="1"/>
                    </a:gradFill>
                    <a:latin typeface="HY동녘B" panose="02030600000101010101" pitchFamily="18" charset="-127"/>
                    <a:ea typeface="HY동녘B" panose="02030600000101010101" pitchFamily="18" charset="-127"/>
                  </a:rPr>
                  <a:t>다도의 성립</a:t>
                </a:r>
              </a:p>
            </p:txBody>
          </p:sp>
          <p:cxnSp>
            <p:nvCxnSpPr>
              <p:cNvPr id="33" name="직선 연결선 32">
                <a:extLst>
                  <a:ext uri="{FF2B5EF4-FFF2-40B4-BE49-F238E27FC236}">
                    <a16:creationId xmlns:a16="http://schemas.microsoft.com/office/drawing/2014/main" id="{61F64BC7-A76A-47EF-BEF7-5FE7B0F933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3122" y="1680135"/>
                <a:ext cx="2578894" cy="0"/>
              </a:xfrm>
              <a:prstGeom prst="line">
                <a:avLst/>
              </a:prstGeom>
              <a:ln w="15875">
                <a:solidFill>
                  <a:srgbClr val="F7AAA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직사각형 30">
              <a:extLst>
                <a:ext uri="{FF2B5EF4-FFF2-40B4-BE49-F238E27FC236}">
                  <a16:creationId xmlns:a16="http://schemas.microsoft.com/office/drawing/2014/main" id="{925F3850-1559-4E28-A2D6-6C038013EB75}"/>
                </a:ext>
              </a:extLst>
            </p:cNvPr>
            <p:cNvSpPr/>
            <p:nvPr/>
          </p:nvSpPr>
          <p:spPr>
            <a:xfrm>
              <a:off x="2157413" y="1165349"/>
              <a:ext cx="5404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400" spc="-113" dirty="0">
                  <a:gradFill>
                    <a:gsLst>
                      <a:gs pos="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1">
                          <a:lumMod val="75000"/>
                          <a:lumOff val="25000"/>
                        </a:schemeClr>
                      </a:gs>
                    </a:gsLst>
                    <a:lin ang="5400000" scaled="1"/>
                  </a:gradFill>
                  <a:latin typeface="HY동녘B" panose="02030600000101010101" pitchFamily="18" charset="-127"/>
                  <a:ea typeface="HY동녘B" panose="02030600000101010101" pitchFamily="18" charset="-127"/>
                </a:rPr>
                <a:t>03</a:t>
              </a:r>
              <a:endParaRPr lang="ko-KR" altLang="en-US" sz="240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</p:grp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8D8B6D3-D440-47B7-BB16-12CF3F89F16F}"/>
              </a:ext>
            </a:extLst>
          </p:cNvPr>
          <p:cNvSpPr/>
          <p:nvPr/>
        </p:nvSpPr>
        <p:spPr>
          <a:xfrm>
            <a:off x="2943912" y="5279197"/>
            <a:ext cx="5901826" cy="871552"/>
          </a:xfrm>
          <a:prstGeom prst="rect">
            <a:avLst/>
          </a:prstGeom>
          <a:solidFill>
            <a:srgbClr val="F7AA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93B272-50F7-4B1F-B6FA-249D605EBFBF}"/>
              </a:ext>
            </a:extLst>
          </p:cNvPr>
          <p:cNvSpPr txBox="1"/>
          <p:nvPr/>
        </p:nvSpPr>
        <p:spPr>
          <a:xfrm>
            <a:off x="4013977" y="5422735"/>
            <a:ext cx="5042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다실에서 늘 정숙하고 주위에 동요되지 않도록</a:t>
            </a:r>
            <a:endParaRPr lang="en-U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r>
              <a: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마음의 정적을 지켜야 함</a:t>
            </a:r>
          </a:p>
          <a:p>
            <a:endParaRPr lang="en-US" altLang="ko-KR" sz="1600" spc="-113" dirty="0">
              <a:solidFill>
                <a:schemeClr val="tx1">
                  <a:lumMod val="75000"/>
                  <a:lumOff val="25000"/>
                </a:scheme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AB4B92-2507-4EC5-B9FB-19E5F1FB4F63}"/>
              </a:ext>
            </a:extLst>
          </p:cNvPr>
          <p:cNvSpPr txBox="1"/>
          <p:nvPr/>
        </p:nvSpPr>
        <p:spPr>
          <a:xfrm>
            <a:off x="3067099" y="5426432"/>
            <a:ext cx="7374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300" spc="-113" dirty="0">
                <a:gradFill>
                  <a:gsLst>
                    <a:gs pos="0">
                      <a:schemeClr val="bg1"/>
                    </a:gs>
                    <a:gs pos="100000">
                      <a:schemeClr val="bg1"/>
                    </a:gs>
                  </a:gsLst>
                  <a:lin ang="5400000" scaled="1"/>
                </a:gradFill>
                <a:latin typeface="HY동녘B" panose="02030600000101010101" pitchFamily="18" charset="-127"/>
                <a:ea typeface="HY동녘B" panose="02030600000101010101" pitchFamily="18" charset="-127"/>
              </a:rPr>
              <a:t>적</a:t>
            </a:r>
          </a:p>
        </p:txBody>
      </p:sp>
    </p:spTree>
    <p:extLst>
      <p:ext uri="{BB962C8B-B14F-4D97-AF65-F5344CB8AC3E}">
        <p14:creationId xmlns:p14="http://schemas.microsoft.com/office/powerpoint/2010/main" val="3838943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erry blossom png에 대한 이미지 검색결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66"/>
            <a:ext cx="1747005" cy="13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8924" y="529635"/>
            <a:ext cx="2566152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700" spc="-113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일본의 </a:t>
            </a:r>
            <a:r>
              <a:rPr lang="en-US" altLang="ko-KR" sz="2700" spc="-113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3</a:t>
            </a:r>
            <a:r>
              <a:rPr lang="ko-KR" altLang="en-US" sz="2700" spc="-113" dirty="0">
                <a:gradFill>
                  <a:gsLst>
                    <a:gs pos="0">
                      <a:srgbClr val="F7AAA6"/>
                    </a:gs>
                    <a:gs pos="100000">
                      <a:srgbClr val="F7AAA6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대 다실</a:t>
            </a:r>
          </a:p>
        </p:txBody>
      </p:sp>
      <p:sp>
        <p:nvSpPr>
          <p:cNvPr id="10" name="사각형: 둥근 모서리 9">
            <a:hlinkClick r:id="rId3"/>
          </p:cNvPr>
          <p:cNvSpPr/>
          <p:nvPr/>
        </p:nvSpPr>
        <p:spPr>
          <a:xfrm>
            <a:off x="2168749" y="1388390"/>
            <a:ext cx="4806502" cy="2821427"/>
          </a:xfrm>
          <a:prstGeom prst="roundRect">
            <a:avLst>
              <a:gd name="adj" fmla="val 23463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1855158" y="4434571"/>
            <a:ext cx="5970865" cy="1076270"/>
            <a:chOff x="2622768" y="5015587"/>
            <a:chExt cx="7961153" cy="1435024"/>
          </a:xfrm>
        </p:grpSpPr>
        <p:sp>
          <p:nvSpPr>
            <p:cNvPr id="14" name="평행 사변형 13"/>
            <p:cNvSpPr/>
            <p:nvPr/>
          </p:nvSpPr>
          <p:spPr>
            <a:xfrm>
              <a:off x="3671949" y="5015587"/>
              <a:ext cx="5146549" cy="60959"/>
            </a:xfrm>
            <a:prstGeom prst="parallelogram">
              <a:avLst/>
            </a:prstGeom>
            <a:solidFill>
              <a:srgbClr val="F7AAA6">
                <a:alpha val="3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350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622768" y="5305684"/>
              <a:ext cx="7961153" cy="11449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ko-KR" altLang="en-US" spc="-113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교토의  </a:t>
              </a:r>
              <a:r>
                <a:rPr lang="ko-KR" altLang="en-US" spc="-113" dirty="0" err="1">
                  <a:latin typeface="HY동녘B" panose="02030600000101010101" pitchFamily="18" charset="-127"/>
                  <a:ea typeface="HY동녘B" panose="02030600000101010101" pitchFamily="18" charset="-127"/>
                </a:rPr>
                <a:t>야마자키</a:t>
              </a:r>
              <a:r>
                <a:rPr lang="ko-KR" altLang="en-US" spc="-113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  </a:t>
              </a:r>
              <a:r>
                <a:rPr lang="ko-KR" altLang="en-US" spc="-113" dirty="0" err="1">
                  <a:latin typeface="HY동녘B" panose="02030600000101010101" pitchFamily="18" charset="-127"/>
                  <a:ea typeface="HY동녘B" panose="02030600000101010101" pitchFamily="18" charset="-127"/>
                </a:rPr>
                <a:t>묘키안</a:t>
              </a:r>
              <a:r>
                <a:rPr lang="ko-KR" altLang="en-US" spc="-113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 터에 있는 다실</a:t>
              </a:r>
              <a:r>
                <a:rPr lang="en-US" altLang="ko-KR" spc="-113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, </a:t>
              </a:r>
              <a:r>
                <a:rPr lang="ko-KR" altLang="en-US" spc="-113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타이안</a:t>
              </a:r>
              <a:endParaRPr lang="en-US" altLang="ko-KR" spc="-113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  <a:p>
              <a:pPr algn="ctr">
                <a:lnSpc>
                  <a:spcPct val="150000"/>
                </a:lnSpc>
              </a:pPr>
              <a:r>
                <a:rPr lang="ko-KR" altLang="en-US" spc="-113" dirty="0" err="1">
                  <a:latin typeface="HY동녘B" panose="02030600000101010101" pitchFamily="18" charset="-127"/>
                  <a:ea typeface="HY동녘B" panose="02030600000101010101" pitchFamily="18" charset="-127"/>
                </a:rPr>
                <a:t>센노</a:t>
              </a:r>
              <a:r>
                <a:rPr lang="ko-KR" altLang="en-US" spc="-113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 </a:t>
              </a:r>
              <a:r>
                <a:rPr lang="ko-KR" altLang="en-US" spc="-113" dirty="0" err="1">
                  <a:latin typeface="HY동녘B" panose="02030600000101010101" pitchFamily="18" charset="-127"/>
                  <a:ea typeface="HY동녘B" panose="02030600000101010101" pitchFamily="18" charset="-127"/>
                </a:rPr>
                <a:t>리큐가</a:t>
              </a:r>
              <a:r>
                <a:rPr lang="en-US" altLang="ko-KR" spc="-113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 </a:t>
              </a:r>
              <a:r>
                <a:rPr lang="ko-KR" altLang="en-US" spc="-113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만든 다실 중 하나이며</a:t>
              </a:r>
              <a:r>
                <a:rPr lang="en-US" altLang="ko-KR" spc="-113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, </a:t>
              </a:r>
              <a:r>
                <a:rPr lang="ko-KR" altLang="en-US" spc="-113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일본의 </a:t>
              </a:r>
              <a:r>
                <a:rPr lang="en-US" altLang="ko-KR" spc="-113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3</a:t>
              </a:r>
              <a:r>
                <a:rPr lang="ko-KR" altLang="en-US" spc="-113" dirty="0">
                  <a:latin typeface="HY동녘B" panose="02030600000101010101" pitchFamily="18" charset="-127"/>
                  <a:ea typeface="HY동녘B" panose="02030600000101010101" pitchFamily="18" charset="-127"/>
                </a:rPr>
                <a:t>대 다실 중 하나</a:t>
              </a:r>
              <a:endParaRPr lang="en-US" altLang="ko-KR" spc="-113" dirty="0">
                <a:latin typeface="HY동녘B" panose="02030600000101010101" pitchFamily="18" charset="-127"/>
                <a:ea typeface="HY동녘B" panose="02030600000101010101" pitchFamily="18" charset="-12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E0A4A6E-665D-49DA-A49C-D3847E0F37C5}"/>
              </a:ext>
            </a:extLst>
          </p:cNvPr>
          <p:cNvSpPr txBox="1"/>
          <p:nvPr/>
        </p:nvSpPr>
        <p:spPr>
          <a:xfrm>
            <a:off x="1747005" y="5353991"/>
            <a:ext cx="6187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ko-KR" sz="2400" dirty="0">
              <a:solidFill>
                <a:srgbClr val="E24138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rgbClr val="E24138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자연과의 조화를 기본</a:t>
            </a:r>
            <a:r>
              <a:rPr lang="en-US" altLang="ko-KR" sz="2400" dirty="0">
                <a:solidFill>
                  <a:srgbClr val="E24138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869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654</TotalTime>
  <Words>384</Words>
  <Application>Microsoft Office PowerPoint</Application>
  <PresentationFormat>화면 슬라이드 쇼(4:3)</PresentationFormat>
  <Paragraphs>107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8" baseType="lpstr">
      <vt:lpstr>Calibri</vt:lpstr>
      <vt:lpstr>Arial</vt:lpstr>
      <vt:lpstr>HY동녘B</vt:lpstr>
      <vt:lpstr>Calibri Light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ICCT</dc:creator>
  <cp:lastModifiedBy>손민정</cp:lastModifiedBy>
  <cp:revision>90</cp:revision>
  <dcterms:created xsi:type="dcterms:W3CDTF">2017-05-10T00:29:21Z</dcterms:created>
  <dcterms:modified xsi:type="dcterms:W3CDTF">2019-05-24T05:17:22Z</dcterms:modified>
</cp:coreProperties>
</file>