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7" r:id="rId2"/>
    <p:sldId id="265" r:id="rId3"/>
    <p:sldId id="258" r:id="rId4"/>
    <p:sldId id="260" r:id="rId5"/>
    <p:sldId id="268" r:id="rId6"/>
    <p:sldId id="256" r:id="rId7"/>
    <p:sldId id="269" r:id="rId8"/>
    <p:sldId id="270" r:id="rId9"/>
    <p:sldId id="272" r:id="rId10"/>
    <p:sldId id="259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79" r:id="rId19"/>
    <p:sldId id="282" r:id="rId20"/>
    <p:sldId id="280" r:id="rId21"/>
    <p:sldId id="283" r:id="rId22"/>
    <p:sldId id="263" r:id="rId23"/>
  </p:sldIdLst>
  <p:sldSz cx="12192000" cy="6858000"/>
  <p:notesSz cx="6858000" cy="9144000"/>
  <p:embeddedFontLst>
    <p:embeddedFont>
      <p:font typeface="나눔명조 ExtraBold" panose="020B0600000101010101" charset="-127"/>
      <p:bold r:id="rId25"/>
    </p:embeddedFont>
    <p:embeddedFont>
      <p:font typeface="HY견명조" panose="02030600000101010101" pitchFamily="18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128"/>
    <a:srgbClr val="BE0026"/>
    <a:srgbClr val="E70012"/>
    <a:srgbClr val="E60012"/>
    <a:srgbClr val="FF979E"/>
    <a:srgbClr val="FE4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57399-3C91-4102-99B8-D2D60EC9FE1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54A50-08E9-4311-B346-927DBE22F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54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4A50-08E9-4311-B346-927DBE22F4A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96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4A50-08E9-4311-B346-927DBE22F4A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45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33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58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6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6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02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70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57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5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26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4A77-CE06-4E2C-8C44-1406BB0C00E4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E0hSuWeBc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dE2SSDcz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log.naver.com/kinki9272/220087025109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812021" y="1091671"/>
            <a:ext cx="4514851" cy="4514851"/>
          </a:xfrm>
          <a:prstGeom prst="ellipse">
            <a:avLst/>
          </a:prstGeom>
          <a:solidFill>
            <a:srgbClr val="BE0026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 rot="862991">
            <a:off x="2792845" y="256665"/>
            <a:ext cx="6553201" cy="6587332"/>
          </a:xfrm>
          <a:prstGeom prst="rect">
            <a:avLst/>
          </a:prstGeom>
          <a:blipFill dpi="0" rotWithShape="1">
            <a:blip r:embed="rId2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24745" y="2715139"/>
            <a:ext cx="4089400" cy="144655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ja-JP" altLang="ko-KR" sz="8800" dirty="0">
                <a:solidFill>
                  <a:schemeClr val="bg1"/>
                </a:solidFill>
                <a:latin typeface="나눔명조 ExtraBold" pitchFamily="18" charset="-127"/>
                <a:ea typeface="HY견명조" pitchFamily="18" charset="-127"/>
              </a:rPr>
              <a:t>歌舞伎</a:t>
            </a:r>
            <a:endParaRPr lang="ko-KR" altLang="en-US" sz="8800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747" y="2007253"/>
            <a:ext cx="4089400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ja-JP" altLang="ko-KR" sz="4000" b="1" dirty="0">
                <a:solidFill>
                  <a:schemeClr val="bg1"/>
                </a:solidFill>
                <a:latin typeface="나눔명조 ExtraBold" pitchFamily="18" charset="-127"/>
                <a:ea typeface="MS Mincho" pitchFamily="49" charset="-128"/>
              </a:rPr>
              <a:t>日本</a:t>
            </a:r>
            <a:endParaRPr lang="ko-KR" altLang="en-US" sz="4000" b="1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500" y="5267325"/>
            <a:ext cx="3067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21*****8 </a:t>
            </a:r>
          </a:p>
          <a:p>
            <a:pPr algn="r"/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*****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학과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  <a:p>
            <a:pPr algn="r"/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권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*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빈</a:t>
            </a:r>
          </a:p>
        </p:txBody>
      </p:sp>
    </p:spTree>
    <p:extLst>
      <p:ext uri="{BB962C8B-B14F-4D97-AF65-F5344CB8AC3E}">
        <p14:creationId xmlns:p14="http://schemas.microsoft.com/office/powerpoint/2010/main" val="367493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8229094" y="2741399"/>
            <a:ext cx="3658106" cy="3658106"/>
          </a:xfrm>
          <a:prstGeom prst="ellipse">
            <a:avLst/>
          </a:prstGeom>
          <a:solidFill>
            <a:srgbClr val="C6012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41514" y="3903226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CHAPTER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6000" y="4441686"/>
            <a:ext cx="427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무대</a:t>
            </a:r>
            <a:endParaRPr lang="en-US" altLang="ko-KR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A5F2E3D-EE22-4F30-9689-D6DC3D8DE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28" y="6580079"/>
            <a:ext cx="360914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0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무대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b="1" dirty="0" err="1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조시카마쿠</a:t>
            </a:r>
            <a:r>
              <a:rPr lang="ko-KR" altLang="en-US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ja-JP" altLang="ko-KR" sz="4000" b="1" dirty="0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定式幕</a:t>
            </a:r>
            <a:r>
              <a:rPr lang="en-US" altLang="ko-KR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316" y="3964863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주황 진초록 검정색</a:t>
            </a:r>
          </a:p>
        </p:txBody>
      </p:sp>
      <p:sp>
        <p:nvSpPr>
          <p:cNvPr id="43" name="타원 42"/>
          <p:cNvSpPr/>
          <p:nvPr/>
        </p:nvSpPr>
        <p:spPr>
          <a:xfrm>
            <a:off x="1998279" y="4128829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130" y="461197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가부키를 대표하는 이미지</a:t>
            </a:r>
          </a:p>
        </p:txBody>
      </p:sp>
      <p:sp>
        <p:nvSpPr>
          <p:cNvPr id="22" name="타원 21"/>
          <p:cNvSpPr/>
          <p:nvPr/>
        </p:nvSpPr>
        <p:spPr>
          <a:xfrm>
            <a:off x="1988093" y="477594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0316" y="332683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굵은 세로 줄 무늬의 장막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98279" y="349080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39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1" grpId="0"/>
      <p:bldP spid="22" grpId="0" animBg="1"/>
      <p:bldP spid="25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무대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48" y="1344379"/>
            <a:ext cx="7899400" cy="505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48" y="1219729"/>
            <a:ext cx="8516520" cy="554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무대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회전무대 </a:t>
            </a:r>
            <a:r>
              <a:rPr lang="en-US" altLang="ko-KR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ja-JP" altLang="en-US" sz="4000" dirty="0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回り舞台</a:t>
            </a:r>
            <a:r>
              <a:rPr lang="en-US" altLang="ja-JP" sz="4000" dirty="0">
                <a:solidFill>
                  <a:srgbClr val="C00000"/>
                </a:solidFill>
              </a:rPr>
              <a:t>)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316" y="3964863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같은 시간에 다른 장소를 동시에 보여주는 효과</a:t>
            </a:r>
          </a:p>
        </p:txBody>
      </p:sp>
      <p:sp>
        <p:nvSpPr>
          <p:cNvPr id="43" name="타원 42"/>
          <p:cNvSpPr/>
          <p:nvPr/>
        </p:nvSpPr>
        <p:spPr>
          <a:xfrm>
            <a:off x="1998279" y="4128829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340130" y="461197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무대의 변화</a:t>
            </a:r>
          </a:p>
        </p:txBody>
      </p:sp>
      <p:sp>
        <p:nvSpPr>
          <p:cNvPr id="22" name="타원 21"/>
          <p:cNvSpPr/>
          <p:nvPr/>
        </p:nvSpPr>
        <p:spPr>
          <a:xfrm>
            <a:off x="1988093" y="477594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350316" y="332683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장면 전환을 신속히 할 수 있는 효과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98279" y="349080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06965" y="5818363"/>
            <a:ext cx="769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ko-KR" sz="2400" dirty="0">
                <a:latin typeface="나눔명조 ExtraBold" pitchFamily="18" charset="-127"/>
                <a:ea typeface="나눔명조 ExtraBold" pitchFamily="18" charset="-127"/>
              </a:rPr>
              <a:t>https://</a:t>
            </a:r>
            <a:r>
              <a:rPr lang="en-US" altLang="ko-KR" sz="2400" dirty="0">
                <a:latin typeface="나눔명조 ExtraBold" pitchFamily="18" charset="-127"/>
                <a:ea typeface="나눔명조 ExtraBold" pitchFamily="18" charset="-127"/>
                <a:hlinkClick r:id="rId3"/>
              </a:rPr>
              <a:t>www.youtube.com/watch?v=wVE0hSuWeBc</a:t>
            </a:r>
            <a:endParaRPr lang="en-US" altLang="ko-KR" sz="24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90" y="5295282"/>
            <a:ext cx="1295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1" grpId="0"/>
      <p:bldP spid="22" grpId="0" animBg="1"/>
      <p:bldP spid="25" grpId="0"/>
      <p:bldP spid="2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무대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3" y="2115453"/>
            <a:ext cx="5716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하나미치</a:t>
            </a:r>
            <a:r>
              <a:rPr lang="ko-KR" altLang="en-US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4000" b="1" dirty="0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花道</a:t>
            </a:r>
            <a:r>
              <a:rPr lang="en-US" altLang="ko-KR" sz="4000" b="1" dirty="0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4000" b="1" dirty="0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はなみち</a:t>
            </a:r>
            <a:r>
              <a:rPr lang="en-US" altLang="ko-KR" sz="4000" b="1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316" y="4345863"/>
            <a:ext cx="838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주요 등장 인물들은 </a:t>
            </a: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하나미치를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통해서 등장 및 퇴장</a:t>
            </a:r>
          </a:p>
        </p:txBody>
      </p:sp>
      <p:sp>
        <p:nvSpPr>
          <p:cNvPr id="43" name="타원 42"/>
          <p:cNvSpPr/>
          <p:nvPr/>
        </p:nvSpPr>
        <p:spPr>
          <a:xfrm>
            <a:off x="1998279" y="4509829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130" y="499297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중요한 연기공간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 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988093" y="515694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0316" y="3326839"/>
            <a:ext cx="829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부키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무대의 왼쪽부분에서 시작되어 객석을 통과 해 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뒤쪽까지 연결되는 폭 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1.5m 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정도의 긴 통로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98279" y="349080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0316" y="5685698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영상기법 중 클로즈업에 해당</a:t>
            </a:r>
          </a:p>
        </p:txBody>
      </p:sp>
      <p:sp>
        <p:nvSpPr>
          <p:cNvPr id="23" name="타원 22"/>
          <p:cNvSpPr/>
          <p:nvPr/>
        </p:nvSpPr>
        <p:spPr>
          <a:xfrm>
            <a:off x="1998279" y="5849664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90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1" grpId="0"/>
      <p:bldP spid="22" grpId="0" animBg="1"/>
      <p:bldP spid="25" grpId="0"/>
      <p:bldP spid="27" grpId="0" animBg="1"/>
      <p:bldP spid="20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무대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403287"/>
            <a:ext cx="7734300" cy="49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48" y="1344379"/>
            <a:ext cx="8289925" cy="53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ostfiles.pstatic.net/MjAxODAzMTZfMjUx/MDAxNTIxMTY5MjMyNzIy.j1cl2YSf8jmDPWny7-eYRmQpDj3q1fsSxvF9tH3tLHAg._RWEb7Ndeyxi0oOiK31vdLQEXS1b3FCoUR-V_dRUqIUg.PNG.siwonjapan/%EA%B0%80%EB%B6%80%ED%82%A4.PNG?type=w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/>
          <p:cNvSpPr/>
          <p:nvPr/>
        </p:nvSpPr>
        <p:spPr>
          <a:xfrm>
            <a:off x="4266441" y="1668557"/>
            <a:ext cx="3658106" cy="3658106"/>
          </a:xfrm>
          <a:prstGeom prst="ellipse">
            <a:avLst/>
          </a:prstGeom>
          <a:solidFill>
            <a:srgbClr val="C601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55799" y="2763720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CHAPTER 4.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A5F2E3D-EE22-4F30-9689-D6DC3D8DE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28" y="6580079"/>
            <a:ext cx="3609145" cy="286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2773" y="3410770"/>
            <a:ext cx="427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분장</a:t>
            </a:r>
            <a:endParaRPr lang="en-US" altLang="ko-KR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658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분장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 err="1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쿠마도리</a:t>
            </a:r>
            <a:r>
              <a:rPr lang="ko-KR" altLang="en-US" sz="4000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4000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4000" dirty="0" err="1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隈取</a:t>
            </a:r>
            <a:r>
              <a:rPr lang="ja-JP" altLang="en-US" sz="4000" dirty="0">
                <a:solidFill>
                  <a:srgbClr val="C00000"/>
                </a:solidFill>
                <a:latin typeface="HY견명조" pitchFamily="18" charset="-127"/>
                <a:ea typeface="HY견명조" pitchFamily="18" charset="-127"/>
              </a:rPr>
              <a:t>り</a:t>
            </a:r>
            <a:r>
              <a:rPr lang="en-US" altLang="ko-KR" sz="4000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316" y="4371263"/>
            <a:ext cx="900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흰 분을 바른 얼굴에 붓으로 선을 긋고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풀어주는 것이 특징</a:t>
            </a:r>
          </a:p>
        </p:txBody>
      </p:sp>
      <p:sp>
        <p:nvSpPr>
          <p:cNvPr id="43" name="타원 42"/>
          <p:cNvSpPr/>
          <p:nvPr/>
        </p:nvSpPr>
        <p:spPr>
          <a:xfrm>
            <a:off x="1998279" y="4535229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340130" y="498027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홍계는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주로 용기 있고 정의로운 인물</a:t>
            </a:r>
          </a:p>
        </p:txBody>
      </p:sp>
      <p:sp>
        <p:nvSpPr>
          <p:cNvPr id="22" name="타원 21"/>
          <p:cNvSpPr/>
          <p:nvPr/>
        </p:nvSpPr>
        <p:spPr>
          <a:xfrm>
            <a:off x="1988093" y="514424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340130" y="5591001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청계는 차갑고 어두운 성격의 인물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988093" y="5754967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350316" y="3326839"/>
            <a:ext cx="8279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얼굴의 혈관이나 근육을 강조하기 위해 </a:t>
            </a:r>
            <a:b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</a:b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얼굴에 색으로 선을 긋는 가부키의 독특한 화장법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98279" y="349080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3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1" grpId="0"/>
      <p:bldP spid="22" grpId="0" animBg="1"/>
      <p:bldP spid="23" grpId="0"/>
      <p:bldP spid="24" grpId="0" animBg="1"/>
      <p:bldP spid="25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분장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 err="1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무키미구마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0130" y="5438601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다소 장난기 있는 역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988093" y="5602567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0315" y="3009339"/>
            <a:ext cx="951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눈의 안쪽과 바깥쪽에 한 줄 씩 짧게 세로로 눈썹까지 그림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98279" y="317330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174144" y="4682200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725322" y="4501068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 err="1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잇폰구마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0130" y="3600180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정의감이 강한 역</a:t>
            </a:r>
          </a:p>
        </p:txBody>
      </p:sp>
      <p:sp>
        <p:nvSpPr>
          <p:cNvPr id="26" name="타원 25"/>
          <p:cNvSpPr/>
          <p:nvPr/>
        </p:nvSpPr>
        <p:spPr>
          <a:xfrm>
            <a:off x="1988093" y="3764146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87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7" grpId="0" animBg="1"/>
      <p:bldP spid="20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691686"/>
            <a:ext cx="4038600" cy="493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6" y="1695156"/>
            <a:ext cx="40449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분장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923" y="16582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 err="1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무키미구마</a:t>
            </a:r>
            <a:endParaRPr lang="en-US" altLang="ko-KR" sz="4000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2781" y="1714321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 err="1">
                <a:latin typeface="나눔명조 ExtraBold" pitchFamily="18" charset="-127"/>
                <a:ea typeface="나눔명조 ExtraBold" pitchFamily="18" charset="-127"/>
              </a:rPr>
              <a:t>잇폰구마</a:t>
            </a:r>
            <a:endParaRPr lang="en-US" altLang="ko-KR" sz="4000" dirty="0"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75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오사카성 pn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7314"/>
            <a:ext cx="8104498" cy="54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11658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68000">
                <a:schemeClr val="bg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-1841499" y="3203990"/>
            <a:ext cx="14465300" cy="1472827"/>
            <a:chOff x="-1000164" y="4071942"/>
            <a:chExt cx="10787138" cy="2366978"/>
          </a:xfrm>
        </p:grpSpPr>
        <p:sp>
          <p:nvSpPr>
            <p:cNvPr id="27" name="자유형 26"/>
            <p:cNvSpPr/>
            <p:nvPr/>
          </p:nvSpPr>
          <p:spPr>
            <a:xfrm flipV="1">
              <a:off x="2000232" y="4469663"/>
              <a:ext cx="7643866" cy="1673981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-261257" y="4612539"/>
              <a:ext cx="9405257" cy="1673981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 rot="10329210" flipV="1">
              <a:off x="2904738" y="4615354"/>
              <a:ext cx="4295149" cy="986771"/>
            </a:xfrm>
            <a:custGeom>
              <a:avLst/>
              <a:gdLst>
                <a:gd name="connsiteX0" fmla="*/ 0 w 4064000"/>
                <a:gd name="connsiteY0" fmla="*/ 1770743 h 1770743"/>
                <a:gd name="connsiteX1" fmla="*/ 1306286 w 4064000"/>
                <a:gd name="connsiteY1" fmla="*/ 406400 h 1770743"/>
                <a:gd name="connsiteX2" fmla="*/ 4064000 w 4064000"/>
                <a:gd name="connsiteY2" fmla="*/ 0 h 17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000" h="1770743">
                  <a:moveTo>
                    <a:pt x="0" y="1770743"/>
                  </a:moveTo>
                  <a:cubicBezTo>
                    <a:pt x="314476" y="1236133"/>
                    <a:pt x="628953" y="701524"/>
                    <a:pt x="1306286" y="406400"/>
                  </a:cubicBezTo>
                  <a:cubicBezTo>
                    <a:pt x="1983619" y="111276"/>
                    <a:pt x="3788229" y="101600"/>
                    <a:pt x="4064000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-1000164" y="4683977"/>
              <a:ext cx="5715040" cy="1245353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285720" y="5143512"/>
              <a:ext cx="9405257" cy="857256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flipH="1" flipV="1">
              <a:off x="285720" y="4071942"/>
              <a:ext cx="9501254" cy="2366978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타원 34"/>
          <p:cNvSpPr/>
          <p:nvPr/>
        </p:nvSpPr>
        <p:spPr>
          <a:xfrm>
            <a:off x="2560898" y="3166091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213204" y="3910868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9017364" y="4475185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045370" y="4232492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8089" y="2573487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가부키의 유래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9440" y="4554674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테마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0395" y="3175859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기부키의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무대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04555" y="4754729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분장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34825" y="0"/>
            <a:ext cx="10434546" cy="852406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531720" y="1571896"/>
            <a:ext cx="315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나눔명조 ExtraBold" pitchFamily="18" charset="-127"/>
                <a:ea typeface="나눔명조 ExtraBold" pitchFamily="18" charset="-127"/>
              </a:rPr>
              <a:t>차 </a:t>
            </a:r>
            <a:r>
              <a:rPr lang="ko-KR" altLang="en-US" sz="4400" dirty="0" err="1">
                <a:latin typeface="나눔명조 ExtraBold" pitchFamily="18" charset="-127"/>
                <a:ea typeface="나눔명조 ExtraBold" pitchFamily="18" charset="-127"/>
              </a:rPr>
              <a:t>례</a:t>
            </a:r>
            <a:endParaRPr lang="en-US" altLang="ko-KR" sz="44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CEE45F3-8AB2-4BA1-A6AB-332ACCCB0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28" y="6580079"/>
            <a:ext cx="3609145" cy="286537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10174374" y="3426339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1565" y="2973597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기부키 정리 영상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85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25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분장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 err="1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시로누리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316" y="3964863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신분이 높은 인물이나 </a:t>
            </a:r>
            <a:r>
              <a:rPr lang="ko-KR" altLang="en-US" sz="2800" dirty="0" err="1"/>
              <a:t>온나가타</a:t>
            </a:r>
            <a:r>
              <a:rPr lang="ko-KR" altLang="en-US" sz="2800" dirty="0"/>
              <a:t> 중 주인공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998279" y="4128829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340130" y="461197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/>
              <a:t>일반인은 실제 피부색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988093" y="477594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340130" y="5286201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/>
              <a:t>노인은 약간 짙은 색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988093" y="5450167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350316" y="332683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/>
              <a:t>하얗게 칠한다는 의미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98279" y="349080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53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1" grpId="0"/>
      <p:bldP spid="22" grpId="0" animBg="1"/>
      <p:bldP spid="23" grpId="0"/>
      <p:bldP spid="24" grpId="0" animBg="1"/>
      <p:bldP spid="25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65428" cy="6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5558005" y="1866900"/>
            <a:ext cx="800219" cy="3822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가부키 정리</a:t>
            </a:r>
          </a:p>
        </p:txBody>
      </p:sp>
    </p:spTree>
    <p:extLst>
      <p:ext uri="{BB962C8B-B14F-4D97-AF65-F5344CB8AC3E}">
        <p14:creationId xmlns:p14="http://schemas.microsoft.com/office/powerpoint/2010/main" val="30133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아리가또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552" y="1856531"/>
            <a:ext cx="4407095" cy="33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/>
          <p:cNvSpPr/>
          <p:nvPr/>
        </p:nvSpPr>
        <p:spPr>
          <a:xfrm>
            <a:off x="3069169" y="2574990"/>
            <a:ext cx="1363373" cy="1363373"/>
          </a:xfrm>
          <a:prstGeom prst="ellipse">
            <a:avLst/>
          </a:prstGeom>
          <a:solidFill>
            <a:srgbClr val="C6012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423696" y="2828191"/>
            <a:ext cx="1110173" cy="1110173"/>
          </a:xfrm>
          <a:prstGeom prst="ellipse">
            <a:avLst/>
          </a:prstGeom>
          <a:solidFill>
            <a:srgbClr val="C6012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40343" y="3938363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감사합니다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2423" y="6496505"/>
            <a:ext cx="374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Designed by Design &amp; Visual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02109F6-E47F-425E-BC4E-2E4791C41F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28" y="6580079"/>
            <a:ext cx="360914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pan에 대한 이미지 검색결과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845820" y="1007596"/>
            <a:ext cx="1871216" cy="1871216"/>
          </a:xfrm>
          <a:prstGeom prst="ellipse">
            <a:avLst/>
          </a:prstGeom>
          <a:solidFill>
            <a:srgbClr val="C601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39240" y="1693426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CHAPTER 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9239" y="2231886"/>
            <a:ext cx="325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유래</a:t>
            </a:r>
            <a:endParaRPr lang="en-US" altLang="ko-KR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030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유래</a:t>
            </a:r>
            <a:endParaRPr lang="en-US" altLang="ko-KR" sz="36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4" y="2115453"/>
            <a:ext cx="354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‘ </a:t>
            </a:r>
            <a:r>
              <a:rPr lang="ko-KR" altLang="en-US" sz="4000" dirty="0" err="1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가부쿠</a:t>
            </a:r>
            <a:r>
              <a:rPr lang="ko-KR" altLang="en-US" sz="40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40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’</a:t>
            </a:r>
            <a:r>
              <a:rPr lang="ko-KR" altLang="en-US" sz="40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40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40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傾</a:t>
            </a:r>
            <a:r>
              <a:rPr lang="ja-JP" altLang="en-US" sz="4000" dirty="0">
                <a:solidFill>
                  <a:srgbClr val="BE0026"/>
                </a:solidFill>
                <a:latin typeface="나눔명조 ExtraBold" pitchFamily="18" charset="-127"/>
              </a:rPr>
              <a:t>く</a:t>
            </a:r>
            <a:r>
              <a:rPr lang="en-US" altLang="ko-KR" sz="40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7057" y="2146230"/>
            <a:ext cx="532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평범하지 않고 한쪽으로 기울다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itchFamily="18" charset="-127"/>
              <a:ea typeface="나눔명조 ExtraBold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: </a:t>
            </a:r>
            <a:r>
              <a:rPr lang="ko-KR" altLang="en-US" sz="2000" dirty="0">
                <a:latin typeface="나눔명조 ExtraBold" pitchFamily="18" charset="-127"/>
                <a:ea typeface="나눔명조 ExtraBold" pitchFamily="18" charset="-127"/>
              </a:rPr>
              <a:t>정상적인 궤도로부터 벗어난 행동을 가리킴</a:t>
            </a:r>
            <a:endParaRPr lang="en-US" altLang="ko-KR" sz="20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316" y="3922918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歌舞妓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 : 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노래와 춤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게이샤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기생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을 가리키는 말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093860" y="3964863"/>
            <a:ext cx="461394" cy="478172"/>
          </a:xfrm>
          <a:prstGeom prst="ellipse">
            <a:avLst/>
          </a:prstGeom>
          <a:noFill/>
          <a:ln>
            <a:solidFill>
              <a:srgbClr val="C60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104755" y="4786518"/>
            <a:ext cx="461394" cy="478172"/>
          </a:xfrm>
          <a:prstGeom prst="ellipse">
            <a:avLst/>
          </a:prstGeom>
          <a:noFill/>
          <a:ln>
            <a:solidFill>
              <a:srgbClr val="C60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837974" y="3431735"/>
            <a:ext cx="1434518" cy="445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기생 기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837974" y="5335570"/>
            <a:ext cx="1434518" cy="445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rgbClr val="BE0026"/>
                </a:solidFill>
                <a:latin typeface="나눔명조 ExtraBold" pitchFamily="18" charset="-127"/>
                <a:ea typeface="나눔명조 ExtraBold" pitchFamily="18" charset="-127"/>
              </a:rPr>
              <a:t>재간 기</a:t>
            </a:r>
          </a:p>
        </p:txBody>
      </p:sp>
      <p:cxnSp>
        <p:nvCxnSpPr>
          <p:cNvPr id="13" name="꺾인 연결선 12"/>
          <p:cNvCxnSpPr/>
          <p:nvPr/>
        </p:nvCxnSpPr>
        <p:spPr>
          <a:xfrm flipV="1">
            <a:off x="3282612" y="3616293"/>
            <a:ext cx="468966" cy="252096"/>
          </a:xfrm>
          <a:prstGeom prst="bentConnector3">
            <a:avLst/>
          </a:prstGeom>
          <a:ln w="19050">
            <a:solidFill>
              <a:srgbClr val="BE00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 15"/>
          <p:cNvCxnSpPr/>
          <p:nvPr/>
        </p:nvCxnSpPr>
        <p:spPr>
          <a:xfrm>
            <a:off x="3335452" y="5335570"/>
            <a:ext cx="424515" cy="222521"/>
          </a:xfrm>
          <a:prstGeom prst="bentConnector3">
            <a:avLst/>
          </a:prstGeom>
          <a:ln w="12700">
            <a:solidFill>
              <a:srgbClr val="BE00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1998279" y="4929268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1998279" y="4086884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350316" y="4786518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歌舞伎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: 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노래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춤과 연기가 어우러지는 공연물</a:t>
            </a:r>
          </a:p>
        </p:txBody>
      </p:sp>
    </p:spTree>
    <p:extLst>
      <p:ext uri="{BB962C8B-B14F-4D97-AF65-F5344CB8AC3E}">
        <p14:creationId xmlns:p14="http://schemas.microsoft.com/office/powerpoint/2010/main" val="32867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9" grpId="0" animBg="1"/>
      <p:bldP spid="38" grpId="0" animBg="1"/>
      <p:bldP spid="10" grpId="0"/>
      <p:bldP spid="39" grpId="0"/>
      <p:bldP spid="42" grpId="0" animBg="1"/>
      <p:bldP spid="43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유래</a:t>
            </a:r>
            <a:endParaRPr lang="en-US" altLang="ko-KR" sz="3600" dirty="0">
              <a:solidFill>
                <a:schemeClr val="tx1">
                  <a:lumMod val="75000"/>
                  <a:lumOff val="2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2" y="2115453"/>
            <a:ext cx="437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rgbClr val="BE002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‘</a:t>
            </a:r>
            <a:r>
              <a:rPr lang="ko-KR" altLang="en-US" sz="4000" dirty="0">
                <a:solidFill>
                  <a:srgbClr val="BE002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변화</a:t>
            </a:r>
            <a:r>
              <a:rPr lang="en-US" altLang="ko-KR" sz="4000" dirty="0">
                <a:solidFill>
                  <a:srgbClr val="BE0026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4853" y="3030037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가부키의 시초 무녀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‘</a:t>
            </a: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오쿠니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’ </a:t>
            </a:r>
            <a:r>
              <a:rPr lang="en-US" altLang="ko-KR" sz="2000" dirty="0">
                <a:latin typeface="나눔명조 ExtraBold" pitchFamily="18" charset="-127"/>
                <a:ea typeface="나눔명조 ExtraBold" pitchFamily="18" charset="-127"/>
              </a:rPr>
              <a:t>: </a:t>
            </a:r>
            <a:r>
              <a:rPr lang="ko-KR" altLang="en-US" sz="2000" dirty="0">
                <a:latin typeface="나눔명조 ExtraBold" pitchFamily="18" charset="-127"/>
                <a:ea typeface="나눔명조 ExtraBold" pitchFamily="18" charset="-127"/>
              </a:rPr>
              <a:t>종교적 목적에서 시작</a:t>
            </a:r>
            <a:endParaRPr lang="en-US" altLang="ko-KR" sz="20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993885" y="3182972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305586" y="3686601"/>
            <a:ext cx="361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‘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유조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>
                <a:latin typeface="HY견명조" pitchFamily="18" charset="-127"/>
                <a:ea typeface="HY견명조" pitchFamily="18" charset="-127"/>
              </a:rPr>
              <a:t>遊女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    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가부키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’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984619" y="3839536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305587" y="4362798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‘</a:t>
            </a: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와카슈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 err="1">
                <a:latin typeface="HY견명조" pitchFamily="18" charset="-127"/>
                <a:ea typeface="HY견명조" pitchFamily="18" charset="-127"/>
              </a:rPr>
              <a:t>若衆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가부키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’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984619" y="4515733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314853" y="4989691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‘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야로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>
                <a:latin typeface="HY견명조" pitchFamily="18" charset="-127"/>
                <a:ea typeface="HY견명조" pitchFamily="18" charset="-127"/>
              </a:rPr>
              <a:t>野郎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   가부키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’</a:t>
            </a:r>
          </a:p>
        </p:txBody>
      </p:sp>
      <p:sp>
        <p:nvSpPr>
          <p:cNvPr id="32" name="타원 31"/>
          <p:cNvSpPr/>
          <p:nvPr/>
        </p:nvSpPr>
        <p:spPr>
          <a:xfrm>
            <a:off x="1993885" y="5142626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314853" y="5621053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황금 시대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</a:p>
        </p:txBody>
      </p:sp>
      <p:sp>
        <p:nvSpPr>
          <p:cNvPr id="34" name="타원 33"/>
          <p:cNvSpPr/>
          <p:nvPr/>
        </p:nvSpPr>
        <p:spPr>
          <a:xfrm>
            <a:off x="1993885" y="5773988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7424270" y="3690435"/>
            <a:ext cx="247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가부키 금지령 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5922119" y="3952045"/>
            <a:ext cx="1434518" cy="217351"/>
          </a:xfrm>
          <a:prstGeom prst="rightArrow">
            <a:avLst/>
          </a:prstGeom>
          <a:solidFill>
            <a:srgbClr val="BE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919830" y="3577926"/>
            <a:ext cx="139257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나눔명조 ExtraBold" pitchFamily="18" charset="-127"/>
                <a:ea typeface="나눔명조 ExtraBold" pitchFamily="18" charset="-127"/>
              </a:rPr>
              <a:t>풍기문란</a:t>
            </a:r>
          </a:p>
        </p:txBody>
      </p:sp>
    </p:spTree>
    <p:extLst>
      <p:ext uri="{BB962C8B-B14F-4D97-AF65-F5344CB8AC3E}">
        <p14:creationId xmlns:p14="http://schemas.microsoft.com/office/powerpoint/2010/main" val="30202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pan에 대한 이미지 검색결과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845820" y="1007596"/>
            <a:ext cx="1871216" cy="1871216"/>
          </a:xfrm>
          <a:prstGeom prst="ellipse">
            <a:avLst/>
          </a:prstGeom>
          <a:solidFill>
            <a:srgbClr val="C601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39240" y="1693426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CHAPTER 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9238" y="2216646"/>
            <a:ext cx="373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테마</a:t>
            </a:r>
            <a:endParaRPr lang="en-US" altLang="ko-KR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AE6B580-DF6D-4698-A507-5E88E5B50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28" y="6580079"/>
            <a:ext cx="360914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6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가부키의 테마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창작 과정 에 따른 분류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316" y="3964863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기다유가부키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>
                <a:latin typeface="HY견명조" pitchFamily="18" charset="-127"/>
                <a:ea typeface="HY견명조" pitchFamily="18" charset="-127"/>
              </a:rPr>
              <a:t>義太歌舞伎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998279" y="4128829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340130" y="461197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신가부키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 err="1">
                <a:latin typeface="HY견명조" pitchFamily="18" charset="-127"/>
                <a:ea typeface="HY견명조" pitchFamily="18" charset="-127"/>
              </a:rPr>
              <a:t>新歌舞伎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988093" y="477594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340130" y="5286201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무용극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>
                <a:latin typeface="HY견명조" pitchFamily="18" charset="-127"/>
                <a:ea typeface="HY견명조" pitchFamily="18" charset="-127"/>
              </a:rPr>
              <a:t>舞踊劇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</a:p>
        </p:txBody>
      </p:sp>
      <p:sp>
        <p:nvSpPr>
          <p:cNvPr id="24" name="타원 23"/>
          <p:cNvSpPr/>
          <p:nvPr/>
        </p:nvSpPr>
        <p:spPr>
          <a:xfrm>
            <a:off x="1988093" y="5450167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350316" y="3326839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준가부키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 err="1">
                <a:latin typeface="HY견명조" pitchFamily="18" charset="-127"/>
                <a:ea typeface="HY견명조" pitchFamily="18" charset="-127"/>
              </a:rPr>
              <a:t>純歌舞伎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</a:p>
        </p:txBody>
      </p:sp>
      <p:sp>
        <p:nvSpPr>
          <p:cNvPr id="27" name="타원 26"/>
          <p:cNvSpPr/>
          <p:nvPr/>
        </p:nvSpPr>
        <p:spPr>
          <a:xfrm>
            <a:off x="1998279" y="3490805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4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1" grpId="0"/>
      <p:bldP spid="22" grpId="0" animBg="1"/>
      <p:bldP spid="23" grpId="0"/>
      <p:bldP spid="24" grpId="0" animBg="1"/>
      <p:bldP spid="2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50316" y="4036752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세와모노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 err="1">
                <a:latin typeface="HY견명조" pitchFamily="18" charset="-127"/>
                <a:ea typeface="HY견명조" pitchFamily="18" charset="-127"/>
              </a:rPr>
              <a:t>世話物</a:t>
            </a:r>
            <a:r>
              <a:rPr lang="en-US" altLang="ko-KR" sz="2800" dirty="0"/>
              <a:t>)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998279" y="4200718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340130" y="4784536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오에이모노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ja-JP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ja-JP" altLang="en-US" sz="2800" dirty="0">
                <a:latin typeface="HY견명조" pitchFamily="18" charset="-127"/>
                <a:ea typeface="HY견명조" pitchFamily="18" charset="-127"/>
              </a:rPr>
              <a:t>お</a:t>
            </a:r>
            <a:r>
              <a:rPr lang="ko-KR" altLang="en-US" sz="2800" dirty="0">
                <a:latin typeface="HY견명조" pitchFamily="18" charset="-127"/>
                <a:ea typeface="HY견명조" pitchFamily="18" charset="-127"/>
              </a:rPr>
              <a:t>家物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988093" y="4948502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350316" y="3331616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지다이모노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800" dirty="0">
                <a:latin typeface="HY견명조" pitchFamily="18" charset="-127"/>
                <a:ea typeface="HY견명조" pitchFamily="18" charset="-127"/>
              </a:rPr>
              <a:t>時代物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</a:p>
        </p:txBody>
      </p:sp>
      <p:sp>
        <p:nvSpPr>
          <p:cNvPr id="27" name="타원 26"/>
          <p:cNvSpPr/>
          <p:nvPr/>
        </p:nvSpPr>
        <p:spPr>
          <a:xfrm>
            <a:off x="1998279" y="3495582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 테마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작품 내용 에 따른 분류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65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1" grpId="0"/>
      <p:bldP spid="22" grpId="0" animBg="1"/>
      <p:bldP spid="25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74145" y="2296585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50316" y="3312852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 err="1">
                <a:latin typeface="나눔명조 ExtraBold" pitchFamily="18" charset="-127"/>
                <a:ea typeface="나눔명조 ExtraBold" pitchFamily="18" charset="-127"/>
              </a:rPr>
              <a:t>다찌마와리</a:t>
            </a: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ja-JP" altLang="en-US" sz="2800" dirty="0">
                <a:latin typeface="HY견명조" pitchFamily="18" charset="-127"/>
                <a:ea typeface="HY견명조" pitchFamily="18" charset="-127"/>
              </a:rPr>
              <a:t>立</a:t>
            </a:r>
            <a:r>
              <a:rPr lang="en-US" altLang="ja-JP" sz="2800" dirty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ja-JP" altLang="en-US" sz="2800" dirty="0">
                <a:latin typeface="HY견명조" pitchFamily="18" charset="-127"/>
                <a:ea typeface="HY견명조" pitchFamily="18" charset="-127"/>
              </a:rPr>
              <a:t>ち</a:t>
            </a:r>
            <a:r>
              <a:rPr lang="en-US" altLang="ja-JP" sz="2800" dirty="0">
                <a:latin typeface="HY견명조" pitchFamily="18" charset="-127"/>
                <a:ea typeface="HY견명조" pitchFamily="18" charset="-127"/>
              </a:rPr>
              <a:t>)</a:t>
            </a:r>
            <a:r>
              <a:rPr lang="ja-JP" altLang="en-US" sz="2800" dirty="0">
                <a:latin typeface="HY견명조" pitchFamily="18" charset="-127"/>
                <a:ea typeface="HY견명조" pitchFamily="18" charset="-127"/>
              </a:rPr>
              <a:t>回り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998279" y="3476818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350316" y="4030116"/>
            <a:ext cx="769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2800" dirty="0">
                <a:latin typeface="나눔명조 ExtraBold" pitchFamily="18" charset="-127"/>
                <a:ea typeface="나눔명조 ExtraBold" pitchFamily="18" charset="-127"/>
              </a:rPr>
              <a:t>미에 </a:t>
            </a:r>
            <a:r>
              <a:rPr lang="en-US" altLang="ko-KR" sz="2800" dirty="0">
                <a:latin typeface="나눔명조 ExtraBold" pitchFamily="18" charset="-127"/>
                <a:ea typeface="나눔명조 ExtraBold" pitchFamily="18" charset="-127"/>
              </a:rPr>
              <a:t>( </a:t>
            </a:r>
            <a:r>
              <a:rPr lang="ko-KR" altLang="en-US" sz="2800" dirty="0" err="1">
                <a:latin typeface="HY견명조" pitchFamily="18" charset="-127"/>
                <a:ea typeface="HY견명조" pitchFamily="18" charset="-127"/>
              </a:rPr>
              <a:t>見得</a:t>
            </a:r>
            <a:r>
              <a:rPr lang="ko-KR" altLang="en-US" sz="28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800" b="1" dirty="0"/>
              <a:t>)</a:t>
            </a:r>
            <a:endParaRPr lang="en-US" altLang="ko-KR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98279" y="4194082"/>
            <a:ext cx="217351" cy="217351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19496" y="522598"/>
            <a:ext cx="32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가부키 테마</a:t>
            </a:r>
            <a:endParaRPr lang="en-US" altLang="ko-KR" sz="36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5323" y="2115453"/>
            <a:ext cx="54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ko-KR" altLang="en-US" sz="4000" dirty="0">
                <a:solidFill>
                  <a:srgbClr val="C00000"/>
                </a:solidFill>
                <a:latin typeface="나눔명조 ExtraBold" pitchFamily="18" charset="-127"/>
                <a:ea typeface="나눔명조 ExtraBold" pitchFamily="18" charset="-127"/>
              </a:rPr>
              <a:t>가부키 연기 종류</a:t>
            </a:r>
            <a:endParaRPr lang="en-US" altLang="ko-KR" sz="4000" dirty="0">
              <a:solidFill>
                <a:srgbClr val="C000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4698" y="5332649"/>
            <a:ext cx="769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ko-KR" sz="2400" dirty="0">
                <a:latin typeface="나눔명조 ExtraBold" pitchFamily="18" charset="-127"/>
                <a:ea typeface="나눔명조 ExtraBold" pitchFamily="18" charset="-127"/>
              </a:rPr>
              <a:t>https://</a:t>
            </a:r>
            <a:r>
              <a:rPr lang="en-US" altLang="ko-KR" sz="2400" dirty="0">
                <a:latin typeface="나눔명조 ExtraBold" pitchFamily="18" charset="-127"/>
                <a:ea typeface="나눔명조 ExtraBold" pitchFamily="18" charset="-127"/>
                <a:hlinkClick r:id="rId3" action="ppaction://hlinkfile"/>
              </a:rPr>
              <a:t>blog.naver.com/kinki9272/220087025109</a:t>
            </a:r>
            <a:endParaRPr lang="en-US" altLang="ko-KR" sz="24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23" y="4809568"/>
            <a:ext cx="1295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25" grpId="0"/>
      <p:bldP spid="27" grpId="0" animBg="1"/>
      <p:bldP spid="1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354</Words>
  <Application>Microsoft Office PowerPoint</Application>
  <PresentationFormat>와이드스크린</PresentationFormat>
  <Paragraphs>98</Paragraphs>
  <Slides>22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HY견명조</vt:lpstr>
      <vt:lpstr>맑은 고딕</vt:lpstr>
      <vt:lpstr>Arial</vt:lpstr>
      <vt:lpstr>나눔명조 ExtraBold</vt:lpstr>
      <vt:lpstr>아리따-돋움(TTF)-SemiBold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하태윤</dc:creator>
  <cp:lastModifiedBy>민우 이</cp:lastModifiedBy>
  <cp:revision>78</cp:revision>
  <dcterms:created xsi:type="dcterms:W3CDTF">2016-10-01T18:16:23Z</dcterms:created>
  <dcterms:modified xsi:type="dcterms:W3CDTF">2019-05-22T14:24:43Z</dcterms:modified>
</cp:coreProperties>
</file>