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88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id="{72A3F9A8-3AB5-42E0-91CA-8BB32DA7D126}" name="기본 구역">
          <p14:sldIdLst>
            <p14:sldId id="256"/>
            <p14:sldId id="257"/>
          </p14:sldIdLst>
        </p14:section>
        <p14:section id="{1F2D642B-C5D4-4430-8F80-E5989B01420C}" name="일본 정원">
          <p14:sldIdLst>
            <p14:sldId id="258"/>
            <p14:sldId id="259"/>
            <p14:sldId id="260"/>
          </p14:sldIdLst>
        </p14:section>
        <p14:section id="{D7CFFBCB-8428-41BE-8322-D8B9B04C74E0}" name="정원 종류">
          <p14:sldIdLst>
            <p14:sldId id="261"/>
            <p14:sldId id="262"/>
            <p14:sldId id="263"/>
            <p14:sldId id="264"/>
            <p14:sldId id="265"/>
            <p14:sldId id="266"/>
          </p14:sldIdLst>
        </p14:section>
        <p14:section id="{F4DCC55E-DF6B-42EB-9DA4-99F936F220E3}" name="조성 원리">
          <p14:sldIdLst>
            <p14:sldId id="267"/>
            <p14:sldId id="268"/>
            <p14:sldId id="269"/>
          </p14:sldIdLst>
        </p14:section>
      </p14:sectionLst>
    </p:ext>
  </p:extLst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72" y="648"/>
      </p:cViewPr>
      <p:guideLst>
        <p:guide orient="horz" pos="2154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presProps" Target="presProps.xml"  /><Relationship Id="rId17" Type="http://schemas.openxmlformats.org/officeDocument/2006/relationships/viewProps" Target="viewProps.xml"  /><Relationship Id="rId18" Type="http://schemas.openxmlformats.org/officeDocument/2006/relationships/theme" Target="theme/theme1.xml"  /><Relationship Id="rId19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 편집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8CC0A3EB-B56E-4A50-A961-CF8A1565388D}" type="datetime1">
              <a:rPr lang="ko-KR" altLang="en-US"/>
              <a:pPr lvl="0">
                <a:defRPr/>
              </a:pPr>
              <a:t>2019-04-17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3D23F8A3-9128-4B7D-B844-971F876243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Relationship Id="rId3" Type="http://schemas.openxmlformats.org/officeDocument/2006/relationships/image" Target="../media/image1.png"  /><Relationship Id="rId4" Type="http://schemas.openxmlformats.org/officeDocument/2006/relationships/image" Target="../media/image1.pn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pn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Relationship Id="rId5" Type="http://schemas.openxmlformats.org/officeDocument/2006/relationships/image" Target="../media/image22.jpeg"  /><Relationship Id="rId6" Type="http://schemas.openxmlformats.org/officeDocument/2006/relationships/image" Target="../media/image23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hyperlink" Target="https://www.youtube.com/watch?v=EzqkHL5_5mA" TargetMode="External"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10" Type="http://schemas.openxmlformats.org/officeDocument/2006/relationships/hyperlink" Target="https://www.youtube.com/watch?v=EzqkHL5_5mA" TargetMode="External" /><Relationship Id="rId2" Type="http://schemas.openxmlformats.org/officeDocument/2006/relationships/image" Target="../media/image2.png"  /><Relationship Id="rId3" Type="http://schemas.openxmlformats.org/officeDocument/2006/relationships/hyperlink" Target="https://terms.naver.com/entry.nhn?docId=1141536&amp;cid=40942&amp;categoryId=33076" TargetMode="External" /><Relationship Id="rId4" Type="http://schemas.openxmlformats.org/officeDocument/2006/relationships/hyperlink" Target="https://terms.naver.com/entry.nhn?docId=5667193&amp;cid=62842&amp;categoryId=62842" TargetMode="External" /><Relationship Id="rId5" Type="http://schemas.openxmlformats.org/officeDocument/2006/relationships/hyperlink" Target="https://terms.naver.com/entry.nhn?docId=1188504&amp;cid=40942&amp;categoryId=33076" TargetMode="External" /><Relationship Id="rId6" Type="http://schemas.openxmlformats.org/officeDocument/2006/relationships/hyperlink" Target="https://terms.naver.com/entry.nhn?docId=5667213&amp;cid=62842&amp;categoryId=62842" TargetMode="External" /><Relationship Id="rId7" Type="http://schemas.openxmlformats.org/officeDocument/2006/relationships/hyperlink" Target="https://blog.naver.com/kks14031/220579536976" TargetMode="External" /><Relationship Id="rId8" Type="http://schemas.openxmlformats.org/officeDocument/2006/relationships/hyperlink" Target="https://terms.naver.com/entry.nhn?docId=5667149&amp;cid=62842&amp;categoryId=62842" TargetMode="External" /><Relationship Id="rId9" Type="http://schemas.openxmlformats.org/officeDocument/2006/relationships/hyperlink" Target="https://search.yahoo.co.jp/image/search?p=%E9%9C%B2%E5%9C%B0&amp;ei=UTF-8&amp;aq=-1&amp;ts=177&amp;fr=top_ga1_sa" TargetMode="External"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Relationship Id="rId3" Type="http://schemas.openxmlformats.org/officeDocument/2006/relationships/image" Target="../media/image24.png"  /><Relationship Id="rId4" Type="http://schemas.openxmlformats.org/officeDocument/2006/relationships/image" Target="../media/image2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png"  /><Relationship Id="rId3" Type="http://schemas.openxmlformats.org/officeDocument/2006/relationships/image" Target="../media/image2.png"  /><Relationship Id="rId4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4.png"  /><Relationship Id="rId3" Type="http://schemas.openxmlformats.org/officeDocument/2006/relationships/image" Target="../media/image2.png"  /><Relationship Id="rId4" Type="http://schemas.openxmlformats.org/officeDocument/2006/relationships/image" Target="../media/image4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5.jpeg"  /><Relationship Id="rId4" Type="http://schemas.openxmlformats.org/officeDocument/2006/relationships/image" Target="../media/image6.jpeg"  /><Relationship Id="rId5" Type="http://schemas.openxmlformats.org/officeDocument/2006/relationships/image" Target="../media/image7.jpeg"  /><Relationship Id="rId6" Type="http://schemas.openxmlformats.org/officeDocument/2006/relationships/image" Target="../media/image8.jpeg"  /><Relationship Id="rId7" Type="http://schemas.openxmlformats.org/officeDocument/2006/relationships/image" Target="../media/image9.jpeg"  /><Relationship Id="rId8" Type="http://schemas.openxmlformats.org/officeDocument/2006/relationships/image" Target="../media/image10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Relationship Id="rId5" Type="http://schemas.openxmlformats.org/officeDocument/2006/relationships/image" Target="../media/image14.jpeg"  /><Relationship Id="rId6" Type="http://schemas.openxmlformats.org/officeDocument/2006/relationships/image" Target="../media/image1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.png"  /><Relationship Id="rId3" Type="http://schemas.openxmlformats.org/officeDocument/2006/relationships/image" Target="../media/image4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1.png"  /><Relationship Id="rId3" Type="http://schemas.openxmlformats.org/officeDocument/2006/relationships/image" Target="../media/image16.jpeg"  /><Relationship Id="rId4" Type="http://schemas.openxmlformats.org/officeDocument/2006/relationships/image" Target="../media/image17.jpeg"  /><Relationship Id="rId5" Type="http://schemas.openxmlformats.org/officeDocument/2006/relationships/image" Target="../media/image18.jpeg"  /><Relationship Id="rId6" Type="http://schemas.openxmlformats.org/officeDocument/2006/relationships/image" Target="../media/image19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289935" y="2721114"/>
            <a:ext cx="2564130" cy="14584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400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“</a:t>
            </a:r>
            <a:r>
              <a:rPr lang="en-US" altLang="ko-KR" sz="40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 </a:t>
            </a:r>
            <a:r>
              <a:rPr lang="ko-KR" altLang="en-US" sz="40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정원 </a:t>
            </a:r>
            <a:r>
              <a:rPr lang="en-US" altLang="ko-KR" sz="400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”</a:t>
            </a:r>
            <a:endParaRPr lang="en-US" altLang="ko-KR" sz="400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  <a:p>
            <a:pPr algn="ctr">
              <a:defRPr/>
            </a:pPr>
            <a:endParaRPr lang="en-US" altLang="ko-KR" sz="200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  <a:p>
            <a:pPr algn="ctr">
              <a:defRPr/>
            </a:pPr>
            <a:r>
              <a:rPr lang="ko-KR" altLang="en-US" sz="1500">
                <a:solidFill>
                  <a:srgbClr val="ffa5ad"/>
                </a:solidFill>
                <a:latin typeface="HY나무B"/>
                <a:ea typeface="HY나무B"/>
              </a:rPr>
              <a:t>일본어일본학과</a:t>
            </a:r>
            <a:endParaRPr lang="ko-KR" altLang="en-US" sz="1500">
              <a:solidFill>
                <a:srgbClr val="ffa5ad"/>
              </a:solidFill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 sz="1500">
                <a:solidFill>
                  <a:srgbClr val="ffa5ad"/>
                </a:solidFill>
                <a:latin typeface="HY나무B"/>
                <a:ea typeface="HY나무B"/>
              </a:rPr>
              <a:t>218****7</a:t>
            </a:r>
            <a:r>
              <a:rPr lang="ko-KR" altLang="en-US" sz="1500">
                <a:solidFill>
                  <a:srgbClr val="ffa5ad"/>
                </a:solidFill>
                <a:latin typeface="HY나무B"/>
                <a:ea typeface="HY나무B"/>
              </a:rPr>
              <a:t> 김</a:t>
            </a:r>
            <a:r>
              <a:rPr lang="en-US" altLang="ko-KR" sz="1500">
                <a:solidFill>
                  <a:srgbClr val="ffa5ad"/>
                </a:solidFill>
                <a:latin typeface="HY나무B"/>
                <a:ea typeface="HY나무B"/>
              </a:rPr>
              <a:t>*</a:t>
            </a:r>
            <a:r>
              <a:rPr lang="ko-KR" altLang="en-US" sz="1500">
                <a:solidFill>
                  <a:srgbClr val="ffa5ad"/>
                </a:solidFill>
                <a:latin typeface="HY나무B"/>
                <a:ea typeface="HY나무B"/>
              </a:rPr>
              <a:t>원</a:t>
            </a:r>
            <a:endParaRPr lang="ko-KR" altLang="en-US" sz="1500">
              <a:solidFill>
                <a:srgbClr val="ffa5ad"/>
              </a:solidFill>
              <a:latin typeface="HY나무B"/>
              <a:ea typeface="HY나무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32935" y="3490440"/>
            <a:ext cx="28765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ko-KR" altLang="en-US" sz="20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KoPub돋움체 Bold"/>
              <a:ea typeface="KoPub돋움체 Bold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5179904"/>
            <a:ext cx="2324673" cy="1307629"/>
          </a:xfrm>
          <a:prstGeom prst="rect">
            <a:avLst/>
          </a:prstGeom>
          <a:noFill/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86439" y="4541613"/>
            <a:ext cx="3444558" cy="1937564"/>
          </a:xfrm>
          <a:prstGeom prst="rect">
            <a:avLst/>
          </a:prstGeom>
          <a:noFill/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159" y="5504621"/>
            <a:ext cx="1747399" cy="98291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정원 종류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로지식 정원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076" name=""/>
          <p:cNvSpPr txBox="1"/>
          <p:nvPr/>
        </p:nvSpPr>
        <p:spPr>
          <a:xfrm>
            <a:off x="3097497" y="576583"/>
            <a:ext cx="5366419" cy="595070"/>
          </a:xfrm>
          <a:prstGeom prst="rect">
            <a:avLst/>
          </a:prstGeom>
        </p:spPr>
        <p:txBody>
          <a:bodyPr wrap="square">
            <a:spAutoFit/>
          </a:bodyPr>
          <a:p>
            <a:pPr marL="214200" indent="-21420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102" name=""/>
          <p:cNvSpPr txBox="1"/>
          <p:nvPr/>
        </p:nvSpPr>
        <p:spPr>
          <a:xfrm>
            <a:off x="3293677" y="665898"/>
            <a:ext cx="5297204" cy="3608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grpSp>
        <p:nvGrpSpPr>
          <p:cNvPr id="3105" name=""/>
          <p:cNvGrpSpPr/>
          <p:nvPr/>
        </p:nvGrpSpPr>
        <p:grpSpPr>
          <a:xfrm rot="0">
            <a:off x="3293677" y="1067308"/>
            <a:ext cx="5170238" cy="4750562"/>
            <a:chOff x="3293677" y="665896"/>
            <a:chExt cx="5170238" cy="4750562"/>
          </a:xfrm>
        </p:grpSpPr>
        <p:sp>
          <p:nvSpPr>
            <p:cNvPr id="3106" name="TextBox 10"/>
            <p:cNvSpPr txBox="1"/>
            <p:nvPr/>
          </p:nvSpPr>
          <p:spPr>
            <a:xfrm>
              <a:off x="3293677" y="1148556"/>
              <a:ext cx="5170238" cy="426790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로지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는 </a:t>
              </a: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다실의 정원을 칭하는 말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다실에 온 손님들은 다실 앞의 로지를 통해서 다실로 들어가며 다도의 독특한 분위기를 자아 낼 수 있도록 꾸민 정원으로 차니와(</a:t>
              </a: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</a:rPr>
                <a:t>茶庭</a:t>
              </a: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) 라고도 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함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초암식(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草庵式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풀 초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암자 암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다실을 암자처럼 작고 소박하게 짓고, 초암과 같은 분위기가 나도록 만든 한적한 정원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쇼인식(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書院式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글 서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집 원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무사나 귀족들이 모이는 일종의 사교장인 쇼인에 딸린 정원 양식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 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쇼인은 사찰에서 승려가 서적을 읽는 방을 가리켰지만, 무로마치 시대에 귀족들의 저택에 도입되어 쇼인즈쿠리 라는 주택 양식으로 정립됨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/>
                <a:buNone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</p:txBody>
        </p:sp>
        <p:grpSp>
          <p:nvGrpSpPr>
            <p:cNvPr id="3107" name=""/>
            <p:cNvGrpSpPr/>
            <p:nvPr/>
          </p:nvGrpSpPr>
          <p:grpSpPr>
            <a:xfrm rot="0">
              <a:off x="3376958" y="665896"/>
              <a:ext cx="5086957" cy="394243"/>
              <a:chOff x="3376958" y="665896"/>
              <a:chExt cx="5086957" cy="394243"/>
            </a:xfrm>
          </p:grpSpPr>
          <p:sp>
            <p:nvSpPr>
              <p:cNvPr id="3108" name="TextBox 9"/>
              <p:cNvSpPr txBox="1"/>
              <p:nvPr/>
            </p:nvSpPr>
            <p:spPr>
              <a:xfrm>
                <a:off x="3744283" y="665896"/>
                <a:ext cx="4719632" cy="394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로지</a:t>
                </a:r>
                <a:r>
                  <a:rPr xmlns:mc="http://schemas.openxmlformats.org/markup-compatibility/2006" xmlns:hp="http://schemas.haansoft.com/office/presentation/8.0" kumimoji="0" lang="en-US" altLang="ko-KR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(</a:t>
                </a: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露地</a:t>
                </a:r>
                <a:r>
                  <a:rPr xmlns:mc="http://schemas.openxmlformats.org/markup-compatibility/2006" xmlns:hp="http://schemas.haansoft.com/office/presentation/8.0" kumimoji="0" lang="en-US" altLang="ko-KR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)</a:t>
                </a: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식 정원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 (이슬 로</a:t>
                </a:r>
                <a:r>
                  <a:rPr xmlns:mc="http://schemas.openxmlformats.org/markup-compatibility/2006" xmlns:hp="http://schemas.haansoft.com/office/presentation/8.0" kumimoji="0" lang="en-US" altLang="ko-KR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,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 땅 지)</a:t>
                </a:r>
                <a:endPara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pic>
            <p:nvPicPr>
              <p:cNvPr id="3109" name="Picture 2" descr="cherry blossom  png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3376958" y="713632"/>
                <a:ext cx="336574" cy="320972"/>
              </a:xfrm>
              <a:prstGeom prst="rect">
                <a:avLst/>
              </a:prstGeom>
              <a:noFill/>
              <a:ln/>
            </p:spPr>
          </p:pic>
        </p:grpSp>
      </p:grpSp>
      <p:sp>
        <p:nvSpPr>
          <p:cNvPr id="3110" name=""/>
          <p:cNvSpPr txBox="1"/>
          <p:nvPr/>
        </p:nvSpPr>
        <p:spPr>
          <a:xfrm>
            <a:off x="3293677" y="2779117"/>
            <a:ext cx="5170238" cy="3622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animBg="1"/>
    </p:bld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31110" r="40930"/>
          <a:stretch>
            <a:fillRect/>
          </a:stretch>
        </p:blipFill>
        <p:spPr>
          <a:xfrm>
            <a:off x="-1524000" y="0"/>
            <a:ext cx="2876550" cy="6858000"/>
          </a:xfrm>
          <a:prstGeom prst="rect">
            <a:avLst/>
          </a:prstGeom>
          <a:noFill/>
        </p:spPr>
      </p:pic>
      <p:sp>
        <p:nvSpPr>
          <p:cNvPr id="10" name="평행 사변형 9"/>
          <p:cNvSpPr/>
          <p:nvPr/>
        </p:nvSpPr>
        <p:spPr>
          <a:xfrm>
            <a:off x="5459790" y="6682306"/>
            <a:ext cx="3424838" cy="71345"/>
          </a:xfrm>
          <a:prstGeom prst="parallelogram">
            <a:avLst>
              <a:gd name="adj" fmla="val 25000"/>
            </a:avLst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144" name=""/>
          <p:cNvSpPr txBox="1"/>
          <p:nvPr/>
        </p:nvSpPr>
        <p:spPr>
          <a:xfrm>
            <a:off x="5464200" y="6323662"/>
            <a:ext cx="3424838" cy="360983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rPr>
              <a:t>여러 장소의 로지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</p:txBody>
      </p:sp>
      <p:pic>
        <p:nvPicPr>
          <p:cNvPr id="5146" name="그림 1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85010" y="3593249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chemeClr val="l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7" name="그림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465483" y="3593249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chemeClr val="l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8" name="그림 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465483" y="892911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chemeClr val="l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9" name="그림 1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685010" y="892911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chemeClr val="lt1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조성 원리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세 가지 원리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grpSp>
        <p:nvGrpSpPr>
          <p:cNvPr id="3125" name=""/>
          <p:cNvGrpSpPr/>
          <p:nvPr/>
        </p:nvGrpSpPr>
        <p:grpSpPr>
          <a:xfrm rot="0">
            <a:off x="3355524" y="1178718"/>
            <a:ext cx="5400675" cy="1260157"/>
            <a:chOff x="3240405" y="797287"/>
            <a:chExt cx="5400675" cy="1260157"/>
          </a:xfrm>
        </p:grpSpPr>
        <p:sp>
          <p:nvSpPr>
            <p:cNvPr id="3110" name=""/>
            <p:cNvSpPr/>
            <p:nvPr/>
          </p:nvSpPr>
          <p:spPr>
            <a:xfrm>
              <a:off x="3240405" y="797287"/>
              <a:ext cx="5400675" cy="1260157"/>
            </a:xfrm>
            <a:prstGeom prst="rect">
              <a:avLst/>
            </a:prstGeom>
            <a:solidFill>
              <a:srgbClr val="ffa5ad"/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p>
              <a:pPr algn="ctr">
                <a:defRPr/>
              </a:pPr>
              <a:endParaRPr lang="ko-KR" altLang="en-US"/>
            </a:p>
          </p:txBody>
        </p:sp>
        <p:grpSp>
          <p:nvGrpSpPr>
            <p:cNvPr id="3105" name=""/>
            <p:cNvGrpSpPr/>
            <p:nvPr/>
          </p:nvGrpSpPr>
          <p:grpSpPr>
            <a:xfrm rot="0">
              <a:off x="3293677" y="846343"/>
              <a:ext cx="5297205" cy="1098706"/>
              <a:chOff x="3221834" y="2892123"/>
              <a:chExt cx="5233726" cy="3610961"/>
            </a:xfrm>
          </p:grpSpPr>
          <p:sp>
            <p:nvSpPr>
              <p:cNvPr id="3106" name="TextBox 10"/>
              <p:cNvSpPr txBox="1"/>
              <p:nvPr/>
            </p:nvSpPr>
            <p:spPr>
              <a:xfrm>
                <a:off x="3285318" y="3027562"/>
                <a:ext cx="5170242" cy="18962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228480" lvl="0" indent="-22848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/>
                  <a:buChar char="v"/>
                  <a:defRPr/>
                </a:pPr>
  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sp>
            <p:nvSpPr>
              <p:cNvPr id="3108" name="TextBox 9"/>
              <p:cNvSpPr txBox="1"/>
              <p:nvPr/>
            </p:nvSpPr>
            <p:spPr>
              <a:xfrm>
                <a:off x="3221834" y="2892123"/>
                <a:ext cx="5170244" cy="361096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anchor="t">
                <a:spAutoFit/>
              </a:bodyPr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en-US" altLang="ko-KR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-</a:t>
                </a:r>
                <a:r>
                  <a:rPr lang="ko-KR" altLang="en-US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 있는 그대로의 자연을 표현 </a:t>
                </a:r>
                <a:r>
                  <a:rPr lang="en-US" altLang="ko-KR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-</a:t>
                </a:r>
                <a:endParaRPr lang="en-US" altLang="ko-KR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ko-KR" altLang="en-US" sz="1600" b="0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자연의 섭리 그대로를 재현함으로써</a:t>
                </a: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ko-KR" altLang="en-US" sz="1600" b="0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인간과 자연의 이상적인 관계를 드러내는 기법</a:t>
                </a: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sp>
        <p:nvSpPr>
          <p:cNvPr id="3112" name=""/>
          <p:cNvSpPr txBox="1"/>
          <p:nvPr/>
        </p:nvSpPr>
        <p:spPr>
          <a:xfrm>
            <a:off x="3355524" y="5079483"/>
            <a:ext cx="5297204" cy="360897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3126" name=""/>
          <p:cNvGrpSpPr/>
          <p:nvPr/>
        </p:nvGrpSpPr>
        <p:grpSpPr>
          <a:xfrm rot="0">
            <a:off x="3355524" y="4419123"/>
            <a:ext cx="5400675" cy="1260157"/>
            <a:chOff x="3240405" y="4680585"/>
            <a:chExt cx="5400675" cy="1260157"/>
          </a:xfrm>
        </p:grpSpPr>
        <p:sp>
          <p:nvSpPr>
            <p:cNvPr id="3111" name=""/>
            <p:cNvSpPr/>
            <p:nvPr/>
          </p:nvSpPr>
          <p:spPr>
            <a:xfrm>
              <a:off x="3240405" y="4680585"/>
              <a:ext cx="5400675" cy="1260157"/>
            </a:xfrm>
            <a:prstGeom prst="rect">
              <a:avLst/>
            </a:prstGeom>
            <a:solidFill>
              <a:srgbClr val="ffa5ad">
                <a:alpha val="100000"/>
              </a:srgbClr>
            </a:solidFill>
            <a:ln w="6350" cap="flat" cmpd="sng" algn="ctr">
              <a:solidFill>
                <a:srgbClr val="ed7d31">
                  <a:alpha val="100000"/>
                </a:srgbClr>
              </a:solidFill>
              <a:prstDash val="solid"/>
              <a:miter/>
            </a:ln>
            <a:effectLst/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sp>
          <p:nvSpPr>
            <p:cNvPr id="3113" name="TextBox 9"/>
            <p:cNvSpPr txBox="1"/>
            <p:nvPr/>
          </p:nvSpPr>
          <p:spPr>
            <a:xfrm>
              <a:off x="3240405" y="4781029"/>
              <a:ext cx="5400675" cy="109970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p>
              <a:pPr lvl="0" algn="ctr" defTabSz="914400">
                <a:spcBef>
                  <a:spcPts val="0"/>
                </a:spcBef>
                <a:buNone/>
                <a:defRPr/>
              </a:pPr>
              <a:r>
                <a:rPr lang="en-US" altLang="ko-KR" spc="-100">
                  <a:solidFill>
                    <a:srgbClr val="ffffff"/>
                  </a:solidFill>
                  <a:latin typeface="HY나무B"/>
                  <a:ea typeface="HY나무B"/>
                </a:rPr>
                <a:t>-</a:t>
              </a:r>
              <a:r>
                <a:rPr lang="ko-KR" altLang="en-US" spc="-100">
                  <a:solidFill>
                    <a:srgbClr val="ffffff"/>
                  </a:solidFill>
                  <a:latin typeface="HY나무B"/>
                  <a:ea typeface="HY나무B"/>
                </a:rPr>
                <a:t> 인간의 추상적인 의지를 구체적인 형상으로 조성 </a:t>
              </a:r>
              <a:r>
                <a:rPr lang="en-US" altLang="ko-KR" spc="-100">
                  <a:solidFill>
                    <a:srgbClr val="ffffff"/>
                  </a:solidFill>
                  <a:latin typeface="HY나무B"/>
                  <a:ea typeface="HY나무B"/>
                </a:rPr>
                <a:t>-</a:t>
              </a:r>
              <a:endParaRPr lang="en-US" altLang="ko-KR" spc="-10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lvl="0" algn="ctr" defTabSz="914400">
                <a:spcBef>
                  <a:spcPts val="0"/>
                </a:spcBef>
                <a:buNone/>
                <a:defRPr/>
              </a:pPr>
              <a:endParaRPr lang="ko-KR" altLang="en-US" sz="1600" spc="-10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lvl="0" algn="ctr" defTabSz="914400">
                <a:spcBef>
                  <a:spcPts val="0"/>
                </a:spcBef>
                <a:buNone/>
                <a:defRPr/>
              </a:pPr>
              <a:r>
                <a:rPr lang="ko-KR" altLang="en-US" sz="1600" spc="-100">
                  <a:solidFill>
                    <a:srgbClr val="ffffff"/>
                  </a:solidFill>
                  <a:latin typeface="HY나무B"/>
                  <a:ea typeface="HY나무B"/>
                </a:rPr>
                <a:t>불교적 우주관을 가지고</a:t>
              </a:r>
              <a:endParaRPr lang="ko-KR" altLang="en-US" sz="1600" spc="-100">
                <a:solidFill>
                  <a:srgbClr val="ffffff"/>
                </a:solidFill>
                <a:latin typeface="HY나무B"/>
                <a:ea typeface="HY나무B"/>
              </a:endParaRPr>
            </a:p>
            <a:p>
              <a:pPr lvl="0" algn="ctr" defTabSz="914400">
                <a:spcBef>
                  <a:spcPts val="0"/>
                </a:spcBef>
                <a:buNone/>
                <a:defRPr/>
              </a:pPr>
              <a:r>
                <a:rPr lang="ko-KR" altLang="en-US" sz="1600" spc="-100">
                  <a:solidFill>
                    <a:srgbClr val="ffffff"/>
                  </a:solidFill>
                  <a:latin typeface="HY나무B"/>
                  <a:ea typeface="HY나무B"/>
                </a:rPr>
                <a:t>정원을 소우주로 표현하는 기법</a:t>
              </a:r>
              <a:endParaRPr lang="ko-KR" altLang="en-US" sz="1600" spc="-100">
                <a:solidFill>
                  <a:srgbClr val="ffffff"/>
                </a:solidFill>
                <a:latin typeface="HY나무B"/>
                <a:ea typeface="HY나무B"/>
              </a:endParaRPr>
            </a:p>
          </p:txBody>
        </p:sp>
      </p:grpSp>
      <p:grpSp>
        <p:nvGrpSpPr>
          <p:cNvPr id="3124" name=""/>
          <p:cNvGrpSpPr/>
          <p:nvPr/>
        </p:nvGrpSpPr>
        <p:grpSpPr>
          <a:xfrm rot="0">
            <a:off x="3355524" y="2798921"/>
            <a:ext cx="5400675" cy="1260157"/>
            <a:chOff x="3240405" y="2501532"/>
            <a:chExt cx="5400675" cy="1260157"/>
          </a:xfrm>
        </p:grpSpPr>
        <p:sp>
          <p:nvSpPr>
            <p:cNvPr id="3115" name=""/>
            <p:cNvSpPr/>
            <p:nvPr/>
          </p:nvSpPr>
          <p:spPr>
            <a:xfrm>
              <a:off x="3240405" y="2501532"/>
              <a:ext cx="5400675" cy="1260157"/>
            </a:xfrm>
            <a:prstGeom prst="rect">
              <a:avLst/>
            </a:prstGeom>
            <a:solidFill>
              <a:srgbClr val="ffa5ad">
                <a:alpha val="100000"/>
              </a:srgbClr>
            </a:solidFill>
            <a:ln w="6350" cap="flat" cmpd="sng" algn="ctr">
              <a:solidFill>
                <a:srgbClr val="ed7d31">
                  <a:alpha val="100000"/>
                </a:srgbClr>
              </a:solidFill>
              <a:prstDash val="solid"/>
              <a:miter/>
            </a:ln>
            <a:effectLst/>
          </p:spPr>
          <p:txBody>
            <a:bodyPr anchor="ctr"/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맑은 고딕"/>
                <a:ea typeface="맑은 고딕"/>
                <a:cs typeface="맑은 고딕"/>
              </a:endParaRPr>
            </a:p>
          </p:txBody>
        </p:sp>
        <p:grpSp>
          <p:nvGrpSpPr>
            <p:cNvPr id="3117" name=""/>
            <p:cNvGrpSpPr/>
            <p:nvPr/>
          </p:nvGrpSpPr>
          <p:grpSpPr>
            <a:xfrm rot="0">
              <a:off x="3268517" y="2584592"/>
              <a:ext cx="5347524" cy="1100645"/>
              <a:chOff x="3075899" y="-514976"/>
              <a:chExt cx="5400681" cy="7751414"/>
            </a:xfrm>
          </p:grpSpPr>
          <p:sp>
            <p:nvSpPr>
              <p:cNvPr id="3118" name="TextBox 10"/>
              <p:cNvSpPr txBox="1"/>
              <p:nvPr/>
            </p:nvSpPr>
            <p:spPr>
              <a:xfrm>
                <a:off x="3285318" y="3027556"/>
                <a:ext cx="5170245" cy="4053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228480" lvl="0" indent="-22848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/>
                  <a:buChar char="v"/>
                  <a:defRPr/>
                </a:pPr>
  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Wingdings"/>
                  <a:buNone/>
                  <a:defRPr/>
                </a:pPr>
  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sp>
            <p:nvSpPr>
              <p:cNvPr id="3119" name="TextBox 9"/>
              <p:cNvSpPr txBox="1"/>
              <p:nvPr/>
            </p:nvSpPr>
            <p:spPr>
              <a:xfrm>
                <a:off x="3075899" y="-514976"/>
                <a:ext cx="5400681" cy="7751414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anchor="t">
                <a:spAutoFit/>
              </a:bodyPr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en-US" altLang="ko-KR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-</a:t>
                </a:r>
                <a:r>
                  <a:rPr lang="ko-KR" altLang="en-US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 </a:t>
                </a:r>
                <a:r>
                  <a:rPr lang="en-US" altLang="ko-KR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자연을 인간의 품 안으로 끌어들</a:t>
                </a:r>
                <a:r>
                  <a:rPr lang="ko-KR" altLang="en-US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임 </a:t>
                </a:r>
                <a:r>
                  <a:rPr lang="en-US" altLang="ko-KR" b="1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-</a:t>
                </a:r>
                <a:endParaRPr lang="en-US" altLang="ko-KR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ko-KR" altLang="en-US" sz="1600" b="0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자연의 아름다움을 그대로 보존하여</a:t>
                </a: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  <a:p>
                <a:pPr lvl="0" algn="ctr" defTabSz="914400">
                  <a:spcBef>
                    <a:spcPts val="0"/>
                  </a:spcBef>
                  <a:buNone/>
                  <a:defRPr/>
                </a:pPr>
                <a:r>
                  <a:rPr lang="ko-KR" altLang="en-US" sz="1600" b="0" spc="-100">
                    <a:solidFill>
                      <a:srgbClr val="ffffff"/>
                    </a:solidFill>
                    <a:latin typeface="HY나무B"/>
                    <a:ea typeface="HY나무B"/>
                  </a:rPr>
                  <a:t>최상의 상태를 그대로 한 공간에 모아 놓는 기법</a:t>
                </a:r>
                <a:endParaRPr lang="ko-KR" altLang="en-US" sz="1600" b="0" spc="-100">
                  <a:solidFill>
                    <a:srgbClr val="ffffff"/>
                  </a:solidFill>
                  <a:latin typeface="HY나무B"/>
                  <a:ea typeface="HY나무B"/>
                </a:endParaRPr>
              </a:p>
            </p:txBody>
          </p:sp>
        </p:grpSp>
      </p:grpSp>
      <p:sp>
        <p:nvSpPr>
          <p:cNvPr id="3127" name=""/>
          <p:cNvSpPr txBox="1"/>
          <p:nvPr/>
        </p:nvSpPr>
        <p:spPr>
          <a:xfrm>
            <a:off x="3238458" y="6006599"/>
            <a:ext cx="5617912" cy="3637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>
                <a:solidFill>
                  <a:srgbClr val="ffd5c2"/>
                </a:solidFill>
                <a:latin typeface="HY나무B"/>
                <a:ea typeface="HY나무B"/>
              </a:rPr>
              <a:t>이바라키현 미토 가이라쿠엔 </a:t>
            </a:r>
            <a:r>
              <a:rPr lang="ko-KR" altLang="en-US">
                <a:solidFill>
                  <a:srgbClr val="ffd5c2"/>
                </a:solidFill>
                <a:latin typeface="HY나무B"/>
              </a:rPr>
              <a:t>茨城縣</a:t>
            </a:r>
            <a:r>
              <a:rPr lang="ko-KR" altLang="en-US">
                <a:solidFill>
                  <a:srgbClr val="ffd5c2"/>
                </a:solidFill>
                <a:latin typeface="HY나무B"/>
                <a:ea typeface="HY나무B"/>
              </a:rPr>
              <a:t> </a:t>
            </a:r>
            <a:r>
              <a:rPr lang="ko-KR" altLang="en-US">
                <a:solidFill>
                  <a:srgbClr val="ffd5c2"/>
                </a:solidFill>
                <a:latin typeface="HY나무B"/>
              </a:rPr>
              <a:t>水戶</a:t>
            </a:r>
            <a:r>
              <a:rPr lang="ko-KR" altLang="en-US">
                <a:solidFill>
                  <a:srgbClr val="ffd5c2"/>
                </a:solidFill>
                <a:latin typeface="HY나무B"/>
                <a:ea typeface="HY나무B"/>
              </a:rPr>
              <a:t> </a:t>
            </a:r>
            <a:r>
              <a:rPr lang="ko-KR" altLang="en-US">
                <a:solidFill>
                  <a:srgbClr val="ffd5c2"/>
                </a:solidFill>
                <a:latin typeface="HY나무B"/>
              </a:rPr>
              <a:t>偕楽園</a:t>
            </a:r>
            <a:endParaRPr lang="ko-KR" altLang="en-US">
              <a:solidFill>
                <a:srgbClr val="ffd5c2"/>
              </a:solidFill>
              <a:latin typeface="HY나무B"/>
              <a:ea typeface="HY나무B"/>
            </a:endParaRPr>
          </a:p>
        </p:txBody>
      </p:sp>
      <p:sp>
        <p:nvSpPr>
          <p:cNvPr id="3134" name="">
            <a:hlinkClick r:id="rId3"/>
          </p:cNvPr>
          <p:cNvSpPr/>
          <p:nvPr/>
        </p:nvSpPr>
        <p:spPr>
          <a:xfrm>
            <a:off x="3355524" y="5847849"/>
            <a:ext cx="5400675" cy="522470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3135" name=""/>
          <p:cNvSpPr txBox="1"/>
          <p:nvPr/>
        </p:nvSpPr>
        <p:spPr>
          <a:xfrm>
            <a:off x="3482693" y="6006599"/>
            <a:ext cx="5071645" cy="363721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sp>
        <p:nvSpPr>
          <p:cNvPr id="3136" name=""/>
          <p:cNvSpPr txBox="1"/>
          <p:nvPr/>
        </p:nvSpPr>
        <p:spPr>
          <a:xfrm>
            <a:off x="3355524" y="6006599"/>
            <a:ext cx="5400675" cy="363721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zh-CN" altLang="en-US" sz="1800" b="0" i="0" u="none" strike="noStrike" kern="1200" cap="none" spc="0" normalizeH="0" baseline="0" mc:Ignorable="hp" hp:hslEmbossed="0">
                <a:solidFill>
                  <a:srgbClr val="ffd5c2"/>
                </a:solidFill>
                <a:latin typeface="HY나무B"/>
                <a:ea typeface="HY나무B"/>
              </a:rPr>
              <a:t>이바라키현 미토 가이라쿠엔 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d5c2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0" lang="zh-CN" altLang="en-US" sz="1800" b="0" i="0" u="none" strike="noStrike" kern="1200" cap="none" spc="0" normalizeH="0" baseline="0" mc:Ignorable="hp" hp:hslEmbossed="0">
                <a:solidFill>
                  <a:srgbClr val="ffd5c2"/>
                </a:solidFill>
                <a:latin typeface="HY나무B"/>
                <a:ea typeface="HY나무B"/>
              </a:rPr>
              <a:t>茨城縣 水戶 偕楽園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ffd5c2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d5c2"/>
              </a:solidFill>
              <a:latin typeface="HY나무B"/>
              <a:ea typeface="HY나무B"/>
            </a:endParaRPr>
          </a:p>
        </p:txBody>
      </p:sp>
      <p:sp>
        <p:nvSpPr>
          <p:cNvPr id="3137" name=""/>
          <p:cNvSpPr/>
          <p:nvPr/>
        </p:nvSpPr>
        <p:spPr>
          <a:xfrm>
            <a:off x="3355524" y="5847849"/>
            <a:ext cx="5400675" cy="718552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5" grpId="0" animBg="1"/>
      <p:bldP spid="3126" grpId="1" animBg="1"/>
      <p:bldP spid="3124" grpId="2" animBg="1"/>
      <p:bldP spid="3137" grpId="3" animBg="1"/>
    </p:bldLst>
  </p:timing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출처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참고 자료 및 사이트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076" name=""/>
          <p:cNvSpPr txBox="1"/>
          <p:nvPr/>
        </p:nvSpPr>
        <p:spPr>
          <a:xfrm>
            <a:off x="3097497" y="576583"/>
            <a:ext cx="5366419" cy="595070"/>
          </a:xfrm>
          <a:prstGeom prst="rect">
            <a:avLst/>
          </a:prstGeom>
        </p:spPr>
        <p:txBody>
          <a:bodyPr wrap="square">
            <a:spAutoFit/>
          </a:bodyPr>
          <a:p>
            <a:pPr marL="214200" indent="-21420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106" name="TextBox 10"/>
          <p:cNvSpPr txBox="1"/>
          <p:nvPr/>
        </p:nvSpPr>
        <p:spPr>
          <a:xfrm>
            <a:off x="3293678" y="944181"/>
            <a:ext cx="5170238" cy="4969637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3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ko-KR" altLang="en-US" sz="1600" spc="-100">
                <a:solidFill>
                  <a:schemeClr val="dk1"/>
                </a:solidFill>
                <a:latin typeface="HY나무B"/>
                <a:ea typeface="HY나무B"/>
              </a:rPr>
              <a:t>일본 전통문화론 </a:t>
            </a:r>
            <a:r>
              <a:rPr lang="en-US" altLang="ko-KR" sz="1600" spc="-100">
                <a:solidFill>
                  <a:schemeClr val="dk1"/>
                </a:solidFill>
                <a:latin typeface="HY나무B"/>
                <a:ea typeface="HY나무B"/>
              </a:rPr>
              <a:t>(</a:t>
            </a:r>
            <a:r>
              <a:rPr lang="ko-KR" altLang="en-US" sz="1600" spc="-100">
                <a:solidFill>
                  <a:schemeClr val="dk1"/>
                </a:solidFill>
                <a:latin typeface="HY나무B"/>
                <a:ea typeface="HY나무B"/>
              </a:rPr>
              <a:t>방송통신대학 저</a:t>
            </a:r>
            <a:r>
              <a:rPr lang="en-US" altLang="ko-KR" sz="1600" spc="-100">
                <a:solidFill>
                  <a:schemeClr val="dk1"/>
                </a:solidFill>
                <a:latin typeface="HY나무B"/>
                <a:ea typeface="HY나무B"/>
              </a:rPr>
              <a:t>)</a:t>
            </a:r>
            <a:endParaRPr lang="en-US" altLang="ko-KR" sz="1600" spc="-100">
              <a:solidFill>
                <a:schemeClr val="dk1"/>
              </a:solidFill>
              <a:latin typeface="HY나무B"/>
              <a:ea typeface="HY나무B"/>
              <a:hlinkClick r:id="rId3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3"/>
              </a:rPr>
              <a:t>https://terms.naver.com/entry.nhn?docId=1141536&amp;cid=40942&amp;categoryId=33076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4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4"/>
              </a:rPr>
              <a:t>https://terms.naver.com/entry.nhn?docId=1188503&amp;cid=40942&amp;categoryId=33076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4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5"/>
              </a:rPr>
              <a:t>https://terms.naver.com/entry.nhn?docId=1188504&amp;cid=40942&amp;categoryId=33076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4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4"/>
              </a:rPr>
              <a:t>https://terms.naver.com/list.nhn?cid=62842&amp;categoryId=62842&amp;so=st4.asc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4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4"/>
              </a:rPr>
              <a:t>https://terms.naver.com/entry.nhn?docId=5667193&amp;cid=62842&amp;categoryId=62842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6"/>
              </a:rPr>
              <a:t>https://terms.naver.com/entry.nhn?docId=5667213&amp;cid=62842&amp;categoryId=62842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7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8"/>
              </a:rPr>
              <a:t>https://terms.naver.com/entry.nhn?docId=5667149&amp;cid=62842&amp;categoryId=62842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  <a:hlinkClick r:id="rId7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7"/>
              </a:rPr>
              <a:t>https://blog.naver.com/kks14031/220579536976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9"/>
              </a:rPr>
              <a:t>https://search.yahoo.co.jp/image/search?p=%E9%9C%B2%E5%9C%B0&amp;ei=UTF-8&amp;aq=-1&amp;ts=177&amp;fr=top_ga1_sa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  <a:p>
            <a:pPr marL="228480" lvl="0" indent="-228480" defTabSz="914400">
              <a:spcBef>
                <a:spcPts val="0"/>
              </a:spcBef>
              <a:buFont typeface="Wingdings"/>
              <a:buChar char="v"/>
              <a:defRPr/>
            </a:pPr>
            <a:r>
              <a: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  <a:hlinkClick r:id="rId10"/>
              </a:rPr>
              <a:t>https://www.youtube.com/watch?v=EzqkHL5_5mA</a:t>
            </a:r>
            <a:endParaRPr lang="zh-CN" altLang="en-US" sz="1600" spc="-10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110" name=""/>
          <p:cNvSpPr txBox="1"/>
          <p:nvPr/>
        </p:nvSpPr>
        <p:spPr>
          <a:xfrm>
            <a:off x="3293677" y="2779117"/>
            <a:ext cx="5170238" cy="36222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0" y="6470822"/>
            <a:ext cx="9144000" cy="387178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47010" y="2721114"/>
            <a:ext cx="3611880" cy="8202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4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Medium"/>
                <a:ea typeface="KoPub돋움체 Medium"/>
              </a:rPr>
              <a:t> </a:t>
            </a:r>
            <a:r>
              <a:rPr lang="ko-KR" altLang="en-US" sz="48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감사합니다 </a:t>
            </a:r>
            <a:endParaRPr lang="en-US" altLang="ko-KR" sz="480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2385" y="3567441"/>
            <a:ext cx="145923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ko-KR" sz="280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Q &amp; A ?</a:t>
            </a:r>
            <a:endParaRPr lang="ko-KR" altLang="en-US" sz="280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pic>
        <p:nvPicPr>
          <p:cNvPr id="2058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5179904"/>
            <a:ext cx="2324673" cy="1307629"/>
          </a:xfrm>
          <a:prstGeom prst="rect">
            <a:avLst/>
          </a:prstGeom>
          <a:noFill/>
          <a:ln/>
        </p:spPr>
      </p:pic>
      <p:pic>
        <p:nvPicPr>
          <p:cNvPr id="2059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286439" y="4541613"/>
            <a:ext cx="3444558" cy="1937564"/>
          </a:xfrm>
          <a:prstGeom prst="rect">
            <a:avLst/>
          </a:prstGeom>
          <a:noFill/>
          <a:ln/>
        </p:spPr>
      </p:pic>
      <p:pic>
        <p:nvPicPr>
          <p:cNvPr id="2060" name="Picture 6" descr="cherry blossom TREE png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14159" y="5504621"/>
            <a:ext cx="1747399" cy="982912"/>
          </a:xfrm>
          <a:prstGeom prst="rect">
            <a:avLst/>
          </a:prstGeo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099560" y="1475107"/>
            <a:ext cx="963930" cy="570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ko-KR" altLang="en-US" sz="32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목차</a:t>
            </a:r>
            <a:endParaRPr lang="ko-KR" altLang="en-US" sz="3200" spc="-15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pic>
        <p:nvPicPr>
          <p:cNvPr id="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343167" y="1131652"/>
            <a:ext cx="1529591" cy="1162489"/>
          </a:xfrm>
          <a:prstGeom prst="rect">
            <a:avLst/>
          </a:prstGeom>
          <a:noFill/>
        </p:spPr>
      </p:pic>
      <p:pic>
        <p:nvPicPr>
          <p:cNvPr id="9" name="Picture 4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455640" y="234241"/>
            <a:ext cx="2379215" cy="1811728"/>
          </a:xfrm>
          <a:prstGeom prst="rect">
            <a:avLst/>
          </a:prstGeom>
          <a:noFill/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5061"/>
            </a:avLst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9" name="직선 연결선 18"/>
          <p:cNvCxnSpPr/>
          <p:nvPr/>
        </p:nvCxnSpPr>
        <p:spPr>
          <a:xfrm>
            <a:off x="1094069" y="2335430"/>
            <a:ext cx="6963706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9"/>
          <p:cNvSpPr txBox="1"/>
          <p:nvPr/>
        </p:nvSpPr>
        <p:spPr>
          <a:xfrm>
            <a:off x="3690461" y="2880360"/>
            <a:ext cx="1800225" cy="45148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KoPub돋움체 Bold"/>
                <a:ea typeface="KoPub돋움체 Bold"/>
              </a:rPr>
              <a:t>0</a:t>
            </a: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1 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일본 정원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50" name="TextBox 11"/>
          <p:cNvSpPr txBox="1"/>
          <p:nvPr/>
        </p:nvSpPr>
        <p:spPr>
          <a:xfrm>
            <a:off x="3690461" y="4140517"/>
            <a:ext cx="1800225" cy="45118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02 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정원 종류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55" name="TextBox 11"/>
          <p:cNvSpPr txBox="1"/>
          <p:nvPr/>
        </p:nvSpPr>
        <p:spPr>
          <a:xfrm>
            <a:off x="3690461" y="5400675"/>
            <a:ext cx="1800225" cy="451182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1562433" indent="-1562433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24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03 </a:t>
            </a:r>
            <a:r>
              <a: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rPr>
              <a:t>조성 원리</a:t>
            </a:r>
            <a:endParaRPr xmlns:mc="http://schemas.openxmlformats.org/markup-compatibility/2006" xmlns:hp="http://schemas.haansoft.com/office/presentation/8.0" kumimoji="0" lang="ko-KR" altLang="en-US" sz="2400" b="0" i="0" u="none" strike="noStrike" kern="1200" cap="none" spc="-150" normalizeH="0" baseline="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 rot="0">
            <a:off x="3293678" y="845504"/>
            <a:ext cx="5170237" cy="2195077"/>
            <a:chOff x="5126823" y="1328270"/>
            <a:chExt cx="5170237" cy="2195077"/>
          </a:xfrm>
        </p:grpSpPr>
        <p:sp>
          <p:nvSpPr>
            <p:cNvPr id="5" name="TextBox 4"/>
            <p:cNvSpPr txBox="1"/>
            <p:nvPr/>
          </p:nvSpPr>
          <p:spPr>
            <a:xfrm>
              <a:off x="5577428" y="1328270"/>
              <a:ext cx="4498051" cy="394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정원 </a:t>
              </a:r>
              <a:r>
                <a:rPr lang="en-US" altLang="ko-KR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(</a:t>
              </a:r>
              <a:r>
                <a:rPr lang="ko-KR" altLang="en-US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garden , 庭園</a:t>
              </a:r>
              <a:r>
                <a:rPr lang="en-US" altLang="ko-KR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)</a:t>
              </a:r>
              <a:r>
                <a:rPr lang="ko-KR" altLang="en-US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이란</a:t>
              </a:r>
              <a:r>
                <a:rPr lang="en-US" altLang="ko-KR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?</a:t>
              </a:r>
              <a:endParaRPr lang="en-US" altLang="ko-KR" sz="2000" spc="-15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6823" y="1728378"/>
              <a:ext cx="5170237" cy="17949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대개 주택의 외부공간을 흙·돌·물·나무 등의 자연재료와 인공물 및 건축물에 의해 미적이고 기능적으로 구성하여 실용적·심미적 목적으로 처리한 뜰을 의미</a:t>
              </a: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주거문화의 반영일 뿐만 아니라 한 사회와 시대의 생활문화와 가치체계 및 예술이 총체적으로 결집된 장소라고 할 수 있음</a:t>
              </a: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210103" y="1367840"/>
              <a:ext cx="336574" cy="320972"/>
            </a:xfrm>
            <a:prstGeom prst="rect">
              <a:avLst/>
            </a:prstGeom>
            <a:noFill/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일본 정원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정원의 정의와 비교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grpSp>
        <p:nvGrpSpPr>
          <p:cNvPr id="3078" name=""/>
          <p:cNvGrpSpPr/>
          <p:nvPr/>
        </p:nvGrpSpPr>
        <p:grpSpPr>
          <a:xfrm rot="0">
            <a:off x="3293674" y="3320382"/>
            <a:ext cx="5170240" cy="2707204"/>
            <a:chOff x="3293674" y="3428999"/>
            <a:chExt cx="5170240" cy="2707204"/>
          </a:xfrm>
        </p:grpSpPr>
        <p:grpSp>
          <p:nvGrpSpPr>
            <p:cNvPr id="23" name="그룹 22"/>
            <p:cNvGrpSpPr/>
            <p:nvPr/>
          </p:nvGrpSpPr>
          <p:grpSpPr>
            <a:xfrm rot="0">
              <a:off x="3293674" y="3428999"/>
              <a:ext cx="5170240" cy="2707204"/>
              <a:chOff x="5126818" y="3022268"/>
              <a:chExt cx="5170240" cy="224415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577427" y="3022268"/>
                <a:ext cx="4601322" cy="327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ko-KR" altLang="en-US" sz="2000" spc="-15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동아시아 정원 </a:t>
                </a:r>
                <a:r>
                  <a:rPr lang="en-US" altLang="ko-KR" sz="2000" spc="-15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vs </a:t>
                </a:r>
                <a:r>
                  <a:rPr lang="ko-KR" altLang="en-US" sz="2000" spc="-15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유럽 정원</a:t>
                </a:r>
                <a:endParaRPr lang="ko-KR" altLang="en-US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126818" y="3346188"/>
                <a:ext cx="5170240" cy="1920237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anchor="t">
                <a:spAutoFit/>
              </a:bodyPr>
              <a:lstStyle/>
              <a:p>
                <a:pPr lvl="0">
                  <a:spcBef>
                    <a:spcPts val="0"/>
                  </a:spcBef>
                  <a:defRPr/>
                </a:pPr>
                <a:r>
                  <a:rPr lang="ko-KR" altLang="en-US" sz="1700" b="1" spc="-100">
                    <a:solidFill>
                      <a:srgbClr val="ffa5ad"/>
                    </a:solidFill>
                    <a:effectLst/>
                    <a:latin typeface="HY나무B"/>
                    <a:ea typeface="HY나무B"/>
                  </a:rPr>
                  <a:t>동아시아 정원</a:t>
                </a:r>
                <a:endParaRPr lang="ko-KR" altLang="en-US" sz="1600" b="1" spc="-100">
                  <a:solidFill>
                    <a:srgbClr val="ffa5ad"/>
                  </a:solidFill>
                  <a:effectLst/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자연을 변형시키지 않고 있는 그대로 표현한 것이 특징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정자, 석탑, 석등, 아치형 다리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b="1" u="sng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자연환경을 감상함</a:t>
                </a: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에 중점을 둠 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lvl="0">
                  <a:spcBef>
                    <a:spcPts val="0"/>
                  </a:spcBef>
                  <a:defRPr/>
                </a:pP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lvl="0">
                  <a:spcBef>
                    <a:spcPts val="0"/>
                  </a:spcBef>
                  <a:defRPr/>
                </a:pPr>
                <a:r>
                  <a:rPr lang="ko-KR" altLang="en-US" sz="1700" b="1" spc="-100">
                    <a:solidFill>
                      <a:srgbClr val="ffa5ad"/>
                    </a:solidFill>
                    <a:latin typeface="HY나무B"/>
                    <a:ea typeface="HY나무B"/>
                  </a:rPr>
                  <a:t>유럽 정원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기하학적인 요소를 도입해 잘 정돈된 것이 특징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정자, 아치, 분수, 테이블, 쪽문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  <a:p>
                <a:pPr marL="228480" lvl="0" indent="-228480">
                  <a:spcBef>
                    <a:spcPts val="0"/>
                  </a:spcBef>
                  <a:buFont typeface="Wingdings"/>
                  <a:buChar char="v"/>
                  <a:defRPr/>
                </a:pPr>
                <a:r>
                  <a:rPr lang="ko-KR" altLang="en-US" sz="1600" b="1" u="sng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실용적인 주거공간으로 사용함</a:t>
                </a:r>
                <a:r>
                  <a:rPr lang="ko-KR" altLang="en-US" sz="1600" spc="-10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에 중점을 둠</a:t>
                </a:r>
                <a:endPara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</p:grpSp>
        <p:pic>
          <p:nvPicPr>
            <p:cNvPr id="3077" name="Picture 2" descr="cherry blossom  png에 대한 이미지 검색결과"/>
            <p:cNvPicPr>
              <a:picLocks noChangeAspect="1" noChangeArrowheads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>
              <a:off x="3376958" y="3429000"/>
              <a:ext cx="336574" cy="320972"/>
            </a:xfrm>
            <a:prstGeom prst="rect">
              <a:avLst/>
            </a:prstGeom>
            <a:noFill/>
            <a:ln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078" grpId="1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 rot="0">
            <a:off x="3293678" y="3690431"/>
            <a:ext cx="5170237" cy="1957493"/>
            <a:chOff x="5126823" y="1328271"/>
            <a:chExt cx="5170237" cy="1957493"/>
          </a:xfrm>
        </p:grpSpPr>
        <p:sp>
          <p:nvSpPr>
            <p:cNvPr id="5" name="TextBox 4"/>
            <p:cNvSpPr txBox="1"/>
            <p:nvPr/>
          </p:nvSpPr>
          <p:spPr>
            <a:xfrm>
              <a:off x="5577428" y="1328271"/>
              <a:ext cx="4498051" cy="3953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ko-KR" altLang="en-US" sz="2000" spc="-15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구성 요소</a:t>
              </a:r>
              <a:endParaRPr lang="ko-KR" altLang="en-US" sz="2000" spc="-15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26823" y="1728378"/>
              <a:ext cx="5170237" cy="1557386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lstStyle/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연못과 물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, </a:t>
              </a: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나무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, </a:t>
              </a: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인공산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석등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, </a:t>
              </a: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물을 담아 두는 돌그릇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, </a:t>
              </a: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울타리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징검돌 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zh-CN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飛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ja-JP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び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)</a:t>
              </a:r>
              <a:r>
                <a:rPr lang="zh-CN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石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 도비이시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) 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적절히 배열한 자연석 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石組(み)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 이시구미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길바닥에 깔아 두는 평평한 돌 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敷石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 시키이시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marL="228480" indent="-22848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chemeClr val="tx1"/>
                  </a:solidFill>
                  <a:latin typeface="HY나무B"/>
                  <a:ea typeface="HY나무B"/>
                </a:rPr>
                <a:t>인공산 기슭에 만든 야트막한 언덕 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野筋</a:t>
              </a:r>
              <a:r>
                <a:rPr lang="en-US" altLang="ko-KR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600" b="1" spc="-100">
                  <a:solidFill>
                    <a:schemeClr val="tx1"/>
                  </a:solidFill>
                  <a:latin typeface="HY나무B"/>
                  <a:ea typeface="HY나무B"/>
                </a:rPr>
                <a:t> 노스지</a:t>
              </a:r>
              <a:r>
                <a:rPr lang="en-US" altLang="ko-KR" sz="1600" spc="-100">
                  <a:solidFill>
                    <a:schemeClr val="tx1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solidFill>
                  <a:schemeClr val="tx1"/>
                </a:solidFill>
                <a:latin typeface="HY나무B"/>
                <a:ea typeface="HY나무B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210103" y="1367840"/>
              <a:ext cx="336574" cy="320972"/>
            </a:xfrm>
            <a:prstGeom prst="rect">
              <a:avLst/>
            </a:prstGeom>
            <a:noFill/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일본 정원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정의</a:t>
            </a:r>
            <a:r>
              <a:rPr lang="en-US" altLang="ko-KR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,</a:t>
            </a: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 구성 요소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076" name=""/>
          <p:cNvSpPr txBox="1"/>
          <p:nvPr/>
        </p:nvSpPr>
        <p:spPr>
          <a:xfrm>
            <a:off x="3097497" y="576583"/>
            <a:ext cx="5366419" cy="595070"/>
          </a:xfrm>
          <a:prstGeom prst="rect">
            <a:avLst/>
          </a:prstGeom>
        </p:spPr>
        <p:txBody>
          <a:bodyPr wrap="square">
            <a:spAutoFit/>
          </a:bodyPr>
          <a:p>
            <a:pPr marL="214200" indent="-21420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grpSp>
        <p:nvGrpSpPr>
          <p:cNvPr id="3104" name=""/>
          <p:cNvGrpSpPr/>
          <p:nvPr/>
        </p:nvGrpSpPr>
        <p:grpSpPr>
          <a:xfrm rot="0">
            <a:off x="3293677" y="1083661"/>
            <a:ext cx="5170238" cy="2038634"/>
            <a:chOff x="3293677" y="665898"/>
            <a:chExt cx="5170238" cy="2038634"/>
          </a:xfrm>
        </p:grpSpPr>
        <p:sp>
          <p:nvSpPr>
            <p:cNvPr id="3078" name="TextBox 10"/>
            <p:cNvSpPr txBox="1"/>
            <p:nvPr/>
          </p:nvSpPr>
          <p:spPr>
            <a:xfrm>
              <a:off x="3293677" y="1148560"/>
              <a:ext cx="5170238" cy="155597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일본의 정원은 원시종교에 바탕을 둔 자연숭배에 그 기반이 있으며 자연의 세계를 하나의 한정된 공간 속에 응축하려는 경향이 짙음</a:t>
              </a: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아스카 시대부터 정원을 가꾸기 시작함</a:t>
              </a: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22848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정원이라는 포괄적인 용어가 쓰이기 시작한 시기는 </a:t>
              </a:r>
              <a:r>
                <a:rPr lang="en-US" altLang="ko-KR" sz="1600" spc="-100">
                  <a:solidFill>
                    <a:srgbClr val="000000"/>
                  </a:solidFill>
                  <a:latin typeface="HY나무B"/>
                  <a:ea typeface="HY나무B"/>
                </a:rPr>
                <a:t>19</a:t>
              </a: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세기 말</a:t>
              </a:r>
              <a:r>
                <a:rPr lang="en-US" altLang="ko-KR" sz="1600" spc="-100">
                  <a:solidFill>
                    <a:srgbClr val="000000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 메이지</a:t>
              </a:r>
              <a:r>
                <a:rPr lang="en-US" altLang="ko-KR" sz="1600" spc="-100">
                  <a:solidFill>
                    <a:srgbClr val="000000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600" spc="-100">
                  <a:solidFill>
                    <a:srgbClr val="000000"/>
                  </a:solidFill>
                  <a:latin typeface="HY나무B"/>
                </a:rPr>
                <a:t>明治</a:t>
              </a:r>
              <a:r>
                <a:rPr lang="en-US" altLang="ko-KR" sz="1600" spc="-100">
                  <a:solidFill>
                    <a:srgbClr val="000000"/>
                  </a:solidFill>
                  <a:latin typeface="HY나무B"/>
                  <a:ea typeface="HY나무B"/>
                </a:rPr>
                <a:t>)</a:t>
              </a:r>
              <a:r>
                <a:rPr lang="ko-KR" altLang="en-US" sz="1600" spc="-100">
                  <a:solidFill>
                    <a:srgbClr val="000000"/>
                  </a:solidFill>
                  <a:latin typeface="HY나무B"/>
                  <a:ea typeface="HY나무B"/>
                </a:rPr>
                <a:t> 시대 이후</a:t>
              </a:r>
              <a:endParaRPr lang="ko-KR" altLang="en-US" sz="1600" spc="-100">
                <a:solidFill>
                  <a:srgbClr val="000000"/>
                </a:solidFill>
                <a:latin typeface="HY나무B"/>
                <a:ea typeface="HY나무B"/>
              </a:endParaRPr>
            </a:p>
          </p:txBody>
        </p:sp>
        <p:grpSp>
          <p:nvGrpSpPr>
            <p:cNvPr id="3103" name=""/>
            <p:cNvGrpSpPr/>
            <p:nvPr/>
          </p:nvGrpSpPr>
          <p:grpSpPr>
            <a:xfrm rot="0">
              <a:off x="3376958" y="665898"/>
              <a:ext cx="4968647" cy="395756"/>
              <a:chOff x="3376958" y="665898"/>
              <a:chExt cx="4968647" cy="395756"/>
            </a:xfrm>
          </p:grpSpPr>
          <p:sp>
            <p:nvSpPr>
              <p:cNvPr id="3077" name="TextBox 9"/>
              <p:cNvSpPr txBox="1"/>
              <p:nvPr/>
            </p:nvSpPr>
            <p:spPr>
              <a:xfrm>
                <a:off x="3744283" y="665898"/>
                <a:ext cx="4601322" cy="39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일본 정원</a:t>
                </a:r>
                <a:r>
                  <a:rPr xmlns:mc="http://schemas.openxmlformats.org/markup-compatibility/2006" xmlns:hp="http://schemas.haansoft.com/office/presentation/8.0" kumimoji="0" lang="en-US" altLang="ko-KR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?</a:t>
                </a:r>
                <a:endParaRPr xmlns:mc="http://schemas.openxmlformats.org/markup-compatibility/2006" xmlns:hp="http://schemas.haansoft.com/office/presentation/8.0" kumimoji="0" lang="en-US" altLang="ko-KR" sz="2000" b="0" i="0" u="none" strike="noStrike" kern="1200" cap="none" spc="-150" normalizeH="0" baseline="0" mc:Ignorable="hp" hp:hslEmbossed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pic>
            <p:nvPicPr>
              <p:cNvPr id="3079" name="Picture 2" descr="cherry blossom  png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4"/>
              <a:srcRect/>
              <a:stretch>
                <a:fillRect/>
              </a:stretch>
            </p:blipFill>
            <p:spPr>
              <a:xfrm>
                <a:off x="3376958" y="713632"/>
                <a:ext cx="336574" cy="320972"/>
              </a:xfrm>
              <a:prstGeom prst="rect">
                <a:avLst/>
              </a:prstGeom>
              <a:noFill/>
              <a:ln/>
            </p:spPr>
          </p:pic>
        </p:grpSp>
      </p:grpSp>
      <p:sp>
        <p:nvSpPr>
          <p:cNvPr id="3102" name=""/>
          <p:cNvSpPr txBox="1"/>
          <p:nvPr/>
        </p:nvSpPr>
        <p:spPr>
          <a:xfrm>
            <a:off x="3293677" y="665898"/>
            <a:ext cx="5297204" cy="3608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4" grpId="0" animBg="1"/>
      <p:bldP spid="17" grpId="1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일본 정원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29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구성 요소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108" name=""/>
          <p:cNvSpPr txBox="1"/>
          <p:nvPr/>
        </p:nvSpPr>
        <p:spPr>
          <a:xfrm>
            <a:off x="3293676" y="846346"/>
            <a:ext cx="4597191" cy="36142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grpSp>
        <p:nvGrpSpPr>
          <p:cNvPr id="3116" name=""/>
          <p:cNvGrpSpPr/>
          <p:nvPr/>
        </p:nvGrpSpPr>
        <p:grpSpPr>
          <a:xfrm rot="0">
            <a:off x="3240402" y="720088"/>
            <a:ext cx="5273928" cy="5383531"/>
            <a:chOff x="3240402" y="720089"/>
            <a:chExt cx="5273928" cy="3911087"/>
          </a:xfrm>
        </p:grpSpPr>
        <p:sp>
          <p:nvSpPr>
            <p:cNvPr id="3102" name=""/>
            <p:cNvSpPr txBox="1"/>
            <p:nvPr/>
          </p:nvSpPr>
          <p:spPr>
            <a:xfrm>
              <a:off x="3240402" y="2041309"/>
              <a:ext cx="5273926" cy="562357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 algn="ctr">
                <a:spcBef>
                  <a:spcPts val="0"/>
                </a:spcBef>
                <a:defRPr/>
              </a:pP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물그릇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석등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울타리</a:t>
              </a:r>
              <a:endParaRPr lang="ko-KR" altLang="en-US" sz="15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카나자와 켄로쿠엔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쿄토 만슈인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쿄토 카츠라리큐</a:t>
              </a:r>
              <a:endParaRPr lang="ko-KR" altLang="en-US" sz="1500" spc="-100">
                <a:solidFill>
                  <a:schemeClr val="tx1"/>
                </a:solidFill>
                <a:latin typeface="HY나무B"/>
                <a:ea typeface="HY나무B"/>
              </a:endParaRPr>
            </a:p>
            <a:p>
              <a:pPr algn="ctr">
                <a:spcBef>
                  <a:spcPts val="0"/>
                </a:spcBef>
                <a:defRPr/>
              </a:pP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金沢 兼六園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</a:rPr>
                <a:t>京都 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曼殊院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/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 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</a:rPr>
                <a:t>京都 </a:t>
              </a:r>
              <a:r>
                <a:rPr lang="ko-KR" altLang="en-US" sz="1500" spc="-100">
                  <a:solidFill>
                    <a:schemeClr val="tx1"/>
                  </a:solidFill>
                  <a:latin typeface="HY나무B"/>
                  <a:ea typeface="HY나무B"/>
                </a:rPr>
                <a:t>桂離宮 </a:t>
              </a:r>
              <a:r>
                <a:rPr lang="en-US" altLang="ko-KR" sz="1500" spc="-100">
                  <a:solidFill>
                    <a:schemeClr val="tx1"/>
                  </a:solidFill>
                  <a:latin typeface="HY나무B"/>
                  <a:ea typeface="HY나무B"/>
                </a:rPr>
                <a:t>)</a:t>
              </a:r>
              <a:endParaRPr lang="en-US" altLang="ko-KR" sz="1500" spc="-100">
                <a:solidFill>
                  <a:schemeClr val="tx1"/>
                </a:solidFill>
                <a:latin typeface="HY나무B"/>
                <a:ea typeface="HY나무B"/>
              </a:endParaRPr>
            </a:p>
          </p:txBody>
        </p:sp>
        <p:pic>
          <p:nvPicPr>
            <p:cNvPr id="3105" name=""/>
            <p:cNvPicPr/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3293677" y="2700336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106" name=""/>
            <p:cNvPicPr/>
            <p:nvPr/>
          </p:nvPicPr>
          <p:blipFill rotWithShape="1">
            <a:blip r:embed="rId4"/>
            <a:stretch>
              <a:fillRect/>
            </a:stretch>
          </p:blipFill>
          <p:spPr>
            <a:xfrm>
              <a:off x="5093901" y="2700336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110" name=""/>
            <p:cNvPicPr/>
            <p:nvPr/>
          </p:nvPicPr>
          <p:blipFill rotWithShape="1">
            <a:blip r:embed="rId5"/>
            <a:stretch>
              <a:fillRect/>
            </a:stretch>
          </p:blipFill>
          <p:spPr>
            <a:xfrm>
              <a:off x="3293676" y="720089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111" name=""/>
            <p:cNvPicPr/>
            <p:nvPr/>
          </p:nvPicPr>
          <p:blipFill rotWithShape="1">
            <a:blip r:embed="rId6"/>
            <a:stretch>
              <a:fillRect/>
            </a:stretch>
          </p:blipFill>
          <p:spPr>
            <a:xfrm>
              <a:off x="5093901" y="720089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112" name=""/>
            <p:cNvPicPr/>
            <p:nvPr/>
          </p:nvPicPr>
          <p:blipFill rotWithShape="1">
            <a:blip r:embed="rId7"/>
            <a:stretch>
              <a:fillRect/>
            </a:stretch>
          </p:blipFill>
          <p:spPr>
            <a:xfrm>
              <a:off x="6894127" y="2700336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pic>
          <p:nvPicPr>
            <p:cNvPr id="3113" name=""/>
            <p:cNvPicPr/>
            <p:nvPr/>
          </p:nvPicPr>
          <p:blipFill rotWithShape="1">
            <a:blip r:embed="rId8"/>
            <a:stretch>
              <a:fillRect/>
            </a:stretch>
          </p:blipFill>
          <p:spPr>
            <a:xfrm>
              <a:off x="6894126" y="720089"/>
              <a:ext cx="1620202" cy="1252224"/>
            </a:xfrm>
            <a:prstGeom prst="roundRect">
              <a:avLst>
                <a:gd name="adj" fmla="val 16667"/>
              </a:avLst>
            </a:prstGeom>
            <a:ln w="28575" cap="rnd">
              <a:solidFill>
                <a:schemeClr val="lt1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</p:spPr>
        </p:pic>
        <p:sp>
          <p:nvSpPr>
            <p:cNvPr id="3115" name=""/>
            <p:cNvSpPr txBox="1"/>
            <p:nvPr/>
          </p:nvSpPr>
          <p:spPr>
            <a:xfrm>
              <a:off x="3240403" y="4068860"/>
              <a:ext cx="5273927" cy="562316"/>
            </a:xfrm>
            <a:prstGeom prst="rect">
              <a:avLst/>
            </a:prstGeom>
          </p:spPr>
          <p:txBody>
            <a:bodyPr vert="horz" wrap="square" lIns="91440" tIns="45720" rIns="91440" bIns="45720" anchor="t">
              <a:spAutoFit/>
            </a:bodyPr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도비이시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 이시구미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다리</a:t>
              </a:r>
              <a:endPara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도쿄 키요스미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쿄토 오하라 짓코인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히로시마 슛케이엔</a:t>
              </a:r>
              <a:endPara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endParaRPr>
            </a:p>
            <a:p>
              <a:pPr mar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(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 東京 淸澄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 京都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大原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 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実光院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/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</a:rPr>
                <a:t> </a:t>
              </a:r>
              <a:r>
                <a:rPr xmlns:mc="http://schemas.openxmlformats.org/markup-compatibility/2006" xmlns:hp="http://schemas.haansoft.com/office/presentation/8.0" kumimoji="0" lang="ko-KR" altLang="en-US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広島 縮景園 </a:t>
              </a:r>
              <a:r>
                <a: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  <a:solidFill>
                    <a:srgbClr val="000000"/>
                  </a:solidFill>
                  <a:latin typeface="HY나무B"/>
                  <a:ea typeface="HY나무B"/>
                </a:rPr>
                <a:t>)</a:t>
              </a:r>
              <a:endParaRPr xmlns:mc="http://schemas.openxmlformats.org/markup-compatibility/2006" xmlns:hp="http://schemas.haansoft.com/office/presentation/8.0" kumimoji="0" lang="en-US" altLang="ko-KR" sz="1500" b="0" i="0" u="none" strike="noStrike" kern="1200" cap="none" spc="-10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정원 종류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지센식 정원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102" name=""/>
          <p:cNvSpPr txBox="1"/>
          <p:nvPr/>
        </p:nvSpPr>
        <p:spPr>
          <a:xfrm>
            <a:off x="3293677" y="665898"/>
            <a:ext cx="5297204" cy="3608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grpSp>
        <p:nvGrpSpPr>
          <p:cNvPr id="3105" name=""/>
          <p:cNvGrpSpPr/>
          <p:nvPr/>
        </p:nvGrpSpPr>
        <p:grpSpPr>
          <a:xfrm rot="0">
            <a:off x="3293677" y="1167896"/>
            <a:ext cx="5170238" cy="4526148"/>
            <a:chOff x="3293677" y="665898"/>
            <a:chExt cx="5170238" cy="4526148"/>
          </a:xfrm>
        </p:grpSpPr>
        <p:sp>
          <p:nvSpPr>
            <p:cNvPr id="3106" name="TextBox 10"/>
            <p:cNvSpPr txBox="1"/>
            <p:nvPr/>
          </p:nvSpPr>
          <p:spPr>
            <a:xfrm>
              <a:off x="3293677" y="1148558"/>
              <a:ext cx="5170238" cy="404348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기본적으로 연못을 판 뒤</a:t>
              </a:r>
              <a:r>
                <a:rPr lang="en-US" altLang="ko-KR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,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 주위에 감상거리를 만드는 정원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주유식 정원</a:t>
              </a:r>
              <a:r>
                <a:rPr lang="en-US" altLang="ko-KR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,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 회유식 정원</a:t>
              </a:r>
              <a:r>
                <a:rPr lang="en-US" altLang="ko-KR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,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 차경식 정원으로 나뉨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주유식(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舟遊式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배 주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놀 유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배를 띄울 수 있을 정도로 연못을 파고 배를 타고 돌면서 연못 주변의 경관을 감상하며 즐기는 정원.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회유식(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回遊式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돌 회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놀 유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연못 주위에 산책길을 만들어 놓고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 </a:t>
              </a: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그 길을 따라 연못을 돌면서 경관을 감상하는 정원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차경식(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借景式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빌릴 차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볕 경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정원에서 내다보이는 주위의 경관을 정원과 조화롭게 배치함으로써 근경을 자기 정원의 일부인 것처럼 만든 정원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</p:txBody>
        </p:sp>
        <p:grpSp>
          <p:nvGrpSpPr>
            <p:cNvPr id="3107" name=""/>
            <p:cNvGrpSpPr/>
            <p:nvPr/>
          </p:nvGrpSpPr>
          <p:grpSpPr>
            <a:xfrm rot="0">
              <a:off x="3376958" y="665898"/>
              <a:ext cx="4968647" cy="395756"/>
              <a:chOff x="3376958" y="665898"/>
              <a:chExt cx="4968647" cy="395756"/>
            </a:xfrm>
          </p:grpSpPr>
          <p:sp>
            <p:nvSpPr>
              <p:cNvPr id="3108" name="TextBox 9"/>
              <p:cNvSpPr txBox="1"/>
              <p:nvPr/>
            </p:nvSpPr>
            <p:spPr>
              <a:xfrm>
                <a:off x="3744283" y="665898"/>
                <a:ext cx="4601322" cy="3957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지센(池泉)식 정원 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(못 지, 샘 천)</a:t>
                </a:r>
                <a:endPara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pic>
            <p:nvPicPr>
              <p:cNvPr id="3109" name="Picture 2" descr="cherry blossom  png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3376958" y="713632"/>
                <a:ext cx="336574" cy="320972"/>
              </a:xfrm>
              <a:prstGeom prst="rect">
                <a:avLst/>
              </a:prstGeom>
              <a:noFill/>
              <a:ln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31110" r="40930"/>
          <a:stretch>
            <a:fillRect/>
          </a:stretch>
        </p:blipFill>
        <p:spPr>
          <a:xfrm>
            <a:off x="-1524000" y="0"/>
            <a:ext cx="2876550" cy="6858000"/>
          </a:xfrm>
          <a:prstGeom prst="rect">
            <a:avLst/>
          </a:prstGeom>
          <a:noFill/>
        </p:spPr>
      </p:pic>
      <p:sp>
        <p:nvSpPr>
          <p:cNvPr id="10" name="평행 사변형 9"/>
          <p:cNvSpPr/>
          <p:nvPr/>
        </p:nvSpPr>
        <p:spPr>
          <a:xfrm>
            <a:off x="5464201" y="6682306"/>
            <a:ext cx="3420427" cy="71345"/>
          </a:xfrm>
          <a:prstGeom prst="parallelogram">
            <a:avLst>
              <a:gd name="adj" fmla="val 25000"/>
            </a:avLst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30" name="그림 16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1683727" y="3592412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1" name="그림 18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5464200" y="3592412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2" name="그림 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464200" y="892075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33" name="그림 14"/>
          <p:cNvPicPr/>
          <p:nvPr/>
        </p:nvPicPr>
        <p:blipFill rotWithShape="1">
          <a:blip r:embed="rId6"/>
          <a:stretch>
            <a:fillRect/>
          </a:stretch>
        </p:blipFill>
        <p:spPr>
          <a:xfrm rot="21600000">
            <a:off x="1683727" y="892075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40" name=""/>
          <p:cNvSpPr txBox="1"/>
          <p:nvPr/>
        </p:nvSpPr>
        <p:spPr>
          <a:xfrm>
            <a:off x="5464199" y="6042502"/>
            <a:ext cx="3420429" cy="642143"/>
          </a:xfrm>
          <a:prstGeom prst="rect">
            <a:avLst/>
          </a:prstGeom>
        </p:spPr>
        <p:txBody>
          <a:bodyPr wrap="square">
            <a:spAutoFit/>
          </a:bodyPr>
          <a:p>
            <a:pPr algn="ctr">
              <a:defRPr/>
            </a:pPr>
            <a:r>
              <a:rPr lang="ko-KR" altLang="en-US">
                <a:latin typeface="HY나무B"/>
                <a:ea typeface="HY나무B"/>
              </a:rPr>
              <a:t>나라 이스이엔 </a:t>
            </a:r>
            <a:endParaRPr lang="ko-KR" altLang="en-US">
              <a:latin typeface="HY나무B"/>
              <a:ea typeface="HY나무B"/>
            </a:endParaRPr>
          </a:p>
          <a:p>
            <a:pPr algn="ctr">
              <a:defRPr/>
            </a:pPr>
            <a:r>
              <a:rPr lang="en-US" altLang="ko-KR">
                <a:latin typeface="HY나무B"/>
                <a:ea typeface="HY나무B"/>
              </a:rPr>
              <a:t>(</a:t>
            </a:r>
            <a:r>
              <a:rPr lang="en-US" altLang="ko-KR">
                <a:latin typeface="HY나무B"/>
              </a:rPr>
              <a:t>奈良</a:t>
            </a:r>
            <a:r>
              <a:rPr lang="en-US" altLang="ko-KR">
                <a:latin typeface="HY나무B"/>
                <a:ea typeface="HY나무B"/>
              </a:rPr>
              <a:t> </a:t>
            </a:r>
            <a:r>
              <a:rPr lang="en-US" altLang="ko-KR">
                <a:latin typeface="HY나무B"/>
              </a:rPr>
              <a:t>依水園</a:t>
            </a:r>
            <a:r>
              <a:rPr lang="en-US" altLang="ko-KR">
                <a:latin typeface="HY나무B"/>
                <a:ea typeface="HY나무B"/>
              </a:rPr>
              <a:t>)</a:t>
            </a:r>
            <a:endParaRPr lang="en-US" altLang="ko-KR"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3027647" y="665898"/>
            <a:ext cx="0" cy="552620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57382"/>
            <a:ext cx="2329340" cy="177029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230583" y="2924115"/>
            <a:ext cx="2603222" cy="117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xmlns:mc="http://schemas.openxmlformats.org/markup-compatibility/2006" xmlns:hp="http://schemas.haansoft.com/office/presentation/8.0" lang="ko-KR" altLang="en-US" sz="3600" spc="-150" mc:Ignorable="hp" hp:hslEmbossed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latin typeface="HY나무B"/>
                <a:ea typeface="HY나무B"/>
              </a:rPr>
              <a:t>정원 종류</a:t>
            </a: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HY나무B"/>
              <a:ea typeface="HY나무B"/>
            </a:endParaRPr>
          </a:p>
          <a:p>
            <a:pPr lvl="0">
              <a:defRPr/>
            </a:pPr>
            <a:endParaRPr xmlns:mc="http://schemas.openxmlformats.org/markup-compatibility/2006" xmlns:hp="http://schemas.haansoft.com/office/presentation/8.0" lang="ko-KR" altLang="en-US" sz="3600" spc="-150" mc:Ignorable="hp" hp:hslEmbossed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40"/>
                  </a:srgbClr>
                </a:outerShdw>
              </a:effectLst>
              <a:latin typeface="KoPub돋움체 Bold"/>
              <a:ea typeface="KoPub돋움체 Bol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583" y="3592413"/>
            <a:ext cx="2603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1600" spc="-15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rPr>
              <a:t>카레산스이식 정원</a:t>
            </a:r>
            <a:endParaRPr lang="ko-KR" altLang="en-US" sz="1600" spc="-15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나무B"/>
              <a:ea typeface="HY나무B"/>
            </a:endParaRPr>
          </a:p>
        </p:txBody>
      </p:sp>
      <p:sp>
        <p:nvSpPr>
          <p:cNvPr id="3076" name=""/>
          <p:cNvSpPr txBox="1"/>
          <p:nvPr/>
        </p:nvSpPr>
        <p:spPr>
          <a:xfrm>
            <a:off x="3097497" y="576583"/>
            <a:ext cx="5366419" cy="595070"/>
          </a:xfrm>
          <a:prstGeom prst="rect">
            <a:avLst/>
          </a:prstGeom>
        </p:spPr>
        <p:txBody>
          <a:bodyPr wrap="square">
            <a:spAutoFit/>
          </a:bodyPr>
          <a:p>
            <a:pPr marL="214200" indent="-21420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/>
              <a:buChar char="v"/>
              <a:defRPr/>
            </a:pPr>
            <a:endParaRPr xmlns:mc="http://schemas.openxmlformats.org/markup-compatibility/2006" xmlns:hp="http://schemas.haansoft.com/office/presentation/8.0" kumimoji="0" lang="en-US" altLang="en-US" sz="15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맑은 고딕"/>
              <a:ea typeface="맑은 고딕"/>
              <a:cs typeface="맑은 고딕"/>
            </a:endParaRPr>
          </a:p>
        </p:txBody>
      </p:sp>
      <p:sp>
        <p:nvSpPr>
          <p:cNvPr id="3102" name=""/>
          <p:cNvSpPr txBox="1"/>
          <p:nvPr/>
        </p:nvSpPr>
        <p:spPr>
          <a:xfrm>
            <a:off x="3293677" y="665898"/>
            <a:ext cx="5297204" cy="36089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  <p:grpSp>
        <p:nvGrpSpPr>
          <p:cNvPr id="3105" name=""/>
          <p:cNvGrpSpPr/>
          <p:nvPr/>
        </p:nvGrpSpPr>
        <p:grpSpPr>
          <a:xfrm rot="0">
            <a:off x="3293677" y="1434596"/>
            <a:ext cx="5170238" cy="4021324"/>
            <a:chOff x="3293677" y="665896"/>
            <a:chExt cx="5170238" cy="4021324"/>
          </a:xfrm>
        </p:grpSpPr>
        <p:sp>
          <p:nvSpPr>
            <p:cNvPr id="3106" name="TextBox 10"/>
            <p:cNvSpPr txBox="1"/>
            <p:nvPr/>
          </p:nvSpPr>
          <p:spPr>
            <a:xfrm>
              <a:off x="3293677" y="1148557"/>
              <a:ext cx="5170238" cy="3538663"/>
            </a:xfrm>
            <a:prstGeom prst="rect">
              <a:avLst/>
            </a:prstGeom>
            <a:noFill/>
          </p:spPr>
          <p:txBody>
            <a:bodyPr vert="horz" wrap="square" lIns="91440" tIns="45720" rIns="91440" bIns="45720" anchor="t">
              <a:spAutoFit/>
            </a:bodyPr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연못이나 흐르는 물은 없으나 바닥에 잘게 부순 돌이나 흰 모래를 깔아 수면과 같은 분위기를 나타내는 방식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상징적이면서도 회화적인 조원양식으로 나라시대 이전부터 도입됨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선원식 정원과 지정식 전원으로 나뉨</a:t>
              </a: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endParaRPr lang="ko-KR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선원식(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禅院式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고요할 선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집 원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선종의 사찰에서 정원에 </a:t>
              </a:r>
              <a:r>
                <a:rPr lang="ko-KR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카</a:t>
              </a: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레산스이식 정원을 만들어 참선하는 데 활용하는 정원</a:t>
              </a: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endParaRPr lang="zh-CN" altLang="en-US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defTabSz="914400">
                <a:spcBef>
                  <a:spcPts val="0"/>
                </a:spcBef>
                <a:buFont typeface="Wingdings"/>
                <a:buNone/>
                <a:defRPr/>
              </a:pP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지정식(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</a:rPr>
                <a:t>池庭式</a:t>
              </a:r>
              <a:r>
                <a:rPr lang="zh-CN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 정원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(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못 지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,</a:t>
              </a:r>
              <a:r>
                <a:rPr lang="ko-KR" altLang="en-US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 뜰 정</a:t>
              </a:r>
              <a:r>
                <a:rPr lang="en-US" altLang="ko-KR" sz="1700" b="1" spc="-100">
                  <a:solidFill>
                    <a:srgbClr val="ffa5ad"/>
                  </a:solidFill>
                  <a:latin typeface="HY나무B"/>
                  <a:ea typeface="HY나무B"/>
                </a:rPr>
                <a:t>)</a:t>
              </a:r>
              <a:endParaRPr lang="en-US" altLang="ko-KR" sz="1600" spc="-10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228480" lvl="0" indent="-228480" defTabSz="914400">
                <a:spcBef>
                  <a:spcPts val="0"/>
                </a:spcBef>
                <a:buFont typeface="Wingdings"/>
                <a:buChar char="v"/>
                <a:defRPr/>
              </a:pPr>
              <a:r>
                <a:rPr lang="zh-CN" altLang="en-US" sz="1600" spc="-10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나무B"/>
                  <a:ea typeface="HY나무B"/>
                </a:rPr>
                <a:t>모래나 하얀 돌을 깔아 바다나 강물 이미지가 떠오르도록 만든 형식의 정원.</a:t>
              </a:r>
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  <a:p>
              <a:pPr marL="0" lvl="0" indent="0" algn="l" defTabSz="914400" rtl="0" eaLnBrk="1" latinLnBrk="1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Font typeface="Wingdings"/>
                <a:buNone/>
                <a:defRPr/>
              </a:pPr>
              <a:endParaRPr xmlns:mc="http://schemas.openxmlformats.org/markup-compatibility/2006" xmlns:hp="http://schemas.haansoft.com/office/presentation/8.0" kumimoji="0" lang="zh-CN" altLang="en-US" sz="1600" b="0" i="0" u="none" strike="noStrike" kern="1200" cap="none" spc="-150" normalizeH="0" baseline="0" mc:Ignorable="hp" hp:hslEmbossed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나무B"/>
                <a:ea typeface="HY나무B"/>
              </a:endParaRPr>
            </a:p>
          </p:txBody>
        </p:sp>
        <p:grpSp>
          <p:nvGrpSpPr>
            <p:cNvPr id="3107" name=""/>
            <p:cNvGrpSpPr/>
            <p:nvPr/>
          </p:nvGrpSpPr>
          <p:grpSpPr>
            <a:xfrm rot="0">
              <a:off x="3376958" y="665896"/>
              <a:ext cx="5086957" cy="392299"/>
              <a:chOff x="3376958" y="665896"/>
              <a:chExt cx="5086957" cy="392299"/>
            </a:xfrm>
          </p:grpSpPr>
          <p:sp>
            <p:nvSpPr>
              <p:cNvPr id="3108" name="TextBox 9"/>
              <p:cNvSpPr txBox="1"/>
              <p:nvPr/>
            </p:nvSpPr>
            <p:spPr>
              <a:xfrm>
                <a:off x="3744283" y="665896"/>
                <a:ext cx="4719632" cy="392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0" lvl="0" indent="0" algn="l" defTabSz="914400" rtl="0" eaLnBrk="1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None/>
                  <a:defRPr/>
                </a:pPr>
                <a:r>
                  <a:rPr xmlns:mc="http://schemas.openxmlformats.org/markup-compatibility/2006" xmlns:hp="http://schemas.haansoft.com/office/presentation/8.0" kumimoji="0" lang="ko-KR" altLang="en-US" sz="20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카레산스이(枯山水)식 정원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 (마를 고</a:t>
                </a:r>
                <a:r>
                  <a:rPr xmlns:mc="http://schemas.openxmlformats.org/markup-compatibility/2006" xmlns:hp="http://schemas.haansoft.com/office/presentation/8.0" kumimoji="0" lang="en-US" altLang="ko-KR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,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 산 산</a:t>
                </a:r>
                <a:r>
                  <a:rPr xmlns:mc="http://schemas.openxmlformats.org/markup-compatibility/2006" xmlns:hp="http://schemas.haansoft.com/office/presentation/8.0" kumimoji="0" lang="en-US" altLang="ko-KR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,</a:t>
                </a:r>
                <a:r>
                  <a: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나무B"/>
                    <a:ea typeface="HY나무B"/>
                  </a:rPr>
                  <a:t> 물 수)</a:t>
                </a:r>
                <a:endParaRPr xmlns:mc="http://schemas.openxmlformats.org/markup-compatibility/2006" xmlns:hp="http://schemas.haansoft.com/office/presentation/8.0" kumimoji="0" lang="ko-KR" altLang="en-US" sz="1600" b="0" i="0" u="none" strike="noStrike" kern="1200" cap="none" spc="-150" normalizeH="0" baseline="0" mc:Ignorable="hp" hp:hslEmbossed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나무B"/>
                  <a:ea typeface="HY나무B"/>
                </a:endParaRPr>
              </a:p>
            </p:txBody>
          </p:sp>
          <p:pic>
            <p:nvPicPr>
              <p:cNvPr id="3109" name="Picture 2" descr="cherry blossom  png에 대한 이미지 검색결과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3376958" y="713632"/>
                <a:ext cx="336574" cy="320972"/>
              </a:xfrm>
              <a:prstGeom prst="rect">
                <a:avLst/>
              </a:prstGeom>
              <a:noFill/>
              <a:ln/>
            </p:spPr>
          </p:pic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5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벚꽃에 대한 이미지 검색결과"/>
          <p:cNvPicPr>
            <a:picLocks noChangeAspect="1" noChangeArrowheads="1"/>
          </p:cNvPicPr>
          <p:nvPr/>
        </p:nvPicPr>
        <p:blipFill rotWithShape="1">
          <a:blip r:embed="rId2"/>
          <a:srcRect l="31110" r="40930"/>
          <a:stretch>
            <a:fillRect/>
          </a:stretch>
        </p:blipFill>
        <p:spPr>
          <a:xfrm>
            <a:off x="-1524000" y="0"/>
            <a:ext cx="2876550" cy="6858000"/>
          </a:xfrm>
          <a:prstGeom prst="rect">
            <a:avLst/>
          </a:prstGeom>
          <a:noFill/>
        </p:spPr>
      </p:pic>
      <p:sp>
        <p:nvSpPr>
          <p:cNvPr id="10" name="평행 사변형 9"/>
          <p:cNvSpPr/>
          <p:nvPr/>
        </p:nvSpPr>
        <p:spPr>
          <a:xfrm>
            <a:off x="5459790" y="6682306"/>
            <a:ext cx="3424838" cy="71345"/>
          </a:xfrm>
          <a:prstGeom prst="parallelogram">
            <a:avLst>
              <a:gd name="adj" fmla="val 25000"/>
            </a:avLst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140" name="그림 11"/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5465483" y="3593249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1" name="그림 16"/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1685010" y="3593249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2" name="그림 20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5465483" y="892911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43" name="그림 14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1685010" y="892911"/>
            <a:ext cx="3420427" cy="2340292"/>
          </a:xfrm>
          <a:prstGeom prst="roundRect">
            <a:avLst>
              <a:gd name="adj" fmla="val 16667"/>
            </a:avLst>
          </a:prstGeom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44" name=""/>
          <p:cNvSpPr txBox="1"/>
          <p:nvPr/>
        </p:nvSpPr>
        <p:spPr>
          <a:xfrm>
            <a:off x="5465483" y="6047437"/>
            <a:ext cx="3424838" cy="637208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rPr>
              <a:t>쿄토 다이토쿠치 즈이호인</a:t>
            </a: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rPr>
              <a:t>(</a:t>
            </a:r>
            <a:r>
              <a: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rPr>
              <a:t>京都 大德寺 瑞峰院</a:t>
            </a: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HY나무B"/>
                <a:ea typeface="HY나무B"/>
              </a:rPr>
              <a:t>)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HY나무B"/>
              <a:ea typeface="HY나무B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532</ep:Words>
  <ep:PresentationFormat>화면 슬라이드 쇼(4:3)</ep:PresentationFormat>
  <ep:Paragraphs>43</ep:Paragraphs>
  <ep:Slides>14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ep:HeadingPairs>
  <ep: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2017-05-10T00:29:21.000</dcterms:created>
  <dc:creator>ICCT</dc:creator>
  <cp:lastModifiedBy>김지원</cp:lastModifiedBy>
  <dcterms:modified xsi:type="dcterms:W3CDTF">2019-05-21T08:52:48.307</dcterms:modified>
  <cp:revision>59</cp:revision>
  <dc:title>PowerPoint 프레젠테이션</dc:title>
  <cp:version/>
</cp:coreProperties>
</file>