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7" r:id="rId4"/>
    <p:sldId id="264" r:id="rId5"/>
    <p:sldId id="268" r:id="rId6"/>
    <p:sldId id="269" r:id="rId7"/>
    <p:sldId id="265" r:id="rId8"/>
    <p:sldId id="266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기본 구역" id="{253B6AD2-F43A-4E36-BF9F-7668AEEA9EFA}">
          <p14:sldIdLst>
            <p14:sldId id="256"/>
            <p14:sldId id="265"/>
            <p14:sldId id="257"/>
            <p14:sldId id="258"/>
            <p14:sldId id="259"/>
          </p14:sldIdLst>
        </p14:section>
        <p14:section name="제목 없는 구역" id="{E8A999CF-C032-4D26-A796-A1E90D8FB33C}">
          <p14:sldIdLst>
            <p14:sldId id="260"/>
            <p14:sldId id="262"/>
            <p14:sldId id="263"/>
            <p14:sldId id="264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F2F2F2"/>
    <a:srgbClr val="FFC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16" autoAdjust="0"/>
    <p:restoredTop sz="94660"/>
  </p:normalViewPr>
  <p:slideViewPr>
    <p:cSldViewPr snapToGrid="0">
      <p:cViewPr>
        <p:scale>
          <a:sx n="90" d="100"/>
          <a:sy n="90" d="100"/>
        </p:scale>
        <p:origin x="-45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8404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07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1651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9368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5972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8668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5006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6850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4308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5254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1148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7C885-D6FE-4A1E-96CE-66FC21ED415C}" type="datetimeFigureOut">
              <a:rPr lang="ko-KR" altLang="en-US" smtClean="0"/>
              <a:pPr/>
              <a:t>2019-04-03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9D95D-048A-4405-848B-128D23A7E9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9901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QOK3e9-Sd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32094" y="2474259"/>
            <a:ext cx="5127812" cy="19094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3554509" y="2079715"/>
            <a:ext cx="347634" cy="347634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092573" y="2194012"/>
            <a:ext cx="695268" cy="695268"/>
          </a:xfrm>
          <a:prstGeom prst="ellipse">
            <a:avLst/>
          </a:prstGeom>
          <a:solidFill>
            <a:srgbClr val="E7E6E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 rot="3497557">
            <a:off x="8764865" y="3706114"/>
            <a:ext cx="229602" cy="229602"/>
          </a:xfrm>
          <a:prstGeom prst="ellipse">
            <a:avLst/>
          </a:prstGeom>
          <a:solidFill>
            <a:schemeClr val="accent3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 rot="3497557">
            <a:off x="8273336" y="3951741"/>
            <a:ext cx="695268" cy="695268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997842" y="2647507"/>
            <a:ext cx="4316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HY나무L" pitchFamily="18" charset="-127"/>
                <a:ea typeface="HY나무L" pitchFamily="18" charset="-127"/>
              </a:rPr>
              <a:t>쿠릴 열도 분쟁</a:t>
            </a:r>
            <a:endParaRPr lang="ko-KR" altLang="en-US" sz="3600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0735" y="3678865"/>
            <a:ext cx="3444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HY나무L" pitchFamily="18" charset="-127"/>
                <a:ea typeface="HY나무L" pitchFamily="18" charset="-127"/>
              </a:rPr>
              <a:t>21701882 </a:t>
            </a:r>
            <a:r>
              <a:rPr lang="ko-KR" altLang="en-US" sz="1600" dirty="0" smtClean="0">
                <a:latin typeface="HY나무L" pitchFamily="18" charset="-127"/>
                <a:ea typeface="HY나무L" pitchFamily="18" charset="-127"/>
              </a:rPr>
              <a:t>곽선호</a:t>
            </a:r>
            <a:endParaRPr lang="ko-KR" altLang="en-US" sz="1600" dirty="0">
              <a:latin typeface="HY나무L" pitchFamily="18" charset="-127"/>
              <a:ea typeface="HY나무L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607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5623" y="375558"/>
            <a:ext cx="34596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400" b="1" dirty="0" smtClean="0">
                <a:latin typeface="HY나무L" pitchFamily="18" charset="-127"/>
                <a:ea typeface="HY나무L" pitchFamily="18" charset="-127"/>
              </a:rPr>
              <a:t>쿠릴 열도란</a:t>
            </a:r>
            <a:r>
              <a:rPr lang="en-US" altLang="ko-KR" sz="4400" b="1" dirty="0" smtClean="0">
                <a:latin typeface="HY나무L" pitchFamily="18" charset="-127"/>
                <a:ea typeface="HY나무L" pitchFamily="18" charset="-127"/>
              </a:rPr>
              <a:t>?</a:t>
            </a:r>
            <a:endParaRPr lang="ko-KR" altLang="en-US" sz="4400" b="1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954744" y="1523211"/>
            <a:ext cx="347634" cy="347634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492808" y="1637508"/>
            <a:ext cx="695268" cy="695268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 rot="3497557">
            <a:off x="11671697" y="6307311"/>
            <a:ext cx="347634" cy="347634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 rot="3497557">
            <a:off x="10940766" y="5655035"/>
            <a:ext cx="695268" cy="695268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350px-Demis-kurils-russian_nam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2706" y="1831017"/>
            <a:ext cx="5650540" cy="39392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27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5623" y="375558"/>
            <a:ext cx="34596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400" b="1" dirty="0" smtClean="0">
                <a:latin typeface="HY나무L" pitchFamily="18" charset="-127"/>
                <a:ea typeface="HY나무L" pitchFamily="18" charset="-127"/>
              </a:rPr>
              <a:t>쿠릴 열도란</a:t>
            </a:r>
            <a:r>
              <a:rPr lang="en-US" altLang="ko-KR" sz="4400" b="1" dirty="0" smtClean="0">
                <a:latin typeface="HY나무L" pitchFamily="18" charset="-127"/>
                <a:ea typeface="HY나무L" pitchFamily="18" charset="-127"/>
              </a:rPr>
              <a:t>?</a:t>
            </a:r>
            <a:endParaRPr lang="ko-KR" altLang="en-US" sz="4400" b="1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787774" y="2376105"/>
            <a:ext cx="468000" cy="46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타원 32"/>
          <p:cNvSpPr/>
          <p:nvPr/>
        </p:nvSpPr>
        <p:spPr>
          <a:xfrm>
            <a:off x="6221631" y="2376105"/>
            <a:ext cx="468000" cy="46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1354790" y="2376105"/>
            <a:ext cx="4598894" cy="610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러시아의 캄차카 반도에서 일본 홋카이도 사이 </a:t>
            </a:r>
            <a:r>
              <a:rPr lang="en-US" altLang="ko-KR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1300km</a:t>
            </a: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에 걸쳐</a:t>
            </a:r>
            <a:endParaRPr lang="en-US" altLang="ko-KR" sz="1200" dirty="0" smtClean="0"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늘어선 </a:t>
            </a:r>
            <a:r>
              <a:rPr lang="en-US" altLang="ko-KR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56</a:t>
            </a: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개의 섬</a:t>
            </a:r>
            <a:endParaRPr lang="en-US" altLang="ko-KR" sz="1200" dirty="0"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6805331" y="2376105"/>
            <a:ext cx="4598894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면적은 도합 </a:t>
            </a:r>
            <a:r>
              <a:rPr lang="en-US" altLang="ko-KR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10,250km</a:t>
            </a: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에 인구는 </a:t>
            </a:r>
            <a:r>
              <a:rPr lang="en-US" altLang="ko-KR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2</a:t>
            </a:r>
            <a:r>
              <a:rPr lang="ko-KR" altLang="en-US" sz="1200" dirty="0" err="1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만명</a:t>
            </a: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 이하</a:t>
            </a:r>
            <a:endParaRPr lang="en-US" altLang="ko-KR" sz="1200" dirty="0"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</p:txBody>
      </p:sp>
      <p:sp>
        <p:nvSpPr>
          <p:cNvPr id="32" name="타원 31"/>
          <p:cNvSpPr/>
          <p:nvPr/>
        </p:nvSpPr>
        <p:spPr>
          <a:xfrm>
            <a:off x="787774" y="5242866"/>
            <a:ext cx="468000" cy="46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>
            <a:off x="6221631" y="5242866"/>
            <a:ext cx="468000" cy="46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>
            <a:off x="1354790" y="5249201"/>
            <a:ext cx="4598894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기후는 해양성 기후를 띠나</a:t>
            </a:r>
            <a:r>
              <a:rPr lang="en-US" altLang="ko-KR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, </a:t>
            </a: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따뜻하진 않음</a:t>
            </a:r>
            <a:endParaRPr lang="en-US" altLang="ko-KR" sz="1200" dirty="0"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6805331" y="5249201"/>
            <a:ext cx="4598894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일본처럼 화산섬이 대부분이며</a:t>
            </a:r>
            <a:r>
              <a:rPr lang="en-US" altLang="ko-KR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, </a:t>
            </a:r>
            <a:r>
              <a:rPr lang="ko-KR" altLang="en-US" sz="1200" dirty="0" err="1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지진또한</a:t>
            </a:r>
            <a:r>
              <a:rPr lang="ko-KR" altLang="en-US" sz="1200" dirty="0" smtClean="0"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 많이 일어남</a:t>
            </a:r>
            <a:endParaRPr lang="en-US" altLang="ko-KR" sz="1200" dirty="0"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873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5623" y="375558"/>
            <a:ext cx="39677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400" b="1" dirty="0" smtClean="0">
                <a:latin typeface="HY나무L" pitchFamily="18" charset="-127"/>
                <a:ea typeface="HY나무L" pitchFamily="18" charset="-127"/>
              </a:rPr>
              <a:t>쿠릴 열도 분쟁</a:t>
            </a:r>
            <a:endParaRPr lang="ko-KR" altLang="en-US" sz="4400" b="1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954744" y="1523211"/>
            <a:ext cx="347634" cy="347634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492808" y="1637508"/>
            <a:ext cx="695268" cy="695268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 rot="3497557">
            <a:off x="11671697" y="6307311"/>
            <a:ext cx="347634" cy="347634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 rot="3497557">
            <a:off x="10940766" y="5655035"/>
            <a:ext cx="695268" cy="695268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image_readtop_2011_100725_12978435763798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1690687"/>
            <a:ext cx="28575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27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5623" y="375558"/>
            <a:ext cx="45320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400" b="1" dirty="0" smtClean="0">
                <a:latin typeface="HY나무L" pitchFamily="18" charset="-127"/>
                <a:ea typeface="HY나무L" pitchFamily="18" charset="-127"/>
              </a:rPr>
              <a:t>쿠릴 열도의 역사</a:t>
            </a:r>
            <a:endParaRPr lang="ko-KR" altLang="en-US" sz="4400" b="1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571501" y="1763486"/>
            <a:ext cx="4131128" cy="41311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911409" y="3829050"/>
            <a:ext cx="2413198" cy="2413198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5629339" y="2622451"/>
            <a:ext cx="2413198" cy="2413198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7767176" y="2416629"/>
            <a:ext cx="4103205" cy="4103205"/>
          </a:xfrm>
          <a:prstGeom prst="ellipse">
            <a:avLst/>
          </a:prstGeom>
          <a:solidFill>
            <a:schemeClr val="bg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685803" y="1810774"/>
            <a:ext cx="347634" cy="347634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23867" y="1925071"/>
            <a:ext cx="695268" cy="695268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 rot="3497557">
            <a:off x="11617909" y="3115876"/>
            <a:ext cx="347634" cy="347634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 rot="3497557">
            <a:off x="10886978" y="2463600"/>
            <a:ext cx="695268" cy="695268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477926" y="2243470"/>
            <a:ext cx="90589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-18</a:t>
            </a:r>
            <a:r>
              <a:rPr lang="ko-KR" altLang="en-US" dirty="0" smtClean="0"/>
              <a:t>세기까지 모두의 관심 밖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-1855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이투루프</a:t>
            </a:r>
            <a:r>
              <a:rPr lang="ko-KR" altLang="en-US" dirty="0" smtClean="0"/>
              <a:t> 섬을 기준으로 남쪽은 일본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북쪽은 러시아가 소유권 획득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사할린은 공동 거주지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-1875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상트페테르부르크</a:t>
            </a:r>
            <a:r>
              <a:rPr lang="ko-KR" altLang="en-US" dirty="0" smtClean="0"/>
              <a:t> 조약에서 러시아가 사할린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일본이 모든 섬 지배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-1945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세계대전에서 일본의 패망으로 쿠릴열도는 러시아에게 넘어감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-1951</a:t>
            </a:r>
            <a:r>
              <a:rPr lang="ko-KR" altLang="en-US" dirty="0" smtClean="0"/>
              <a:t>년 샌프란시스코 </a:t>
            </a:r>
            <a:r>
              <a:rPr lang="ko-KR" altLang="en-US" dirty="0" err="1" smtClean="0"/>
              <a:t>강화조약때</a:t>
            </a:r>
            <a:r>
              <a:rPr lang="ko-KR" altLang="en-US" dirty="0" smtClean="0"/>
              <a:t> 일본이 북방 </a:t>
            </a:r>
            <a:r>
              <a:rPr lang="en-US" altLang="ko-KR" dirty="0" smtClean="0"/>
              <a:t>4</a:t>
            </a:r>
            <a:r>
              <a:rPr lang="ko-KR" altLang="en-US" dirty="0" smtClean="0"/>
              <a:t>도를 돌려달라 요구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-1960</a:t>
            </a:r>
            <a:r>
              <a:rPr lang="ko-KR" altLang="en-US" dirty="0" smtClean="0"/>
              <a:t>년 일본이 미국과 안보조약 개정하자 러시아가 반환협상 무산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1547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5623" y="375558"/>
            <a:ext cx="37689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400" b="1" dirty="0" smtClean="0">
                <a:latin typeface="HY나무L" pitchFamily="18" charset="-127"/>
                <a:ea typeface="HY나무L" pitchFamily="18" charset="-127"/>
              </a:rPr>
              <a:t>지역의 중요성</a:t>
            </a:r>
            <a:endParaRPr lang="ko-KR" altLang="en-US" sz="4400" b="1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4552950" y="2302329"/>
            <a:ext cx="3086100" cy="4033158"/>
          </a:xfrm>
          <a:prstGeom prst="roundRect">
            <a:avLst>
              <a:gd name="adj" fmla="val 132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718960" y="2686303"/>
            <a:ext cx="2768707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작물 재배가 어렵지만</a:t>
            </a:r>
            <a:r>
              <a:rPr lang="en-US" altLang="ko-KR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,</a:t>
            </a:r>
          </a:p>
          <a:p>
            <a:pPr algn="ctr"/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석유와 금</a:t>
            </a:r>
            <a:r>
              <a:rPr lang="en-US" altLang="ko-KR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, </a:t>
            </a:r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황 등 해저</a:t>
            </a:r>
            <a:endParaRPr lang="en-US" altLang="ko-KR" sz="1400" dirty="0" smtClean="0">
              <a:solidFill>
                <a:schemeClr val="bg1"/>
              </a:solidFill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지하자원이 풍부</a:t>
            </a:r>
            <a:r>
              <a:rPr lang="en-US" altLang="ko-KR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.</a:t>
            </a:r>
          </a:p>
          <a:p>
            <a:pPr algn="ctr"/>
            <a:endParaRPr lang="en-US" altLang="ko-KR" sz="1400" dirty="0" smtClean="0">
              <a:solidFill>
                <a:schemeClr val="bg1"/>
              </a:solidFill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러시아에는 태평양으로 나가는</a:t>
            </a:r>
            <a:endParaRPr lang="en-US" altLang="ko-KR" sz="1400" dirty="0" smtClean="0">
              <a:solidFill>
                <a:schemeClr val="bg1"/>
              </a:solidFill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극동의 전략적 요충지</a:t>
            </a:r>
            <a:endParaRPr lang="en-US" altLang="ko-KR" sz="1400" dirty="0" smtClean="0">
              <a:solidFill>
                <a:schemeClr val="bg1"/>
              </a:solidFill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  <a:p>
            <a:pPr algn="ctr"/>
            <a:endParaRPr lang="en-US" altLang="ko-KR" sz="1400" dirty="0" smtClean="0">
              <a:solidFill>
                <a:schemeClr val="bg1"/>
              </a:solidFill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  <a:p>
            <a:pPr algn="ctr"/>
            <a:r>
              <a:rPr lang="ko-KR" altLang="en-US" sz="1400" dirty="0" err="1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에토로후섬은</a:t>
            </a:r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2</a:t>
            </a:r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차 세계대전 시</a:t>
            </a:r>
            <a:endParaRPr lang="en-US" altLang="ko-KR" sz="1400" dirty="0" smtClean="0">
              <a:solidFill>
                <a:schemeClr val="bg1"/>
              </a:solidFill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일본 </a:t>
            </a:r>
            <a:r>
              <a:rPr lang="ko-KR" altLang="en-US" sz="1400" dirty="0" err="1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항모</a:t>
            </a:r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 기동부대가 진주만</a:t>
            </a:r>
            <a:endParaRPr lang="en-US" altLang="ko-KR" sz="1400" dirty="0" smtClean="0">
              <a:solidFill>
                <a:schemeClr val="bg1"/>
              </a:solidFill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  <a:p>
            <a:pPr algn="ctr"/>
            <a:r>
              <a:rPr lang="ko-KR" altLang="en-US" sz="1400" dirty="0" err="1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궁격</a:t>
            </a:r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 출발지였을 만큼 일본에도 </a:t>
            </a:r>
            <a:endParaRPr lang="en-US" altLang="ko-KR" sz="1400" dirty="0" smtClean="0">
              <a:solidFill>
                <a:schemeClr val="bg1"/>
              </a:solidFill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중</a:t>
            </a:r>
            <a:r>
              <a:rPr lang="ko-KR" altLang="en-US" sz="1400" dirty="0" smtClean="0">
                <a:solidFill>
                  <a:schemeClr val="bg1"/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rPr>
              <a:t>요</a:t>
            </a:r>
            <a:endParaRPr lang="ko-KR" altLang="en-US" sz="1400" dirty="0">
              <a:solidFill>
                <a:schemeClr val="bg1"/>
              </a:solidFill>
              <a:latin typeface="Noto Sans CJK KR Thin" panose="020B0200000000000000" pitchFamily="34" charset="-127"/>
              <a:ea typeface="Noto Sans CJK KR Thin" panose="020B02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0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5623" y="375558"/>
            <a:ext cx="32047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400" b="1" dirty="0" smtClean="0">
                <a:latin typeface="HY나무L" pitchFamily="18" charset="-127"/>
                <a:ea typeface="HY나무L" pitchFamily="18" charset="-127"/>
              </a:rPr>
              <a:t>각국의 주장</a:t>
            </a:r>
            <a:endParaRPr lang="ko-KR" altLang="en-US" sz="4400" b="1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212111" y="1052623"/>
            <a:ext cx="4950000" cy="4951455"/>
          </a:xfrm>
          <a:prstGeom prst="roundRect">
            <a:avLst>
              <a:gd name="adj" fmla="val 132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6148849" y="1041991"/>
            <a:ext cx="4950000" cy="4950000"/>
          </a:xfrm>
          <a:prstGeom prst="roundRect">
            <a:avLst>
              <a:gd name="adj" fmla="val 1323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12"/>
          <p:cNvGrpSpPr/>
          <p:nvPr/>
        </p:nvGrpSpPr>
        <p:grpSpPr>
          <a:xfrm>
            <a:off x="1608371" y="1344515"/>
            <a:ext cx="4632166" cy="3888473"/>
            <a:chOff x="1400223" y="2758645"/>
            <a:chExt cx="4632166" cy="3888473"/>
          </a:xfrm>
        </p:grpSpPr>
        <p:sp>
          <p:nvSpPr>
            <p:cNvPr id="14" name="TextBox 13"/>
            <p:cNvSpPr txBox="1"/>
            <p:nvPr/>
          </p:nvSpPr>
          <p:spPr>
            <a:xfrm>
              <a:off x="1406571" y="2758645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일본</a:t>
              </a:r>
              <a:endParaRPr lang="ko-KR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00223" y="3538575"/>
              <a:ext cx="4632166" cy="3108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일본은 이 섬이 홋카이도에 부속된 일본의 </a:t>
              </a:r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pPr algn="ctr"/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고유 영토라 주장하고 있으며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, 1945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년 소련에게 빼앗긴</a:t>
              </a:r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이 섬들을 돌려 줄 것을 요구하고 있다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.</a:t>
              </a:r>
            </a:p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1855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년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 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제정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 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러시아와 체결한 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‘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통상 및 국경에</a:t>
              </a:r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관한 양자조약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’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을 근거로 쿠릴 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4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개 섬에 대한 영유권</a:t>
              </a:r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주장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.</a:t>
              </a:r>
            </a:p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일본 입장에선 고유의 영토이므로 반환해 달라고 요구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.</a:t>
              </a:r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</p:txBody>
        </p:sp>
      </p:grpSp>
      <p:grpSp>
        <p:nvGrpSpPr>
          <p:cNvPr id="12" name="그룹 15"/>
          <p:cNvGrpSpPr/>
          <p:nvPr/>
        </p:nvGrpSpPr>
        <p:grpSpPr>
          <a:xfrm>
            <a:off x="6391256" y="1285117"/>
            <a:ext cx="4528381" cy="3673030"/>
            <a:chOff x="1400223" y="2758645"/>
            <a:chExt cx="4528381" cy="3673030"/>
          </a:xfrm>
        </p:grpSpPr>
        <p:sp>
          <p:nvSpPr>
            <p:cNvPr id="17" name="TextBox 16"/>
            <p:cNvSpPr txBox="1"/>
            <p:nvPr/>
          </p:nvSpPr>
          <p:spPr>
            <a:xfrm>
              <a:off x="1406571" y="2758645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러시아</a:t>
              </a:r>
              <a:endParaRPr lang="ko-KR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Medium" panose="020B0600000000000000" pitchFamily="34" charset="-127"/>
                <a:ea typeface="Noto Sans CJK KR Medium" panose="020B0600000000000000" pitchFamily="34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00223" y="3538575"/>
              <a:ext cx="452838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샌프란시스코 강화조약에서 일본은 쿠릴 열도 전체에 대한 일체의 권리를 이미 포기했고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, </a:t>
              </a:r>
              <a:r>
                <a:rPr lang="ko-KR" alt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이투루프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 섬과 </a:t>
              </a:r>
              <a:r>
                <a:rPr lang="ko-KR" alt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쿠나시르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 섬은 일본이 영유권을 포기한 쿠릴 열도에 포함된다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.</a:t>
              </a:r>
            </a:p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얄타 회담에서 소련의 참전이나 전후의 쿠릴 열도 할양은 연합국에 </a:t>
              </a:r>
              <a:r>
                <a:rPr lang="ko-KR" alt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의헤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 사전에 승낙되었다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.</a:t>
              </a:r>
            </a:p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도쿄 재판 확정 판결은 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“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일소 중립 조약은 성의 없이 체결된 조약이며 소련에 대한 일본의 침략 기도를 진행시키려는 수단으로 이용된 것이다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” </a:t>
              </a:r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라고 밝히고 있다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.</a:t>
              </a:r>
            </a:p>
            <a:p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  <a:p>
              <a:r>
                <a:rPr lang="ko-KR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러시아는 우리가 전쟁을 통해 얻은 정당한 영토라고 봄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CJK KR Thin" panose="020B0200000000000000" pitchFamily="34" charset="-127"/>
                  <a:ea typeface="Noto Sans CJK KR Thin" panose="020B0200000000000000" pitchFamily="34" charset="-127"/>
                </a:rPr>
                <a:t>.</a:t>
              </a:r>
              <a:endPara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oto Sans CJK KR Thin" panose="020B0200000000000000" pitchFamily="34" charset="-127"/>
                <a:ea typeface="Noto Sans CJK KR Thin" panose="020B0200000000000000" pitchFamily="34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651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85623" y="375558"/>
            <a:ext cx="26404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400" b="1" dirty="0" smtClean="0">
                <a:latin typeface="HY나무L" pitchFamily="18" charset="-127"/>
                <a:ea typeface="HY나무L" pitchFamily="18" charset="-127"/>
              </a:rPr>
              <a:t>관련 영상</a:t>
            </a:r>
            <a:endParaRPr lang="ko-KR" altLang="en-US" sz="4400" b="1" dirty="0">
              <a:latin typeface="HY나무L" pitchFamily="18" charset="-127"/>
              <a:ea typeface="HY나무L" pitchFamily="18" charset="-127"/>
            </a:endParaRPr>
          </a:p>
        </p:txBody>
      </p:sp>
      <p:sp>
        <p:nvSpPr>
          <p:cNvPr id="3" name="타원 2"/>
          <p:cNvSpPr/>
          <p:nvPr/>
        </p:nvSpPr>
        <p:spPr>
          <a:xfrm>
            <a:off x="571501" y="1763486"/>
            <a:ext cx="4131128" cy="41311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3911409" y="3829050"/>
            <a:ext cx="2413198" cy="2413198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5629339" y="2622451"/>
            <a:ext cx="2413198" cy="2413198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7767176" y="2416629"/>
            <a:ext cx="4103205" cy="4103205"/>
          </a:xfrm>
          <a:prstGeom prst="ellipse">
            <a:avLst/>
          </a:prstGeom>
          <a:solidFill>
            <a:schemeClr val="bg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685803" y="1810774"/>
            <a:ext cx="347634" cy="347634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23867" y="1925071"/>
            <a:ext cx="695268" cy="695268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 rot="3497557">
            <a:off x="11617909" y="3115876"/>
            <a:ext cx="347634" cy="347634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 rot="3497557">
            <a:off x="10886978" y="2463600"/>
            <a:ext cx="695268" cy="695268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626781" y="3487479"/>
            <a:ext cx="1924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hlinkClick r:id="rId2"/>
              </a:rPr>
              <a:t>https://youtu.be/kQOK3e9-Sdc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1547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290</Words>
  <Application>Microsoft Office PowerPoint</Application>
  <PresentationFormat>사용자 지정</PresentationFormat>
  <Paragraphs>59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조경은</dc:creator>
  <cp:lastModifiedBy>Windows 사용자</cp:lastModifiedBy>
  <cp:revision>37</cp:revision>
  <dcterms:created xsi:type="dcterms:W3CDTF">2018-11-08T08:27:11Z</dcterms:created>
  <dcterms:modified xsi:type="dcterms:W3CDTF">2019-04-03T11:23:57Z</dcterms:modified>
</cp:coreProperties>
</file>