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  <p:sldId id="263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638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482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418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556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149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21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101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799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406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662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987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BA9E8-D21E-4BFA-BB70-B35AF32D3018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6FBFB-DB7A-4ABA-8F41-9DAF4E604E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94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주택정책의 전개과정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ko-KR" altLang="en-US" dirty="0"/>
              <a:t>종전 직후인 </a:t>
            </a:r>
            <a:r>
              <a:rPr lang="en-US" altLang="ko-KR" dirty="0"/>
              <a:t>1949</a:t>
            </a:r>
            <a:r>
              <a:rPr lang="ko-KR" altLang="en-US" dirty="0"/>
              <a:t>년 일본은 </a:t>
            </a:r>
            <a:r>
              <a:rPr lang="en-US" altLang="ko-KR" dirty="0"/>
              <a:t>368</a:t>
            </a:r>
            <a:r>
              <a:rPr lang="ko-KR" altLang="en-US" dirty="0"/>
              <a:t>만 호 이상의 주택이 </a:t>
            </a:r>
            <a:r>
              <a:rPr lang="ko-KR" altLang="en-US" dirty="0" smtClean="0"/>
              <a:t>부족한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것으로 </a:t>
            </a:r>
            <a:r>
              <a:rPr lang="ko-KR" altLang="en-US" dirty="0"/>
              <a:t>드러났다</a:t>
            </a:r>
            <a:r>
              <a:rPr lang="en-US" altLang="ko-KR" dirty="0"/>
              <a:t>(</a:t>
            </a:r>
            <a:r>
              <a:rPr lang="ko-KR" altLang="en-US" dirty="0"/>
              <a:t>原田純孝</a:t>
            </a:r>
            <a:r>
              <a:rPr lang="en-US" altLang="ko-KR" dirty="0"/>
              <a:t>,1985, p.335). </a:t>
            </a:r>
            <a:r>
              <a:rPr lang="ko-KR" altLang="en-US" dirty="0"/>
              <a:t>정부는 다양한 주택공급제도를 정비하여 </a:t>
            </a:r>
            <a:r>
              <a:rPr lang="ko-KR" altLang="en-US" dirty="0" err="1" smtClean="0"/>
              <a:t>주택부족에</a:t>
            </a:r>
            <a:r>
              <a:rPr lang="ko-KR" altLang="en-US" dirty="0" smtClean="0"/>
              <a:t> </a:t>
            </a:r>
            <a:r>
              <a:rPr lang="ko-KR" altLang="en-US" dirty="0"/>
              <a:t>대처해나가기 시작했고</a:t>
            </a:r>
            <a:r>
              <a:rPr lang="en-US" altLang="ko-KR" dirty="0"/>
              <a:t>, 1950</a:t>
            </a:r>
            <a:r>
              <a:rPr lang="ko-KR" altLang="en-US" dirty="0"/>
              <a:t>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주택금융공고법</a:t>
            </a:r>
            <a:r>
              <a:rPr lang="en-US" altLang="ko-KR" dirty="0"/>
              <a:t>(</a:t>
            </a:r>
            <a:r>
              <a:rPr lang="ko-KR" altLang="en-US" dirty="0"/>
              <a:t>住宅金融公庫法</a:t>
            </a:r>
            <a:r>
              <a:rPr lang="en-US" altLang="ko-KR" dirty="0"/>
              <a:t>) </a:t>
            </a:r>
            <a:r>
              <a:rPr lang="ko-KR" altLang="en-US" dirty="0"/>
              <a:t>제정이 그 시초가 되었다</a:t>
            </a:r>
            <a:r>
              <a:rPr lang="en-US" altLang="ko-KR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주택금융공고는 </a:t>
            </a:r>
            <a:r>
              <a:rPr lang="ko-KR" altLang="en-US" dirty="0"/>
              <a:t>개인 또는 </a:t>
            </a:r>
            <a:r>
              <a:rPr lang="ko-KR" altLang="en-US" dirty="0" err="1"/>
              <a:t>주택조합이</a:t>
            </a:r>
            <a:r>
              <a:rPr lang="ko-KR" altLang="en-US" dirty="0"/>
              <a:t> 건설하는 주택에 대해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주택건설비의 </a:t>
            </a:r>
            <a:r>
              <a:rPr lang="en-US" altLang="ko-KR" dirty="0"/>
              <a:t>80%</a:t>
            </a:r>
            <a:r>
              <a:rPr lang="ko-KR" altLang="en-US" dirty="0"/>
              <a:t>를 장기저리로 융자함으로써 </a:t>
            </a:r>
            <a:r>
              <a:rPr lang="ko-KR" altLang="en-US" dirty="0" err="1"/>
              <a:t>자가소유를</a:t>
            </a:r>
            <a:r>
              <a:rPr lang="ko-KR" altLang="en-US" dirty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촉진하는 </a:t>
            </a:r>
            <a:r>
              <a:rPr lang="ko-KR" altLang="en-US" dirty="0"/>
              <a:t>데 목적이 있었다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19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주택정책의 전개과정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일본은 주택건설 </a:t>
            </a:r>
            <a:r>
              <a:rPr lang="en-US" altLang="ko-KR" dirty="0" smtClean="0"/>
              <a:t>5</a:t>
            </a:r>
            <a:r>
              <a:rPr lang="ko-KR" altLang="en-US" dirty="0" err="1" smtClean="0"/>
              <a:t>개년계획을</a:t>
            </a:r>
            <a:r>
              <a:rPr lang="ko-KR" altLang="en-US" dirty="0" smtClean="0"/>
              <a:t> 통한 체계적인 주택공급에 힘입어 일본 정부는 </a:t>
            </a:r>
            <a:r>
              <a:rPr lang="ko-KR" altLang="en-US" dirty="0" err="1" smtClean="0"/>
              <a:t>단기간내에</a:t>
            </a:r>
            <a:r>
              <a:rPr lang="ko-KR" altLang="en-US" dirty="0" smtClean="0"/>
              <a:t> 주택의 양적 부족 문제를 해소할 수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있었다</a:t>
            </a:r>
            <a:r>
              <a:rPr lang="en-US" altLang="ko-KR" dirty="0" smtClean="0"/>
              <a:t>. 1968</a:t>
            </a:r>
            <a:r>
              <a:rPr lang="ko-KR" altLang="en-US" dirty="0" smtClean="0"/>
              <a:t>년 전국적으로 주택수가 가구 수를 상회하였고</a:t>
            </a:r>
            <a:r>
              <a:rPr lang="en-US" altLang="ko-KR" dirty="0" smtClean="0"/>
              <a:t>, 1973</a:t>
            </a:r>
            <a:r>
              <a:rPr lang="ko-KR" altLang="en-US" dirty="0" smtClean="0"/>
              <a:t>년에는 모든 도도부현에서 주택수가 가구 수를 상회하는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것으로 드러났다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46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주택정책의 전개과정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ko-KR" dirty="0"/>
              <a:t>1970</a:t>
            </a:r>
            <a:r>
              <a:rPr lang="ko-KR" altLang="en-US" dirty="0"/>
              <a:t>년대부터는 조립식 주택이 보급되어 주택 산업 제품화가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진행되었다</a:t>
            </a:r>
            <a:r>
              <a:rPr lang="en-US" altLang="ko-KR" dirty="0"/>
              <a:t>. </a:t>
            </a:r>
            <a:r>
              <a:rPr lang="ko-KR" altLang="en-US" dirty="0"/>
              <a:t>철골 구조 및 철근 콘크리트 주택이 늘어나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목조 </a:t>
            </a:r>
            <a:r>
              <a:rPr lang="ko-KR" altLang="en-US" dirty="0"/>
              <a:t>축조 공법의 주택에 </a:t>
            </a:r>
            <a:r>
              <a:rPr lang="ko-KR" altLang="en-US" dirty="0" err="1"/>
              <a:t>프리컷</a:t>
            </a:r>
            <a:r>
              <a:rPr lang="ko-KR" altLang="en-US" dirty="0"/>
              <a:t> 방식의 재료가 사용되는 등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최근 </a:t>
            </a:r>
            <a:r>
              <a:rPr lang="ko-KR" altLang="en-US" dirty="0"/>
              <a:t>일본의 주택은 전통적인 공법에서 크게 동떨어진 </a:t>
            </a:r>
            <a:r>
              <a:rPr lang="ko-KR" altLang="en-US" dirty="0" smtClean="0"/>
              <a:t>방식이다</a:t>
            </a:r>
            <a:r>
              <a:rPr lang="en-US" altLang="ko-KR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ko-KR" alt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sz="1800" dirty="0"/>
              <a:t>*</a:t>
            </a:r>
            <a:r>
              <a:rPr lang="ko-KR" altLang="en-US" sz="1800" dirty="0" err="1"/>
              <a:t>프리컷</a:t>
            </a:r>
            <a:r>
              <a:rPr lang="ko-KR" altLang="en-US" sz="1800" dirty="0"/>
              <a:t> </a:t>
            </a:r>
            <a:r>
              <a:rPr lang="en-US" altLang="ko-KR" sz="1800" dirty="0"/>
              <a:t>: </a:t>
            </a:r>
            <a:r>
              <a:rPr lang="ko-KR" altLang="en-US" sz="1800" dirty="0"/>
              <a:t>조립식 주택 등의 공장 생산 방식에 대하여 재래 공법에서 인력 </a:t>
            </a:r>
            <a:r>
              <a:rPr lang="ko-KR" altLang="en-US" sz="1800" dirty="0" err="1"/>
              <a:t>절감화나</a:t>
            </a:r>
            <a:r>
              <a:rPr lang="ko-KR" altLang="en-US" sz="1800" dirty="0"/>
              <a:t> 가공 정밀도의 향상을 위해 행하여지는 예비 가공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pPr>
              <a:lnSpc>
                <a:spcPct val="10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068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DK</a:t>
            </a:r>
            <a:r>
              <a:rPr lang="ko-KR" altLang="en-US" dirty="0" smtClean="0"/>
              <a:t>의 탄생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ko-KR" altLang="en-US" sz="2400" dirty="0"/>
              <a:t>전후의 열악한 </a:t>
            </a:r>
            <a:r>
              <a:rPr lang="ko-KR" altLang="en-US" sz="2400" dirty="0" err="1"/>
              <a:t>주택환경을</a:t>
            </a:r>
            <a:r>
              <a:rPr lang="ko-KR" altLang="en-US" sz="2400" dirty="0"/>
              <a:t> 개선하기 위하여 </a:t>
            </a:r>
            <a:r>
              <a:rPr lang="en-US" altLang="ko-KR" sz="2400" dirty="0"/>
              <a:t>1955</a:t>
            </a:r>
            <a:r>
              <a:rPr lang="ko-KR" altLang="en-US" sz="2400" dirty="0"/>
              <a:t>년에 </a:t>
            </a:r>
            <a:r>
              <a:rPr lang="en-US" altLang="ko-KR" sz="2400" dirty="0"/>
              <a:t>〈</a:t>
            </a:r>
            <a:r>
              <a:rPr lang="ko-KR" altLang="en-US" sz="2400" dirty="0"/>
              <a:t>일본주택공단</a:t>
            </a:r>
            <a:r>
              <a:rPr lang="en-US" altLang="ko-KR" sz="2400" dirty="0"/>
              <a:t>〉</a:t>
            </a:r>
            <a:r>
              <a:rPr lang="ko-KR" altLang="en-US" sz="2400" dirty="0"/>
              <a:t>이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발족되었다</a:t>
            </a:r>
            <a:r>
              <a:rPr lang="en-US" altLang="ko-KR" sz="2400" dirty="0"/>
              <a:t>. </a:t>
            </a:r>
            <a:r>
              <a:rPr lang="ko-KR" altLang="en-US" sz="2400" dirty="0"/>
              <a:t>급하게 주택건설의 임무가 부과된 공단은 최소한의 주택 기준으로</a:t>
            </a:r>
            <a:r>
              <a:rPr lang="en-US" altLang="ko-KR" sz="2400" dirty="0"/>
              <a:t>, 1940</a:t>
            </a:r>
            <a:r>
              <a:rPr lang="ko-KR" altLang="en-US" sz="2400" dirty="0"/>
              <a:t>년의 전시체제에서 제기된 기준 </a:t>
            </a:r>
            <a:r>
              <a:rPr lang="ko-KR" altLang="en-US" sz="2400" dirty="0" smtClean="0"/>
              <a:t>가운데</a:t>
            </a:r>
            <a:r>
              <a:rPr lang="en-US" altLang="ko-KR" sz="2400" dirty="0"/>
              <a:t>, </a:t>
            </a:r>
            <a:r>
              <a:rPr lang="ko-KR" altLang="en-US" sz="2400" dirty="0"/>
              <a:t>부부와 어린이의 </a:t>
            </a:r>
            <a:r>
              <a:rPr lang="ko-KR" altLang="en-US" sz="2400" dirty="0" err="1"/>
              <a:t>별실취침과</a:t>
            </a:r>
            <a:r>
              <a:rPr lang="en-US" altLang="ko-KR" sz="2400" dirty="0"/>
              <a:t>, </a:t>
            </a:r>
            <a:r>
              <a:rPr lang="ko-KR" altLang="en-US" sz="2400" dirty="0"/>
              <a:t>식사를 하는 방과 침실의 분리 원칙에 착안했다</a:t>
            </a:r>
            <a:r>
              <a:rPr lang="en-US" altLang="ko-KR" sz="2400" dirty="0"/>
              <a:t>. </a:t>
            </a:r>
            <a:r>
              <a:rPr lang="ko-KR" altLang="en-US" sz="2400" dirty="0"/>
              <a:t>이 원칙을 충족시키기 위해서는 최저 </a:t>
            </a:r>
            <a:r>
              <a:rPr lang="ko-KR" altLang="en-US" sz="2400" dirty="0" smtClean="0"/>
              <a:t>두 </a:t>
            </a:r>
            <a:r>
              <a:rPr lang="ko-KR" altLang="en-US" sz="2400" dirty="0"/>
              <a:t>개의 방과 식사용 공간이 필요했다</a:t>
            </a:r>
            <a:r>
              <a:rPr lang="en-US" altLang="ko-KR" sz="2400" dirty="0"/>
              <a:t>. </a:t>
            </a:r>
            <a:r>
              <a:rPr lang="ko-KR" altLang="en-US" sz="2400" dirty="0"/>
              <a:t>그러나 공단에 주어진 </a:t>
            </a:r>
            <a:r>
              <a:rPr lang="en-US" altLang="ko-KR" sz="2400" dirty="0" smtClean="0"/>
              <a:t>13</a:t>
            </a:r>
            <a:r>
              <a:rPr lang="ko-KR" altLang="en-US" sz="2400" dirty="0"/>
              <a:t>평</a:t>
            </a:r>
            <a:r>
              <a:rPr lang="en-US" altLang="ko-KR" sz="2400" dirty="0"/>
              <a:t>(</a:t>
            </a:r>
            <a:r>
              <a:rPr lang="ko-KR" altLang="en-US" sz="2400" dirty="0"/>
              <a:t>약 </a:t>
            </a:r>
            <a:r>
              <a:rPr lang="en-US" altLang="ko-KR" sz="2400" dirty="0"/>
              <a:t>43</a:t>
            </a:r>
            <a:r>
              <a:rPr lang="ko-KR" altLang="en-US" sz="2400" dirty="0"/>
              <a:t>㎡</a:t>
            </a:r>
            <a:r>
              <a:rPr lang="en-US" altLang="ko-KR" sz="2400" dirty="0"/>
              <a:t>)</a:t>
            </a:r>
            <a:r>
              <a:rPr lang="ko-KR" altLang="en-US" sz="2400" dirty="0"/>
              <a:t>의 </a:t>
            </a:r>
            <a:r>
              <a:rPr lang="ko-KR" altLang="en-US" sz="2400" dirty="0" smtClean="0"/>
              <a:t>규모로 </a:t>
            </a:r>
            <a:r>
              <a:rPr lang="en-US" altLang="ko-KR" sz="2400" dirty="0"/>
              <a:t>6</a:t>
            </a:r>
            <a:r>
              <a:rPr lang="ko-KR" altLang="en-US" sz="2400" dirty="0"/>
              <a:t>조</a:t>
            </a:r>
            <a:r>
              <a:rPr lang="en-US" altLang="ko-KR" sz="2400" dirty="0"/>
              <a:t>(</a:t>
            </a:r>
            <a:r>
              <a:rPr lang="ko-KR" altLang="en-US" sz="2400" dirty="0"/>
              <a:t>畳</a:t>
            </a:r>
            <a:r>
              <a:rPr lang="en-US" altLang="ko-KR" sz="2400" dirty="0"/>
              <a:t>)</a:t>
            </a:r>
            <a:r>
              <a:rPr lang="ko-KR" altLang="en-US" sz="2400" dirty="0"/>
              <a:t>와 </a:t>
            </a:r>
            <a:r>
              <a:rPr lang="en-US" altLang="ko-KR" sz="2400" dirty="0"/>
              <a:t>4.5</a:t>
            </a:r>
            <a:r>
              <a:rPr lang="ko-KR" altLang="en-US" sz="2400" dirty="0"/>
              <a:t>조 두 개 침실을 확보한 </a:t>
            </a:r>
            <a:r>
              <a:rPr lang="ko-KR" altLang="en-US" sz="2400" dirty="0" smtClean="0"/>
              <a:t>뒤에</a:t>
            </a:r>
            <a:r>
              <a:rPr lang="en-US" altLang="ko-KR" sz="2400" dirty="0"/>
              <a:t>,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침식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寢食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분리를 </a:t>
            </a:r>
            <a:r>
              <a:rPr lang="ko-KR" altLang="en-US" sz="2400" dirty="0"/>
              <a:t>하기 위해서는</a:t>
            </a:r>
            <a:r>
              <a:rPr lang="en-US" altLang="ko-KR" sz="2400" dirty="0"/>
              <a:t>, </a:t>
            </a:r>
            <a:r>
              <a:rPr lang="ko-KR" altLang="en-US" sz="2400" dirty="0"/>
              <a:t>부엌을 조금 넓혀서 거기서 식사할 공간을 만들 수밖에 없었다</a:t>
            </a:r>
            <a:r>
              <a:rPr lang="en-US" altLang="ko-KR" sz="2400" dirty="0"/>
              <a:t>. </a:t>
            </a:r>
            <a:r>
              <a:rPr lang="ko-KR" altLang="en-US" sz="2400" dirty="0" smtClean="0"/>
              <a:t>이렇게 </a:t>
            </a:r>
            <a:r>
              <a:rPr lang="ko-KR" altLang="en-US" sz="2400" dirty="0"/>
              <a:t>해서 생겨난 것이 </a:t>
            </a:r>
            <a:r>
              <a:rPr lang="en-US" altLang="ko-KR" sz="2400" dirty="0" smtClean="0"/>
              <a:t>DK(</a:t>
            </a:r>
            <a:r>
              <a:rPr lang="en-US" altLang="ko-KR" sz="2400" dirty="0"/>
              <a:t>dining kitchen</a:t>
            </a:r>
            <a:r>
              <a:rPr lang="en-US" altLang="ko-KR" sz="2400" dirty="0" smtClean="0"/>
              <a:t>)</a:t>
            </a:r>
            <a:r>
              <a:rPr lang="ko-KR" altLang="en-US" sz="2400" dirty="0"/>
              <a:t>이다</a:t>
            </a:r>
            <a:r>
              <a:rPr lang="en-US" altLang="ko-KR" sz="2400" dirty="0" smtClean="0"/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ko-KR" altLang="en-US" sz="2400" dirty="0"/>
              <a:t>이후 여기에 거실을 추가한 </a:t>
            </a:r>
            <a:r>
              <a:rPr lang="en-US" altLang="ko-KR" sz="2400" dirty="0"/>
              <a:t>LDK</a:t>
            </a:r>
            <a:r>
              <a:rPr lang="ko-KR" altLang="en-US" sz="2400" dirty="0"/>
              <a:t>가 일본에서 주거 공간 구성의 기본 원리로 자리 잡았다</a:t>
            </a:r>
            <a:r>
              <a:rPr lang="en-US" altLang="ko-KR" sz="2400" dirty="0"/>
              <a:t>. 3LDK</a:t>
            </a:r>
            <a:r>
              <a:rPr lang="ko-KR" altLang="en-US" sz="2400" dirty="0"/>
              <a:t>는 구분된 </a:t>
            </a:r>
            <a:r>
              <a:rPr lang="en-US" altLang="ko-KR" sz="2400" dirty="0"/>
              <a:t>3</a:t>
            </a:r>
            <a:r>
              <a:rPr lang="ko-KR" altLang="en-US" sz="2400" dirty="0"/>
              <a:t>개의 방과 연결된 거실</a:t>
            </a:r>
            <a:r>
              <a:rPr lang="en-US" altLang="ko-KR" sz="2400" dirty="0"/>
              <a:t>, </a:t>
            </a:r>
            <a:r>
              <a:rPr lang="ko-KR" altLang="en-US" sz="2400" dirty="0"/>
              <a:t>식당</a:t>
            </a:r>
            <a:r>
              <a:rPr lang="en-US" altLang="ko-KR" sz="2400" dirty="0"/>
              <a:t>, </a:t>
            </a:r>
            <a:r>
              <a:rPr lang="ko-KR" altLang="en-US" sz="2400" dirty="0"/>
              <a:t>부엌</a:t>
            </a:r>
            <a:r>
              <a:rPr lang="en-US" altLang="ko-KR" sz="2400" dirty="0"/>
              <a:t>, </a:t>
            </a:r>
            <a:r>
              <a:rPr lang="ko-KR" altLang="en-US" sz="2400" dirty="0"/>
              <a:t>그리고 화장실이 있는 집을 의미한다</a:t>
            </a:r>
            <a:r>
              <a:rPr lang="en-US" altLang="ko-KR" sz="2400" dirty="0"/>
              <a:t>.</a:t>
            </a:r>
            <a:endParaRPr lang="en-US" altLang="ko-KR" sz="2400" dirty="0" smtClean="0"/>
          </a:p>
          <a:p>
            <a:pPr>
              <a:lnSpc>
                <a:spcPct val="11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547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단지</a:t>
            </a:r>
            <a:r>
              <a:rPr lang="en-US" altLang="ko-KR" dirty="0" smtClean="0"/>
              <a:t>(</a:t>
            </a:r>
            <a:r>
              <a:rPr lang="ko-KR" altLang="en-US" dirty="0" smtClean="0"/>
              <a:t>団地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5852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ko-KR" altLang="en-US" dirty="0" err="1" smtClean="0"/>
              <a:t>공단주택은</a:t>
            </a:r>
            <a:r>
              <a:rPr lang="ko-KR" altLang="en-US" dirty="0" smtClean="0"/>
              <a:t> 대규모의 주택단지를 이룬 것이 많았기 때문에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어느 틈엔가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단지</a:t>
            </a:r>
            <a:r>
              <a:rPr lang="en-US" altLang="ko-KR" dirty="0" smtClean="0"/>
              <a:t>(</a:t>
            </a:r>
            <a:r>
              <a:rPr lang="ko-KR" altLang="en-US" dirty="0" smtClean="0"/>
              <a:t>団地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불리게 되었다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상점이나 </a:t>
            </a:r>
            <a:r>
              <a:rPr lang="ko-KR" altLang="en-US" dirty="0"/>
              <a:t>의료기관</a:t>
            </a:r>
            <a:r>
              <a:rPr lang="en-US" altLang="ko-KR" dirty="0"/>
              <a:t>, </a:t>
            </a:r>
            <a:r>
              <a:rPr lang="ko-KR" altLang="en-US" dirty="0"/>
              <a:t>교통편을 확보함과 동시에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단지 </a:t>
            </a:r>
            <a:r>
              <a:rPr lang="ko-KR" altLang="en-US" dirty="0"/>
              <a:t>내에 </a:t>
            </a:r>
            <a:r>
              <a:rPr lang="ko-KR" altLang="en-US" dirty="0" err="1"/>
              <a:t>집합소를</a:t>
            </a:r>
            <a:r>
              <a:rPr lang="ko-KR" altLang="en-US" dirty="0"/>
              <a:t> 설립하여 단지에 사는 사람들끼리의 교류나 자치활동을 촉진했다</a:t>
            </a:r>
            <a:r>
              <a:rPr lang="en-US" altLang="ko-KR" dirty="0"/>
              <a:t>. </a:t>
            </a:r>
            <a:r>
              <a:rPr lang="ko-KR" altLang="en-US" dirty="0"/>
              <a:t>중산층이라는 의식을 공유한 젊은 거주자들은 서로 어린아이를 같이 놀게 함으로써 핵가족화나 </a:t>
            </a:r>
            <a:r>
              <a:rPr lang="ko-KR" altLang="en-US" dirty="0" smtClean="0"/>
              <a:t>적은 아이 </a:t>
            </a:r>
            <a:r>
              <a:rPr lang="ko-KR" altLang="en-US" dirty="0"/>
              <a:t>갖기에 의한 육아 지식의 상담과 놀이 친구의 감소를 함께 보충할 수 있었다</a:t>
            </a:r>
            <a:r>
              <a:rPr lang="en-US" altLang="ko-KR" dirty="0"/>
              <a:t>. </a:t>
            </a:r>
            <a:r>
              <a:rPr lang="ko-KR" altLang="en-US" dirty="0"/>
              <a:t>집회실에서는 자주적인 육아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활동이 </a:t>
            </a:r>
            <a:r>
              <a:rPr lang="ko-KR" altLang="en-US" dirty="0" err="1"/>
              <a:t>행해진다든지</a:t>
            </a:r>
            <a:r>
              <a:rPr lang="en-US" altLang="ko-KR" dirty="0"/>
              <a:t>, </a:t>
            </a:r>
            <a:r>
              <a:rPr lang="ko-KR" altLang="en-US" dirty="0"/>
              <a:t>유아 교실이나 아동도서관이 설립되기도 하였다</a:t>
            </a:r>
            <a:r>
              <a:rPr lang="en-US" altLang="ko-KR" dirty="0"/>
              <a:t>.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비교적 </a:t>
            </a:r>
            <a:r>
              <a:rPr lang="ko-KR" altLang="en-US" dirty="0"/>
              <a:t>녹지가 많은 자연환경으로</a:t>
            </a:r>
            <a:r>
              <a:rPr lang="en-US" altLang="ko-KR" dirty="0"/>
              <a:t>, </a:t>
            </a:r>
            <a:r>
              <a:rPr lang="ko-KR" altLang="en-US" dirty="0"/>
              <a:t>도시 부근에서 아이를 </a:t>
            </a:r>
            <a:r>
              <a:rPr lang="ko-KR" altLang="en-US" dirty="0" smtClean="0"/>
              <a:t>기르기에는 최고의 </a:t>
            </a:r>
            <a:r>
              <a:rPr lang="ko-KR" altLang="en-US" dirty="0"/>
              <a:t>환경이었다고도 말할 수 있다</a:t>
            </a:r>
            <a:r>
              <a:rPr lang="en-US" altLang="ko-KR" dirty="0" smtClean="0"/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ko-KR" altLang="en-US" dirty="0" smtClean="0"/>
              <a:t>하지만 당시 집세가 비쌌고</a:t>
            </a:r>
            <a:r>
              <a:rPr lang="en-US" altLang="ko-KR" dirty="0" smtClean="0"/>
              <a:t>, </a:t>
            </a:r>
            <a:r>
              <a:rPr lang="ko-KR" altLang="en-US" dirty="0" err="1"/>
              <a:t>응모자격과</a:t>
            </a:r>
            <a:r>
              <a:rPr lang="ko-KR" altLang="en-US" dirty="0"/>
              <a:t> 높은 경쟁률을 돌파해서 입주할 수 있었던 사람들의 </a:t>
            </a:r>
            <a:r>
              <a:rPr lang="ko-KR" altLang="en-US" dirty="0" smtClean="0"/>
              <a:t>대부분은 </a:t>
            </a:r>
            <a:r>
              <a:rPr lang="ko-KR" altLang="en-US" dirty="0"/>
              <a:t>대기업이나 관청에 근무하는 인텔리 샐러리맨 층이며</a:t>
            </a:r>
            <a:r>
              <a:rPr lang="en-US" altLang="ko-KR" dirty="0"/>
              <a:t>, </a:t>
            </a:r>
            <a:r>
              <a:rPr lang="ko-KR" altLang="en-US" dirty="0"/>
              <a:t>연령적으로는 남자 </a:t>
            </a:r>
            <a:r>
              <a:rPr lang="en-US" altLang="ko-KR" dirty="0"/>
              <a:t>30</a:t>
            </a:r>
            <a:r>
              <a:rPr lang="ko-KR" altLang="en-US" dirty="0"/>
              <a:t>대</a:t>
            </a:r>
            <a:r>
              <a:rPr lang="en-US" altLang="ko-KR" dirty="0"/>
              <a:t>, </a:t>
            </a:r>
            <a:r>
              <a:rPr lang="ko-KR" altLang="en-US" dirty="0"/>
              <a:t>여자 </a:t>
            </a:r>
            <a:r>
              <a:rPr lang="en-US" altLang="ko-KR" dirty="0"/>
              <a:t>20</a:t>
            </a:r>
            <a:r>
              <a:rPr lang="ko-KR" altLang="en-US" dirty="0"/>
              <a:t>대 후반이 압도적으로 많았다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>
              <a:lnSpc>
                <a:spcPct val="11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776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현대 일본의 </a:t>
            </a:r>
            <a:r>
              <a:rPr lang="ko-KR" altLang="en-US" dirty="0" err="1" smtClean="0"/>
              <a:t>주택문화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effectLst/>
              </a:rPr>
              <a:t>현대 일본의 주거는 크게 아파트</a:t>
            </a:r>
            <a:r>
              <a:rPr lang="en-US" altLang="ko-KR" sz="2400" dirty="0" smtClean="0">
                <a:effectLst/>
              </a:rPr>
              <a:t>(</a:t>
            </a:r>
            <a:r>
              <a:rPr lang="ko-KR" altLang="en-US" sz="2400" dirty="0" smtClean="0">
                <a:effectLst/>
              </a:rPr>
              <a:t>맨션</a:t>
            </a:r>
            <a:r>
              <a:rPr lang="en-US" altLang="ko-KR" sz="2400" dirty="0" smtClean="0">
                <a:effectLst/>
              </a:rPr>
              <a:t>)</a:t>
            </a:r>
            <a:r>
              <a:rPr lang="ko-KR" altLang="en-US" sz="2400" dirty="0" smtClean="0">
                <a:effectLst/>
              </a:rPr>
              <a:t>와 단독주택으로 구분된다</a:t>
            </a:r>
            <a:r>
              <a:rPr lang="en-US" altLang="ko-KR" sz="2400" dirty="0" smtClean="0">
                <a:effectLst/>
              </a:rPr>
              <a:t>. </a:t>
            </a:r>
            <a:r>
              <a:rPr lang="ko-KR" altLang="en-US" sz="2400" dirty="0" smtClean="0">
                <a:effectLst/>
              </a:rPr>
              <a:t>일본의 </a:t>
            </a:r>
            <a:r>
              <a:rPr lang="ko-KR" altLang="en-US" sz="2400" dirty="0" err="1" smtClean="0">
                <a:effectLst/>
              </a:rPr>
              <a:t>개인주택은</a:t>
            </a:r>
            <a:r>
              <a:rPr lang="ko-KR" altLang="en-US" sz="2400" dirty="0" smtClean="0">
                <a:effectLst/>
              </a:rPr>
              <a:t> 목조가 많고</a:t>
            </a:r>
            <a:r>
              <a:rPr lang="en-US" altLang="ko-KR" sz="2400" dirty="0" smtClean="0">
                <a:effectLst/>
              </a:rPr>
              <a:t>, 2</a:t>
            </a:r>
            <a:r>
              <a:rPr lang="ko-KR" altLang="en-US" sz="2400" dirty="0" smtClean="0">
                <a:effectLst/>
              </a:rPr>
              <a:t>층 혹은 단층으로 되어 있다</a:t>
            </a:r>
            <a:r>
              <a:rPr lang="en-US" altLang="ko-KR" sz="2400" dirty="0" smtClean="0">
                <a:effectLst/>
              </a:rPr>
              <a:t>. </a:t>
            </a:r>
            <a:r>
              <a:rPr lang="ko-KR" altLang="en-US" sz="2400" dirty="0" smtClean="0">
                <a:effectLst/>
              </a:rPr>
              <a:t>목조는 화재에 약하지만 통풍이나 채광이 좋고 </a:t>
            </a:r>
            <a:r>
              <a:rPr lang="ko-KR" altLang="en-US" sz="2400" dirty="0" err="1" smtClean="0">
                <a:effectLst/>
              </a:rPr>
              <a:t>고온다습한</a:t>
            </a:r>
            <a:r>
              <a:rPr lang="ko-KR" altLang="en-US" sz="2400" dirty="0" smtClean="0">
                <a:effectLst/>
              </a:rPr>
              <a:t> 아열대의 일본 기후에 적합하다</a:t>
            </a:r>
            <a:r>
              <a:rPr lang="en-US" altLang="ko-KR" sz="2400" dirty="0" smtClean="0">
                <a:effectLst/>
              </a:rPr>
              <a:t>. </a:t>
            </a:r>
            <a:r>
              <a:rPr lang="ko-KR" altLang="en-US" sz="2400" dirty="0" smtClean="0">
                <a:effectLst/>
              </a:rPr>
              <a:t>또한 안정감 있는 목재의 감촉이 일본인의 정서와도 맞는다</a:t>
            </a:r>
            <a:r>
              <a:rPr lang="en-US" altLang="ko-KR" sz="2400" dirty="0" smtClean="0">
                <a:effectLst/>
              </a:rPr>
              <a:t>. </a:t>
            </a:r>
            <a:r>
              <a:rPr lang="ko-KR" altLang="en-US" sz="2400" dirty="0" smtClean="0">
                <a:effectLst/>
              </a:rPr>
              <a:t>그러나 최근에는 </a:t>
            </a:r>
            <a:r>
              <a:rPr lang="en-US" altLang="ko-KR" sz="2400" dirty="0" smtClean="0">
                <a:effectLst/>
              </a:rPr>
              <a:t/>
            </a:r>
            <a:br>
              <a:rPr lang="en-US" altLang="ko-KR" sz="2400" dirty="0" smtClean="0">
                <a:effectLst/>
              </a:rPr>
            </a:br>
            <a:r>
              <a:rPr lang="ko-KR" altLang="en-US" sz="2400" dirty="0" smtClean="0">
                <a:effectLst/>
              </a:rPr>
              <a:t>콘크리트나 </a:t>
            </a:r>
            <a:r>
              <a:rPr lang="ko-KR" altLang="en-US" sz="2400" dirty="0" err="1" smtClean="0">
                <a:effectLst/>
              </a:rPr>
              <a:t>철골조의</a:t>
            </a:r>
            <a:r>
              <a:rPr lang="ko-KR" altLang="en-US" sz="2400" dirty="0" smtClean="0">
                <a:effectLst/>
              </a:rPr>
              <a:t> 주택이 늘어나고 있으며 주택 형태도 서양식이 증가하는 추세이다</a:t>
            </a:r>
            <a:r>
              <a:rPr lang="en-US" altLang="ko-KR" sz="2400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ko-KR" altLang="en-US" sz="2400" dirty="0" smtClean="0">
                <a:effectLst/>
              </a:rPr>
              <a:t>일본인들이 새로운 주거를 정할 때 우선 생각하는 것은 </a:t>
            </a:r>
            <a:r>
              <a:rPr lang="ko-KR" altLang="en-US" sz="2400" dirty="0" err="1" smtClean="0">
                <a:effectLst/>
              </a:rPr>
              <a:t>임대냐</a:t>
            </a:r>
            <a:r>
              <a:rPr lang="ko-KR" altLang="en-US" sz="2400" dirty="0" smtClean="0">
                <a:effectLst/>
              </a:rPr>
              <a:t> 매입이냐 하는 것이다</a:t>
            </a:r>
            <a:r>
              <a:rPr lang="en-US" altLang="ko-KR" sz="2400" dirty="0" smtClean="0">
                <a:effectLst/>
              </a:rPr>
              <a:t>. </a:t>
            </a:r>
            <a:r>
              <a:rPr lang="ko-KR" altLang="en-US" sz="2400" dirty="0" smtClean="0">
                <a:effectLst/>
              </a:rPr>
              <a:t>취직이나 결혼을 하면서 부모로부터 집을 물려받는 것은 예외로 하면 일반적으로 도시의 임대주택</a:t>
            </a:r>
            <a:r>
              <a:rPr lang="en-US" altLang="ko-KR" sz="2400" dirty="0" smtClean="0">
                <a:effectLst/>
              </a:rPr>
              <a:t>(</a:t>
            </a:r>
            <a:r>
              <a:rPr lang="ko-KR" altLang="en-US" sz="2400" dirty="0" smtClean="0">
                <a:effectLst/>
              </a:rPr>
              <a:t>아파트</a:t>
            </a:r>
            <a:r>
              <a:rPr lang="en-US" altLang="ko-KR" sz="2400" dirty="0" smtClean="0">
                <a:effectLst/>
              </a:rPr>
              <a:t>, </a:t>
            </a:r>
            <a:r>
              <a:rPr lang="ko-KR" altLang="en-US" sz="2400" dirty="0" smtClean="0">
                <a:effectLst/>
              </a:rPr>
              <a:t>맨션</a:t>
            </a:r>
            <a:r>
              <a:rPr lang="en-US" altLang="ko-KR" sz="2400" dirty="0" smtClean="0">
                <a:effectLst/>
              </a:rPr>
              <a:t>, </a:t>
            </a:r>
            <a:r>
              <a:rPr lang="ko-KR" altLang="en-US" sz="2400" dirty="0" smtClean="0">
                <a:effectLst/>
              </a:rPr>
              <a:t>단독주택</a:t>
            </a:r>
            <a:r>
              <a:rPr lang="en-US" altLang="ko-KR" sz="2400" dirty="0" smtClean="0">
                <a:effectLst/>
              </a:rPr>
              <a:t>)</a:t>
            </a:r>
            <a:r>
              <a:rPr lang="ko-KR" altLang="en-US" sz="2400" dirty="0" smtClean="0">
                <a:effectLst/>
              </a:rPr>
              <a:t>에서 시작하는 </a:t>
            </a:r>
            <a:r>
              <a:rPr lang="en-US" altLang="ko-KR" sz="2400" dirty="0" smtClean="0">
                <a:effectLst/>
              </a:rPr>
              <a:t/>
            </a:r>
            <a:br>
              <a:rPr lang="en-US" altLang="ko-KR" sz="2400" dirty="0" smtClean="0">
                <a:effectLst/>
              </a:rPr>
            </a:br>
            <a:r>
              <a:rPr lang="ko-KR" altLang="en-US" sz="2400" dirty="0" smtClean="0">
                <a:effectLst/>
              </a:rPr>
              <a:t>경우가 많다</a:t>
            </a:r>
            <a:r>
              <a:rPr lang="en-US" altLang="ko-KR" sz="2400" dirty="0" smtClean="0">
                <a:effectLst/>
              </a:rPr>
              <a:t>.</a:t>
            </a:r>
            <a:r>
              <a:rPr lang="ko-KR" altLang="en-US" sz="2400" dirty="0" smtClean="0">
                <a:effectLst/>
              </a:rPr>
              <a:t> 한 조사에 따르면 이상적인 집이란 교외에 목조로 지은 </a:t>
            </a:r>
            <a:r>
              <a:rPr lang="en-US" altLang="ko-KR" sz="2400" dirty="0" smtClean="0">
                <a:effectLst/>
              </a:rPr>
              <a:t>2</a:t>
            </a:r>
            <a:r>
              <a:rPr lang="ko-KR" altLang="en-US" sz="2400" dirty="0" smtClean="0">
                <a:effectLst/>
              </a:rPr>
              <a:t>층 </a:t>
            </a:r>
            <a:r>
              <a:rPr lang="en-US" altLang="ko-KR" sz="2400" dirty="0" smtClean="0">
                <a:effectLst/>
              </a:rPr>
              <a:t/>
            </a:r>
            <a:br>
              <a:rPr lang="en-US" altLang="ko-KR" sz="2400" dirty="0" smtClean="0">
                <a:effectLst/>
              </a:rPr>
            </a:br>
            <a:r>
              <a:rPr lang="ko-KR" altLang="en-US" sz="2400" dirty="0" smtClean="0">
                <a:effectLst/>
              </a:rPr>
              <a:t>서양식 주택이라는 결과가 나왔다</a:t>
            </a:r>
            <a:r>
              <a:rPr lang="en-US" altLang="ko-KR" sz="2400" dirty="0" smtClean="0">
                <a:effectLst/>
              </a:rPr>
              <a:t>(1993</a:t>
            </a:r>
            <a:r>
              <a:rPr lang="ko-KR" altLang="en-US" sz="2400" dirty="0" smtClean="0">
                <a:effectLst/>
              </a:rPr>
              <a:t>년 조사</a:t>
            </a:r>
            <a:r>
              <a:rPr lang="en-US" altLang="ko-KR" sz="2400" dirty="0" smtClean="0">
                <a:effectLst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713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120</Words>
  <Application>Microsoft Office PowerPoint</Application>
  <PresentationFormat>와이드스크린</PresentationFormat>
  <Paragraphs>18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주택정책의 전개과정</vt:lpstr>
      <vt:lpstr>주택정책의 전개과정</vt:lpstr>
      <vt:lpstr>주택정책의 전개과정</vt:lpstr>
      <vt:lpstr>DK의 탄생</vt:lpstr>
      <vt:lpstr>단지(団地)</vt:lpstr>
      <vt:lpstr>현대 일본의 주택문화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주택정책의 전개과정</dc:title>
  <dc:creator>김 세찬</dc:creator>
  <cp:lastModifiedBy>김 세찬</cp:lastModifiedBy>
  <cp:revision>7</cp:revision>
  <dcterms:created xsi:type="dcterms:W3CDTF">2019-03-30T21:01:18Z</dcterms:created>
  <dcterms:modified xsi:type="dcterms:W3CDTF">2019-03-31T05:13:39Z</dcterms:modified>
</cp:coreProperties>
</file>