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9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F1E6E6"/>
    <a:srgbClr val="F1F7EC"/>
    <a:srgbClr val="A5A5A5"/>
    <a:srgbClr val="C0E498"/>
    <a:srgbClr val="B2DE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>
        <p:scale>
          <a:sx n="95" d="100"/>
          <a:sy n="95" d="100"/>
        </p:scale>
        <p:origin x="-206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B60F-7A30-4D5B-B694-3B3795D8D5BA}" type="datetimeFigureOut">
              <a:rPr lang="ko-KR" altLang="en-US" smtClean="0"/>
              <a:t>2018-11-19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129B6-02E4-4871-BA3D-BD0B4D3CA8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1013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B60F-7A30-4D5B-B694-3B3795D8D5BA}" type="datetimeFigureOut">
              <a:rPr lang="ko-KR" altLang="en-US" smtClean="0"/>
              <a:t>2018-11-19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129B6-02E4-4871-BA3D-BD0B4D3CA8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240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B60F-7A30-4D5B-B694-3B3795D8D5BA}" type="datetimeFigureOut">
              <a:rPr lang="ko-KR" altLang="en-US" smtClean="0"/>
              <a:t>2018-11-19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129B6-02E4-4871-BA3D-BD0B4D3CA8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5974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B60F-7A30-4D5B-B694-3B3795D8D5BA}" type="datetimeFigureOut">
              <a:rPr lang="ko-KR" altLang="en-US" smtClean="0"/>
              <a:t>2018-11-19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129B6-02E4-4871-BA3D-BD0B4D3CA8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8139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B60F-7A30-4D5B-B694-3B3795D8D5BA}" type="datetimeFigureOut">
              <a:rPr lang="ko-KR" altLang="en-US" smtClean="0"/>
              <a:t>2018-11-19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129B6-02E4-4871-BA3D-BD0B4D3CA8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0148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B60F-7A30-4D5B-B694-3B3795D8D5BA}" type="datetimeFigureOut">
              <a:rPr lang="ko-KR" altLang="en-US" smtClean="0"/>
              <a:t>2018-11-19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129B6-02E4-4871-BA3D-BD0B4D3CA8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4905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B60F-7A30-4D5B-B694-3B3795D8D5BA}" type="datetimeFigureOut">
              <a:rPr lang="ko-KR" altLang="en-US" smtClean="0"/>
              <a:t>2018-11-19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129B6-02E4-4871-BA3D-BD0B4D3CA8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3463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B60F-7A30-4D5B-B694-3B3795D8D5BA}" type="datetimeFigureOut">
              <a:rPr lang="ko-KR" altLang="en-US" smtClean="0"/>
              <a:t>2018-11-19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129B6-02E4-4871-BA3D-BD0B4D3CA8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3178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B60F-7A30-4D5B-B694-3B3795D8D5BA}" type="datetimeFigureOut">
              <a:rPr lang="ko-KR" altLang="en-US" smtClean="0"/>
              <a:t>2018-11-19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129B6-02E4-4871-BA3D-BD0B4D3CA8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2869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B60F-7A30-4D5B-B694-3B3795D8D5BA}" type="datetimeFigureOut">
              <a:rPr lang="ko-KR" altLang="en-US" smtClean="0"/>
              <a:t>2018-11-19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129B6-02E4-4871-BA3D-BD0B4D3CA8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4164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B60F-7A30-4D5B-B694-3B3795D8D5BA}" type="datetimeFigureOut">
              <a:rPr lang="ko-KR" altLang="en-US" smtClean="0"/>
              <a:t>2018-11-19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129B6-02E4-4871-BA3D-BD0B4D3CA8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3524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1B60F-7A30-4D5B-B694-3B3795D8D5BA}" type="datetimeFigureOut">
              <a:rPr lang="ko-KR" altLang="en-US" smtClean="0"/>
              <a:t>2018-11-19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129B6-02E4-4871-BA3D-BD0B4D3CA8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4613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815106" y="1207247"/>
            <a:ext cx="5797176" cy="1609165"/>
          </a:xfrm>
        </p:spPr>
        <p:txBody>
          <a:bodyPr>
            <a:noAutofit/>
          </a:bodyPr>
          <a:lstStyle/>
          <a:p>
            <a:r>
              <a:rPr lang="ko-KR" altLang="en-US" sz="8000" b="1" dirty="0" smtClean="0">
                <a:latin typeface="한컴 쿨재즈 M" panose="02020603020101020101" pitchFamily="18" charset="-127"/>
                <a:ea typeface="한컴 쿨재즈 M" panose="02020603020101020101" pitchFamily="18" charset="-127"/>
              </a:rPr>
              <a:t>독도 </a:t>
            </a:r>
            <a:r>
              <a:rPr lang="ko-KR" altLang="en-US" sz="8000" b="1" dirty="0" err="1" smtClean="0">
                <a:latin typeface="한컴 쿨재즈 M" panose="02020603020101020101" pitchFamily="18" charset="-127"/>
                <a:ea typeface="한컴 쿨재즈 M" panose="02020603020101020101" pitchFamily="18" charset="-127"/>
              </a:rPr>
              <a:t>영토학</a:t>
            </a:r>
            <a:endParaRPr lang="ko-KR" altLang="en-US" sz="8000" b="1" dirty="0">
              <a:latin typeface="한컴 쿨재즈 M" panose="02020603020101020101" pitchFamily="18" charset="-127"/>
              <a:ea typeface="한컴 쿨재즈 M" panose="02020603020101020101" pitchFamily="18" charset="-127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4201459" y="1535953"/>
            <a:ext cx="7243482" cy="2"/>
          </a:xfrm>
          <a:prstGeom prst="line">
            <a:avLst/>
          </a:prstGeom>
          <a:ln w="12700">
            <a:solidFill>
              <a:schemeClr val="dk1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>
            <a:off x="4201459" y="3562762"/>
            <a:ext cx="7243482" cy="2"/>
          </a:xfrm>
          <a:prstGeom prst="line">
            <a:avLst/>
          </a:prstGeom>
          <a:ln w="12700">
            <a:solidFill>
              <a:schemeClr val="dk1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84456" y="2708038"/>
            <a:ext cx="616048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700" b="1" dirty="0" smtClean="0">
                <a:latin typeface="HY강M" panose="02030600000101010101" pitchFamily="18" charset="-127"/>
                <a:ea typeface="HY강M" panose="02030600000101010101" pitchFamily="18" charset="-127"/>
              </a:rPr>
              <a:t>-</a:t>
            </a:r>
            <a:r>
              <a:rPr lang="ko-KR" altLang="en-US" sz="2700" b="1" dirty="0" smtClean="0">
                <a:latin typeface="HY강M" panose="02030600000101010101" pitchFamily="18" charset="-127"/>
                <a:ea typeface="HY강M" panose="02030600000101010101" pitchFamily="18" charset="-127"/>
              </a:rPr>
              <a:t>간도가 지리적으로 한국영토인 근거</a:t>
            </a:r>
            <a:r>
              <a:rPr lang="en-US" altLang="ko-KR" sz="2700" b="1" dirty="0" smtClean="0">
                <a:latin typeface="HY강M" panose="02030600000101010101" pitchFamily="18" charset="-127"/>
                <a:ea typeface="HY강M" panose="02030600000101010101" pitchFamily="18" charset="-127"/>
              </a:rPr>
              <a:t>-</a:t>
            </a:r>
            <a:endParaRPr lang="ko-KR" altLang="en-US" sz="2700" dirty="0">
              <a:latin typeface="HY강M" panose="02030600000101010101" pitchFamily="18" charset="-127"/>
              <a:ea typeface="HY강M" panose="02030600000101010101" pitchFamily="18" charset="-127"/>
            </a:endParaRPr>
          </a:p>
          <a:p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951495" y="3868277"/>
            <a:ext cx="249344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dirty="0" smtClean="0"/>
              <a:t>체육학과 </a:t>
            </a:r>
            <a:r>
              <a:rPr lang="en-US" altLang="ko-KR" sz="1400" dirty="0" smtClean="0"/>
              <a:t>:</a:t>
            </a:r>
            <a:r>
              <a:rPr lang="ko-KR" altLang="en-US" sz="1400" dirty="0" smtClean="0"/>
              <a:t> 김성동</a:t>
            </a:r>
            <a:r>
              <a:rPr lang="en-US" altLang="ko-KR" sz="1400" dirty="0" smtClean="0"/>
              <a:t>,</a:t>
            </a:r>
            <a:r>
              <a:rPr lang="ko-KR" altLang="en-US" sz="1400" dirty="0" smtClean="0"/>
              <a:t> </a:t>
            </a:r>
            <a:r>
              <a:rPr lang="ko-KR" altLang="en-US" sz="1400" dirty="0" err="1" smtClean="0"/>
              <a:t>이서준</a:t>
            </a:r>
            <a:endParaRPr lang="ko-KR" altLang="en-US" sz="1400" dirty="0"/>
          </a:p>
        </p:txBody>
      </p:sp>
      <p:sp>
        <p:nvSpPr>
          <p:cNvPr id="20" name="오각형 19"/>
          <p:cNvSpPr/>
          <p:nvPr/>
        </p:nvSpPr>
        <p:spPr>
          <a:xfrm>
            <a:off x="0" y="6221506"/>
            <a:ext cx="8510494" cy="567765"/>
          </a:xfrm>
          <a:prstGeom prst="homePlat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갈매기형 수장 20"/>
          <p:cNvSpPr/>
          <p:nvPr/>
        </p:nvSpPr>
        <p:spPr>
          <a:xfrm>
            <a:off x="8361082" y="6221506"/>
            <a:ext cx="3783106" cy="567765"/>
          </a:xfrm>
          <a:prstGeom prst="chevron">
            <a:avLst/>
          </a:prstGeom>
          <a:solidFill>
            <a:srgbClr val="C0E49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22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87416"/>
            <a:ext cx="12162574" cy="579170"/>
          </a:xfrm>
          <a:prstGeom prst="rect">
            <a:avLst/>
          </a:prstGeom>
        </p:spPr>
      </p:pic>
      <p:cxnSp>
        <p:nvCxnSpPr>
          <p:cNvPr id="6" name="직선 연결선 5"/>
          <p:cNvCxnSpPr/>
          <p:nvPr/>
        </p:nvCxnSpPr>
        <p:spPr>
          <a:xfrm flipV="1">
            <a:off x="502023" y="1261035"/>
            <a:ext cx="11253695" cy="35860"/>
          </a:xfrm>
          <a:prstGeom prst="line">
            <a:avLst/>
          </a:prstGeom>
          <a:ln w="12700">
            <a:solidFill>
              <a:schemeClr val="dk1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27529" y="286870"/>
            <a:ext cx="2318871" cy="861774"/>
          </a:xfrm>
          <a:prstGeom prst="rect">
            <a:avLst/>
          </a:prstGeom>
          <a:solidFill>
            <a:srgbClr val="E6E6E6"/>
          </a:solidFill>
        </p:spPr>
        <p:txBody>
          <a:bodyPr wrap="square" rtlCol="0" anchor="ctr">
            <a:spAutoFit/>
          </a:bodyPr>
          <a:lstStyle/>
          <a:p>
            <a:r>
              <a:rPr lang="ko-KR" altLang="en-US" sz="5000" dirty="0" smtClean="0"/>
              <a:t>목차</a:t>
            </a:r>
            <a:endParaRPr lang="ko-KR" altLang="en-US" sz="5000" dirty="0"/>
          </a:p>
        </p:txBody>
      </p:sp>
      <p:sp>
        <p:nvSpPr>
          <p:cNvPr id="7" name="TextBox 6"/>
          <p:cNvSpPr txBox="1"/>
          <p:nvPr/>
        </p:nvSpPr>
        <p:spPr>
          <a:xfrm>
            <a:off x="627529" y="1621297"/>
            <a:ext cx="806729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sz="4000" dirty="0" smtClean="0"/>
              <a:t> 간도</a:t>
            </a:r>
            <a:endParaRPr lang="en-US" altLang="ko-KR" sz="4000" dirty="0"/>
          </a:p>
          <a:p>
            <a:pPr marL="342900" indent="-342900">
              <a:buAutoNum type="arabicPeriod"/>
            </a:pPr>
            <a:r>
              <a:rPr lang="ko-KR" altLang="en-US" sz="4000" dirty="0" smtClean="0"/>
              <a:t> 간도의 역사</a:t>
            </a:r>
            <a:endParaRPr lang="en-US" altLang="ko-KR" sz="4000" dirty="0" smtClean="0"/>
          </a:p>
          <a:p>
            <a:pPr marL="342900" indent="-342900">
              <a:buAutoNum type="arabicPeriod"/>
            </a:pPr>
            <a:r>
              <a:rPr lang="ko-KR" altLang="en-US" sz="4000" dirty="0" smtClean="0"/>
              <a:t> 간도협약</a:t>
            </a:r>
            <a:endParaRPr lang="en-US" altLang="ko-KR" sz="4000" dirty="0" smtClean="0"/>
          </a:p>
          <a:p>
            <a:pPr marL="342900" indent="-342900">
              <a:buAutoNum type="arabicPeriod"/>
            </a:pPr>
            <a:r>
              <a:rPr lang="ko-KR" altLang="en-US" sz="4000" dirty="0" smtClean="0"/>
              <a:t> 간도가 우리나라 영토인 이유</a:t>
            </a:r>
            <a:endParaRPr lang="en-US" altLang="ko-KR" sz="4000" dirty="0" smtClean="0"/>
          </a:p>
          <a:p>
            <a:pPr marL="342900" indent="-342900">
              <a:buAutoNum type="arabicPeriod"/>
            </a:pPr>
            <a:r>
              <a:rPr lang="ko-KR" altLang="en-US" sz="4000" dirty="0" smtClean="0"/>
              <a:t> </a:t>
            </a:r>
            <a:r>
              <a:rPr lang="ko-KR" altLang="en-US" sz="4000" dirty="0" err="1" smtClean="0"/>
              <a:t>느낀점</a:t>
            </a:r>
            <a:endParaRPr lang="ko-KR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65531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812" y="6211245"/>
            <a:ext cx="12162574" cy="579170"/>
          </a:xfrm>
          <a:prstGeom prst="rect">
            <a:avLst/>
          </a:prstGeom>
        </p:spPr>
      </p:pic>
      <p:cxnSp>
        <p:nvCxnSpPr>
          <p:cNvPr id="4" name="직선 연결선 3"/>
          <p:cNvCxnSpPr/>
          <p:nvPr/>
        </p:nvCxnSpPr>
        <p:spPr>
          <a:xfrm flipV="1">
            <a:off x="502023" y="1261035"/>
            <a:ext cx="11253695" cy="35860"/>
          </a:xfrm>
          <a:prstGeom prst="line">
            <a:avLst/>
          </a:prstGeom>
          <a:ln w="12700">
            <a:solidFill>
              <a:schemeClr val="dk1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87110" y="286870"/>
            <a:ext cx="1111624" cy="861774"/>
          </a:xfrm>
          <a:prstGeom prst="rect">
            <a:avLst/>
          </a:prstGeom>
          <a:solidFill>
            <a:srgbClr val="E6E6E6"/>
          </a:solidFill>
        </p:spPr>
        <p:txBody>
          <a:bodyPr wrap="square" rtlCol="0" anchor="ctr">
            <a:spAutoFit/>
          </a:bodyPr>
          <a:lstStyle/>
          <a:p>
            <a:r>
              <a:rPr lang="en-US" altLang="ko-KR" sz="5000" b="1" dirty="0" smtClean="0"/>
              <a:t>1</a:t>
            </a:r>
            <a:r>
              <a:rPr lang="en-US" altLang="ko-KR" sz="5000" b="1" baseline="30000" dirty="0" smtClean="0"/>
              <a:t>ST</a:t>
            </a:r>
            <a:endParaRPr lang="ko-KR" altLang="en-US" sz="5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34776" y="286870"/>
            <a:ext cx="746461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000" dirty="0" smtClean="0"/>
              <a:t>간도</a:t>
            </a:r>
            <a:endParaRPr lang="ko-KR" altLang="en-US" sz="5000" dirty="0"/>
          </a:p>
          <a:p>
            <a:endParaRPr lang="ko-KR" alt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2590" y="1425643"/>
            <a:ext cx="4483768" cy="445821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87110" y="1804737"/>
            <a:ext cx="57613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〮 </a:t>
            </a:r>
            <a:r>
              <a:rPr lang="ko-KR" altLang="en-US" dirty="0"/>
              <a:t>만주 </a:t>
            </a:r>
            <a:r>
              <a:rPr lang="ko-KR" altLang="en-US" dirty="0" err="1"/>
              <a:t>길림성</a:t>
            </a:r>
            <a:r>
              <a:rPr lang="en-US" altLang="ko-KR" dirty="0"/>
              <a:t>(</a:t>
            </a:r>
            <a:r>
              <a:rPr lang="ko-KR" altLang="en-US" dirty="0" err="1"/>
              <a:t>吉林省</a:t>
            </a:r>
            <a:r>
              <a:rPr lang="en-US" altLang="ko-KR" dirty="0"/>
              <a:t>) </a:t>
            </a:r>
            <a:r>
              <a:rPr lang="ko-KR" altLang="en-US" dirty="0"/>
              <a:t>동남부지역으로 중국 현지에서 연길도</a:t>
            </a:r>
            <a:r>
              <a:rPr lang="en-US" altLang="ko-KR" dirty="0"/>
              <a:t>(</a:t>
            </a:r>
            <a:r>
              <a:rPr lang="ko-KR" altLang="en-US" dirty="0"/>
              <a:t>延吉道</a:t>
            </a:r>
            <a:r>
              <a:rPr lang="en-US" altLang="ko-KR" dirty="0"/>
              <a:t>)</a:t>
            </a:r>
            <a:r>
              <a:rPr lang="ko-KR" altLang="en-US" dirty="0"/>
              <a:t>라고 부르는 </a:t>
            </a:r>
            <a:r>
              <a:rPr lang="ko-KR" altLang="en-US" dirty="0" smtClean="0"/>
              <a:t>지역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87110" y="2680303"/>
            <a:ext cx="576131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〮 </a:t>
            </a:r>
            <a:r>
              <a:rPr lang="ko-KR" altLang="en-US" dirty="0"/>
              <a:t>간도라는 지명은 병자호란 뒤에 청나라 측이 이 지역을 </a:t>
            </a:r>
            <a:r>
              <a:rPr lang="ko-KR" altLang="en-US" dirty="0" err="1"/>
              <a:t>봉금지역</a:t>
            </a:r>
            <a:r>
              <a:rPr lang="en-US" altLang="ko-KR" dirty="0"/>
              <a:t>(</a:t>
            </a:r>
            <a:r>
              <a:rPr lang="ko-KR" altLang="en-US" dirty="0" err="1"/>
              <a:t>封禁地域</a:t>
            </a:r>
            <a:r>
              <a:rPr lang="ko-KR" altLang="en-US" dirty="0"/>
              <a:t> </a:t>
            </a:r>
            <a:r>
              <a:rPr lang="en-US" altLang="ko-KR" dirty="0"/>
              <a:t>: </a:t>
            </a:r>
            <a:r>
              <a:rPr lang="ko-KR" altLang="en-US" dirty="0"/>
              <a:t>이주 금지의 무인공간지대</a:t>
            </a:r>
            <a:r>
              <a:rPr lang="en-US" altLang="ko-KR" dirty="0"/>
              <a:t>)</a:t>
            </a:r>
            <a:r>
              <a:rPr lang="ko-KR" altLang="en-US" dirty="0"/>
              <a:t>으로 정하고 </a:t>
            </a:r>
            <a:r>
              <a:rPr lang="ko-KR" altLang="en-US" dirty="0" err="1"/>
              <a:t>청국인이나</a:t>
            </a:r>
            <a:r>
              <a:rPr lang="ko-KR" altLang="en-US" dirty="0"/>
              <a:t> 조선인 모두의 입주를 불허하는 공간 지대로 삼은 뒤</a:t>
            </a:r>
            <a:r>
              <a:rPr lang="en-US" altLang="ko-KR" dirty="0"/>
              <a:t>, </a:t>
            </a:r>
            <a:r>
              <a:rPr lang="ko-KR" altLang="en-US" dirty="0"/>
              <a:t>청나라와 조선 사이에 놓인 섬［島］과 같은 땅이라는 데서 유래된 것으로 보인다</a:t>
            </a:r>
            <a:r>
              <a:rPr lang="en-US" altLang="ko-KR" dirty="0"/>
              <a:t>. </a:t>
            </a:r>
            <a:r>
              <a:rPr lang="ko-KR" altLang="en-US" dirty="0"/>
              <a:t>그러나 조선 후기에 우리 농민들이 이 지역을 새로 개간한 땅이라는 뜻에서 ‘간도</a:t>
            </a:r>
            <a:r>
              <a:rPr lang="en-US" altLang="ko-KR" dirty="0"/>
              <a:t>(</a:t>
            </a:r>
            <a:r>
              <a:rPr lang="ko-KR" altLang="en-US" dirty="0"/>
              <a:t>墾島</a:t>
            </a:r>
            <a:r>
              <a:rPr lang="en-US" altLang="ko-KR" dirty="0"/>
              <a:t>)’</a:t>
            </a:r>
            <a:r>
              <a:rPr lang="ko-KR" altLang="en-US" dirty="0"/>
              <a:t>라고 적었으며</a:t>
            </a:r>
            <a:r>
              <a:rPr lang="en-US" altLang="ko-KR" dirty="0"/>
              <a:t>, </a:t>
            </a:r>
            <a:r>
              <a:rPr lang="ko-KR" altLang="en-US" dirty="0"/>
              <a:t>또 조선의 정북</a:t>
            </a:r>
            <a:r>
              <a:rPr lang="en-US" altLang="ko-KR" dirty="0"/>
              <a:t>(</a:t>
            </a:r>
            <a:r>
              <a:rPr lang="ko-KR" altLang="en-US" dirty="0"/>
              <a:t>正北</a:t>
            </a:r>
            <a:r>
              <a:rPr lang="en-US" altLang="ko-KR" dirty="0"/>
              <a:t>)</a:t>
            </a:r>
            <a:r>
              <a:rPr lang="ko-KR" altLang="en-US" dirty="0"/>
              <a:t>과 정동</a:t>
            </a:r>
            <a:r>
              <a:rPr lang="en-US" altLang="ko-KR" dirty="0"/>
              <a:t>(</a:t>
            </a:r>
            <a:r>
              <a:rPr lang="ko-KR" altLang="en-US" dirty="0"/>
              <a:t>正東</a:t>
            </a:r>
            <a:r>
              <a:rPr lang="en-US" altLang="ko-KR" dirty="0"/>
              <a:t>) </a:t>
            </a:r>
            <a:r>
              <a:rPr lang="ko-KR" altLang="en-US" dirty="0"/>
              <a:t>사이에 위치한 방향인 간방</a:t>
            </a:r>
            <a:r>
              <a:rPr lang="en-US" altLang="ko-KR" dirty="0"/>
              <a:t>(</a:t>
            </a:r>
            <a:r>
              <a:rPr lang="ko-KR" altLang="en-US" dirty="0"/>
              <a:t>艮方</a:t>
            </a:r>
            <a:r>
              <a:rPr lang="en-US" altLang="ko-KR" dirty="0"/>
              <a:t>)</a:t>
            </a:r>
            <a:r>
              <a:rPr lang="ko-KR" altLang="en-US" dirty="0"/>
              <a:t>에 있는 땅이라 하여 ‘간도</a:t>
            </a:r>
            <a:r>
              <a:rPr lang="en-US" altLang="ko-KR" dirty="0"/>
              <a:t>(</a:t>
            </a:r>
            <a:r>
              <a:rPr lang="ko-KR" altLang="en-US" dirty="0"/>
              <a:t>艮島</a:t>
            </a:r>
            <a:r>
              <a:rPr lang="en-US" altLang="ko-KR" dirty="0"/>
              <a:t>)’</a:t>
            </a:r>
            <a:r>
              <a:rPr lang="ko-KR" altLang="en-US" dirty="0"/>
              <a:t>라고도 </a:t>
            </a:r>
            <a:r>
              <a:rPr lang="ko-KR" altLang="en-US" dirty="0" smtClean="0"/>
              <a:t>하였다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025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87416"/>
            <a:ext cx="12162574" cy="579170"/>
          </a:xfrm>
          <a:prstGeom prst="rect">
            <a:avLst/>
          </a:prstGeom>
        </p:spPr>
      </p:pic>
      <p:cxnSp>
        <p:nvCxnSpPr>
          <p:cNvPr id="5" name="직선 연결선 4"/>
          <p:cNvCxnSpPr/>
          <p:nvPr/>
        </p:nvCxnSpPr>
        <p:spPr>
          <a:xfrm flipV="1">
            <a:off x="502023" y="1261035"/>
            <a:ext cx="11253695" cy="35860"/>
          </a:xfrm>
          <a:prstGeom prst="line">
            <a:avLst/>
          </a:prstGeom>
          <a:ln w="12700">
            <a:solidFill>
              <a:schemeClr val="dk1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75340" y="330907"/>
            <a:ext cx="1350683" cy="861774"/>
          </a:xfrm>
          <a:prstGeom prst="rect">
            <a:avLst/>
          </a:prstGeom>
          <a:solidFill>
            <a:srgbClr val="E6E6E6"/>
          </a:solidFill>
        </p:spPr>
        <p:txBody>
          <a:bodyPr wrap="square" rtlCol="0" anchor="ctr">
            <a:spAutoFit/>
          </a:bodyPr>
          <a:lstStyle/>
          <a:p>
            <a:r>
              <a:rPr lang="en-US" altLang="ko-KR" sz="5000" b="1" dirty="0" smtClean="0"/>
              <a:t>2</a:t>
            </a:r>
            <a:r>
              <a:rPr lang="en-US" altLang="ko-KR" sz="5000" b="1" baseline="30000" dirty="0" smtClean="0"/>
              <a:t>ND</a:t>
            </a:r>
            <a:endParaRPr lang="ko-KR" altLang="en-US" sz="5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27624" y="298823"/>
            <a:ext cx="863002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ko-KR" altLang="en-US" sz="5000" dirty="0" smtClean="0"/>
              <a:t>간도의 역사</a:t>
            </a:r>
            <a:endParaRPr lang="ko-KR" altLang="en-US" sz="5000" dirty="0"/>
          </a:p>
        </p:txBody>
      </p:sp>
      <p:sp>
        <p:nvSpPr>
          <p:cNvPr id="2" name="TextBox 1"/>
          <p:cNvSpPr txBox="1"/>
          <p:nvPr/>
        </p:nvSpPr>
        <p:spPr>
          <a:xfrm>
            <a:off x="675340" y="1620252"/>
            <a:ext cx="1047549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/>
              <a:t>〮 </a:t>
            </a:r>
            <a:r>
              <a:rPr lang="ko-KR" altLang="en-US" dirty="0" smtClean="0"/>
              <a:t>간도 </a:t>
            </a:r>
            <a:r>
              <a:rPr lang="ko-KR" altLang="en-US" dirty="0"/>
              <a:t>지역은 청의 발상지로</a:t>
            </a:r>
            <a:r>
              <a:rPr lang="en-US" altLang="ko-KR" dirty="0"/>
              <a:t>, </a:t>
            </a:r>
            <a:r>
              <a:rPr lang="ko-KR" altLang="en-US" dirty="0"/>
              <a:t>청은 이 지역을 신성하게 여겨 다른 지역 사람들의 이주를</a:t>
            </a:r>
            <a:r>
              <a:rPr lang="ko-KR" altLang="en-US" b="1" dirty="0"/>
              <a:t> </a:t>
            </a:r>
            <a:r>
              <a:rPr lang="ko-KR" altLang="en-US" dirty="0"/>
              <a:t>금지했습니다</a:t>
            </a:r>
            <a:r>
              <a:rPr lang="en-US" altLang="ko-KR" dirty="0"/>
              <a:t>. </a:t>
            </a:r>
            <a:r>
              <a:rPr lang="ko-KR" altLang="en-US" dirty="0"/>
              <a:t>그런데 </a:t>
            </a:r>
            <a:r>
              <a:rPr lang="en-US" altLang="ko-KR" dirty="0"/>
              <a:t>19</a:t>
            </a:r>
            <a:r>
              <a:rPr lang="ko-KR" altLang="en-US" dirty="0"/>
              <a:t>세기 후반 조선인의 간도 이주가 급격히 늘어나면서 간도 귀속을 둘러싼 분쟁이 일어났습니다</a:t>
            </a:r>
            <a:r>
              <a:rPr lang="en-US" altLang="ko-KR" dirty="0"/>
              <a:t>. </a:t>
            </a:r>
            <a:br>
              <a:rPr lang="en-US" altLang="ko-KR" dirty="0"/>
            </a:br>
            <a:r>
              <a:rPr lang="en-US" altLang="ko-KR" dirty="0" smtClean="0"/>
              <a:t> </a:t>
            </a:r>
            <a:r>
              <a:rPr lang="ko-KR" altLang="en-US" dirty="0" smtClean="0"/>
              <a:t>이 </a:t>
            </a:r>
            <a:r>
              <a:rPr lang="ko-KR" altLang="en-US" dirty="0"/>
              <a:t>과정에서 숙종 때 세운 백두산 정계비의 해석을 둘러싸고 조선과 청의 주장이 대립했습니다</a:t>
            </a:r>
            <a:r>
              <a:rPr lang="en-US" altLang="ko-KR" dirty="0"/>
              <a:t>. </a:t>
            </a:r>
            <a:r>
              <a:rPr lang="ko-KR" altLang="en-US" dirty="0"/>
              <a:t>청은 백두산 정계비에 동쪽 경계로 기록된 </a:t>
            </a:r>
            <a:r>
              <a:rPr lang="ko-KR" altLang="en-US" dirty="0" err="1"/>
              <a:t>토문강</a:t>
            </a:r>
            <a:r>
              <a:rPr lang="en-US" altLang="ko-KR" dirty="0"/>
              <a:t>(</a:t>
            </a:r>
            <a:r>
              <a:rPr lang="ko-KR" altLang="en-US" dirty="0" err="1"/>
              <a:t>土門江</a:t>
            </a:r>
            <a:r>
              <a:rPr lang="en-US" altLang="ko-KR" dirty="0"/>
              <a:t>)</a:t>
            </a:r>
            <a:r>
              <a:rPr lang="ko-KR" altLang="en-US" dirty="0"/>
              <a:t>이 두만강이라 했지만</a:t>
            </a:r>
            <a:r>
              <a:rPr lang="en-US" altLang="ko-KR" dirty="0"/>
              <a:t>, </a:t>
            </a:r>
            <a:r>
              <a:rPr lang="ko-KR" altLang="en-US" dirty="0"/>
              <a:t>조선은 </a:t>
            </a:r>
            <a:r>
              <a:rPr lang="ko-KR" altLang="en-US" dirty="0" err="1"/>
              <a:t>토문강이</a:t>
            </a:r>
            <a:r>
              <a:rPr lang="ko-KR" altLang="en-US" dirty="0"/>
              <a:t> </a:t>
            </a:r>
            <a:r>
              <a:rPr lang="ko-KR" altLang="en-US" dirty="0" err="1"/>
              <a:t>쑹화강</a:t>
            </a:r>
            <a:r>
              <a:rPr lang="ko-KR" altLang="en-US" dirty="0"/>
              <a:t> 상류이므로 간도가 조선의 영토라고 맞섰습니다</a:t>
            </a:r>
            <a:r>
              <a:rPr lang="en-US" altLang="ko-KR" dirty="0"/>
              <a:t>. </a:t>
            </a:r>
            <a:r>
              <a:rPr lang="ko-KR" altLang="en-US" dirty="0"/>
              <a:t>그러나 양측의 주장이 팽팽하여 간도 귀속 문제는 확실한 결론을 내리지 못했습니다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r>
              <a:rPr lang="ko-KR" altLang="en-US" dirty="0" smtClean="0"/>
              <a:t>이후 </a:t>
            </a:r>
            <a:r>
              <a:rPr lang="ko-KR" altLang="en-US" dirty="0"/>
              <a:t>대한 제국은 한인이 거주하고 있는 간도 관리에 적극적으로 나서 </a:t>
            </a:r>
            <a:r>
              <a:rPr lang="ko-KR" altLang="en-US" dirty="0" err="1"/>
              <a:t>이범윤을</a:t>
            </a:r>
            <a:r>
              <a:rPr lang="ko-KR" altLang="en-US" dirty="0"/>
              <a:t> 간도 관리사로 파견하고 간도를 함경도의 행정 구역으로 편입했습니다</a:t>
            </a:r>
            <a:r>
              <a:rPr lang="en-US" altLang="ko-KR" dirty="0"/>
              <a:t>(1903</a:t>
            </a:r>
            <a:r>
              <a:rPr lang="ko-KR" altLang="en-US" dirty="0"/>
              <a:t>년</a:t>
            </a:r>
            <a:r>
              <a:rPr lang="en-US" altLang="ko-KR" dirty="0"/>
              <a:t>).</a:t>
            </a:r>
          </a:p>
          <a:p>
            <a:r>
              <a:rPr lang="ko-KR" altLang="en-US" dirty="0" err="1"/>
              <a:t>을사늑약으로</a:t>
            </a:r>
            <a:r>
              <a:rPr lang="ko-KR" altLang="en-US" dirty="0"/>
              <a:t> 일본이 대한 제국의 외교권을 강탈하면서 간도 귀속 문제는 청</a:t>
            </a:r>
            <a:r>
              <a:rPr lang="en-US" altLang="ko-KR" dirty="0"/>
              <a:t>·</a:t>
            </a:r>
            <a:r>
              <a:rPr lang="ko-KR" altLang="en-US" dirty="0"/>
              <a:t>일 간의 영유권 문제로 변했습니다</a:t>
            </a:r>
            <a:r>
              <a:rPr lang="en-US" altLang="ko-KR" dirty="0"/>
              <a:t>. </a:t>
            </a:r>
            <a:r>
              <a:rPr lang="ko-KR" altLang="en-US" dirty="0"/>
              <a:t>일본은 처음에는 대한 제국과 같이 간도가 대한 제국의 영토라 주장하였으나</a:t>
            </a:r>
            <a:r>
              <a:rPr lang="en-US" altLang="ko-KR" dirty="0"/>
              <a:t>, </a:t>
            </a:r>
            <a:r>
              <a:rPr lang="ko-KR" altLang="en-US" dirty="0"/>
              <a:t>남만주 지역의 철도 부설권과 </a:t>
            </a:r>
            <a:r>
              <a:rPr lang="ko-KR" altLang="en-US" dirty="0" err="1"/>
              <a:t>푸순의</a:t>
            </a:r>
            <a:r>
              <a:rPr lang="ko-KR" altLang="en-US" dirty="0"/>
              <a:t> 탄광 채굴권 등의 이권을 얻는 대가로 간도 협약을 체결했습니다</a:t>
            </a:r>
            <a:r>
              <a:rPr lang="en-US" altLang="ko-KR" dirty="0"/>
              <a:t>(1909</a:t>
            </a:r>
            <a:r>
              <a:rPr lang="ko-KR" altLang="en-US" dirty="0"/>
              <a:t>년</a:t>
            </a:r>
            <a:r>
              <a:rPr lang="en-US" altLang="ko-KR" dirty="0"/>
              <a:t>). </a:t>
            </a:r>
            <a:r>
              <a:rPr lang="ko-KR" altLang="en-US" dirty="0"/>
              <a:t>이로써 간도는 중국의 영토가 되었습니다</a:t>
            </a:r>
            <a:r>
              <a:rPr lang="en-US" altLang="ko-KR" dirty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8999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87416"/>
            <a:ext cx="12162574" cy="579170"/>
          </a:xfrm>
          <a:prstGeom prst="rect">
            <a:avLst/>
          </a:prstGeom>
        </p:spPr>
      </p:pic>
      <p:cxnSp>
        <p:nvCxnSpPr>
          <p:cNvPr id="5" name="직선 연결선 4"/>
          <p:cNvCxnSpPr/>
          <p:nvPr/>
        </p:nvCxnSpPr>
        <p:spPr>
          <a:xfrm flipV="1">
            <a:off x="502023" y="1261035"/>
            <a:ext cx="11253695" cy="35860"/>
          </a:xfrm>
          <a:prstGeom prst="line">
            <a:avLst/>
          </a:prstGeom>
          <a:ln w="12700">
            <a:solidFill>
              <a:schemeClr val="dk1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직사각형 6"/>
          <p:cNvSpPr/>
          <p:nvPr/>
        </p:nvSpPr>
        <p:spPr>
          <a:xfrm>
            <a:off x="736927" y="70449"/>
            <a:ext cx="1154483" cy="11555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en-US" altLang="ko-KR" sz="5000" b="1" kern="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3</a:t>
            </a:r>
            <a:r>
              <a:rPr lang="en-US" altLang="ko-KR" sz="5000" b="1" kern="100" baseline="300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RD</a:t>
            </a:r>
            <a:endParaRPr lang="ko-KR" altLang="en-US" sz="5000" kern="0" spc="0" dirty="0">
              <a:solidFill>
                <a:srgbClr val="000000"/>
              </a:solidFill>
              <a:effectLst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82252" y="225337"/>
            <a:ext cx="64569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000" dirty="0" smtClean="0"/>
              <a:t>간도협약 </a:t>
            </a:r>
            <a:endParaRPr lang="ko-KR" altLang="en-US" sz="5000" dirty="0"/>
          </a:p>
        </p:txBody>
      </p:sp>
      <p:sp>
        <p:nvSpPr>
          <p:cNvPr id="4" name="TextBox 3"/>
          <p:cNvSpPr txBox="1"/>
          <p:nvPr/>
        </p:nvSpPr>
        <p:spPr>
          <a:xfrm>
            <a:off x="736927" y="1788261"/>
            <a:ext cx="1082943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 〮청나라는 </a:t>
            </a:r>
            <a:r>
              <a:rPr lang="en-US" altLang="ko-KR" dirty="0"/>
              <a:t>19</a:t>
            </a:r>
            <a:r>
              <a:rPr lang="ko-KR" altLang="en-US" dirty="0"/>
              <a:t>세기 말기부터 간도가 자국 영토라고 주장하여 군대까지 투입하고 지방관까지 두었으나</a:t>
            </a:r>
            <a:r>
              <a:rPr lang="en-US" altLang="ko-KR" dirty="0"/>
              <a:t>, </a:t>
            </a:r>
            <a:r>
              <a:rPr lang="ko-KR" altLang="en-US" dirty="0"/>
              <a:t>한국도 그에 강력히 맞서 영토권을 주장하였으므로 간도영유권 문제는 한</a:t>
            </a:r>
            <a:r>
              <a:rPr lang="en-US" altLang="ko-KR" dirty="0"/>
              <a:t>·</a:t>
            </a:r>
            <a:r>
              <a:rPr lang="ko-KR" altLang="en-US" dirty="0"/>
              <a:t>청 간의 오랜 </a:t>
            </a:r>
            <a:r>
              <a:rPr lang="ko-KR" altLang="en-US" dirty="0" err="1"/>
              <a:t>계쟁문제</a:t>
            </a:r>
            <a:r>
              <a:rPr lang="en-US" altLang="ko-KR" dirty="0"/>
              <a:t>(</a:t>
            </a:r>
            <a:r>
              <a:rPr lang="ko-KR" altLang="en-US" dirty="0" err="1"/>
              <a:t>係爭問題</a:t>
            </a:r>
            <a:r>
              <a:rPr lang="en-US" altLang="ko-KR" dirty="0"/>
              <a:t>)</a:t>
            </a:r>
            <a:r>
              <a:rPr lang="ko-KR" altLang="en-US" dirty="0"/>
              <a:t>였다</a:t>
            </a:r>
            <a:r>
              <a:rPr lang="en-US" altLang="ko-KR" dirty="0" smtClean="0"/>
              <a:t>.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/>
              <a:t>일제는 </a:t>
            </a:r>
            <a:r>
              <a:rPr lang="en-US" altLang="ko-KR" dirty="0"/>
              <a:t>1905</a:t>
            </a:r>
            <a:r>
              <a:rPr lang="ko-KR" altLang="en-US" dirty="0"/>
              <a:t>년</a:t>
            </a:r>
            <a:r>
              <a:rPr lang="en-US" altLang="ko-KR" dirty="0"/>
              <a:t>(</a:t>
            </a:r>
            <a:r>
              <a:rPr lang="ko-KR" altLang="en-US" dirty="0"/>
              <a:t>광무 </a:t>
            </a:r>
            <a:r>
              <a:rPr lang="en-US" altLang="ko-KR" dirty="0"/>
              <a:t>9) </a:t>
            </a:r>
            <a:r>
              <a:rPr lang="ko-KR" altLang="en-US" dirty="0"/>
              <a:t>대한제국의 외교권을 박탈한 뒤 청나라와 간도문제에 관한 교섭을 벌여 오다가 남만주철도 부설권과 </a:t>
            </a:r>
            <a:r>
              <a:rPr lang="ko-KR" altLang="en-US" dirty="0" err="1"/>
              <a:t>푸순</a:t>
            </a:r>
            <a:r>
              <a:rPr lang="en-US" altLang="ko-KR" dirty="0"/>
              <a:t>[</a:t>
            </a:r>
            <a:r>
              <a:rPr lang="ko-KR" altLang="en-US" dirty="0"/>
              <a:t>撫順</a:t>
            </a:r>
            <a:r>
              <a:rPr lang="en-US" altLang="ko-KR" dirty="0"/>
              <a:t>]</a:t>
            </a:r>
            <a:r>
              <a:rPr lang="ko-KR" altLang="en-US" dirty="0"/>
              <a:t>탄광 채굴권을 얻는 대가로 간도를 청나라에 넘겨주는 협약을 체결하였다</a:t>
            </a:r>
            <a:r>
              <a:rPr lang="en-US" altLang="ko-KR" dirty="0" smtClean="0"/>
              <a:t>.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 smtClean="0"/>
              <a:t> 〮</a:t>
            </a:r>
            <a:r>
              <a:rPr lang="ko-KR" altLang="en-US" dirty="0" smtClean="0"/>
              <a:t>이 </a:t>
            </a:r>
            <a:r>
              <a:rPr lang="ko-KR" altLang="en-US" dirty="0"/>
              <a:t>협약은 전문 </a:t>
            </a:r>
            <a:r>
              <a:rPr lang="en-US" altLang="ko-KR" dirty="0"/>
              <a:t>7</a:t>
            </a:r>
            <a:r>
              <a:rPr lang="ko-KR" altLang="en-US" dirty="0"/>
              <a:t>조로 되어 있는데</a:t>
            </a:r>
            <a:r>
              <a:rPr lang="en-US" altLang="ko-KR" dirty="0"/>
              <a:t>, </a:t>
            </a:r>
            <a:r>
              <a:rPr lang="ko-KR" altLang="en-US" dirty="0"/>
              <a:t>그 내용은 </a:t>
            </a:r>
            <a:r>
              <a:rPr lang="en-US" altLang="ko-KR" dirty="0" smtClean="0"/>
              <a:t>1.</a:t>
            </a:r>
            <a:r>
              <a:rPr lang="ko-KR" altLang="en-US" dirty="0" smtClean="0"/>
              <a:t> </a:t>
            </a:r>
            <a:r>
              <a:rPr lang="ko-KR" altLang="en-US" dirty="0"/>
              <a:t>한</a:t>
            </a:r>
            <a:r>
              <a:rPr lang="en-US" altLang="ko-KR" dirty="0"/>
              <a:t>·</a:t>
            </a:r>
            <a:r>
              <a:rPr lang="ko-KR" altLang="en-US" dirty="0"/>
              <a:t>청 양국의 국경은 </a:t>
            </a:r>
            <a:r>
              <a:rPr lang="ko-KR" altLang="en-US" dirty="0" err="1"/>
              <a:t>도문강</a:t>
            </a:r>
            <a:r>
              <a:rPr lang="en-US" altLang="ko-KR" dirty="0"/>
              <a:t>(</a:t>
            </a:r>
            <a:r>
              <a:rPr lang="ko-KR" altLang="en-US" dirty="0" err="1"/>
              <a:t>圖們江</a:t>
            </a:r>
            <a:r>
              <a:rPr lang="en-US" altLang="ko-KR" dirty="0"/>
              <a:t>:</a:t>
            </a:r>
            <a:r>
              <a:rPr lang="ko-KR" altLang="en-US" dirty="0" err="1"/>
              <a:t>토문강</a:t>
            </a:r>
            <a:r>
              <a:rPr lang="en-US" altLang="ko-KR" dirty="0"/>
              <a:t>)</a:t>
            </a:r>
            <a:r>
              <a:rPr lang="ko-KR" altLang="en-US" dirty="0"/>
              <a:t>으로서 경계를 이루되</a:t>
            </a:r>
            <a:r>
              <a:rPr lang="en-US" altLang="ko-KR" dirty="0"/>
              <a:t>, </a:t>
            </a:r>
            <a:r>
              <a:rPr lang="ko-KR" altLang="en-US" dirty="0"/>
              <a:t>일본 정부는 간도를 청나라의 영토로 인정하는 동시에 청나라는 </a:t>
            </a:r>
            <a:r>
              <a:rPr lang="ko-KR" altLang="en-US" dirty="0" err="1"/>
              <a:t>도문강</a:t>
            </a:r>
            <a:r>
              <a:rPr lang="ko-KR" altLang="en-US" dirty="0"/>
              <a:t> 이북의 간지</a:t>
            </a:r>
            <a:r>
              <a:rPr lang="en-US" altLang="ko-KR" dirty="0"/>
              <a:t>(</a:t>
            </a:r>
            <a:r>
              <a:rPr lang="ko-KR" altLang="en-US" dirty="0"/>
              <a:t>墾地</a:t>
            </a:r>
            <a:r>
              <a:rPr lang="en-US" altLang="ko-KR" dirty="0"/>
              <a:t>)</a:t>
            </a:r>
            <a:r>
              <a:rPr lang="ko-KR" altLang="en-US" dirty="0"/>
              <a:t>를 한국민의 잡거</a:t>
            </a:r>
            <a:r>
              <a:rPr lang="en-US" altLang="ko-KR" dirty="0"/>
              <a:t>(</a:t>
            </a:r>
            <a:r>
              <a:rPr lang="ko-KR" altLang="en-US" dirty="0"/>
              <a:t>雜居</a:t>
            </a:r>
            <a:r>
              <a:rPr lang="en-US" altLang="ko-KR" dirty="0"/>
              <a:t>)</a:t>
            </a:r>
            <a:r>
              <a:rPr lang="ko-KR" altLang="en-US" dirty="0"/>
              <a:t>구역으로 인정하며</a:t>
            </a:r>
            <a:r>
              <a:rPr lang="en-US" altLang="ko-KR" dirty="0"/>
              <a:t>, </a:t>
            </a:r>
            <a:r>
              <a:rPr lang="en-US" altLang="ko-KR" dirty="0" smtClean="0"/>
              <a:t>2. </a:t>
            </a:r>
            <a:r>
              <a:rPr lang="ko-KR" altLang="en-US" dirty="0"/>
              <a:t>잡거구역 내에 거주하는 한국민은 청나라의 법률에 복종하고</a:t>
            </a:r>
            <a:r>
              <a:rPr lang="en-US" altLang="ko-KR" dirty="0"/>
              <a:t>, </a:t>
            </a:r>
            <a:r>
              <a:rPr lang="ko-KR" altLang="en-US" dirty="0"/>
              <a:t>생명</a:t>
            </a:r>
            <a:r>
              <a:rPr lang="en-US" altLang="ko-KR" dirty="0"/>
              <a:t>·</a:t>
            </a:r>
            <a:r>
              <a:rPr lang="ko-KR" altLang="en-US" dirty="0"/>
              <a:t>재산의 보호와 납세</a:t>
            </a:r>
            <a:r>
              <a:rPr lang="en-US" altLang="ko-KR" dirty="0"/>
              <a:t>, </a:t>
            </a:r>
            <a:r>
              <a:rPr lang="ko-KR" altLang="en-US" dirty="0"/>
              <a:t>기타 일체의 행정상의 처우는 </a:t>
            </a:r>
            <a:r>
              <a:rPr lang="ko-KR" altLang="en-US" dirty="0" err="1"/>
              <a:t>청국민과</a:t>
            </a:r>
            <a:r>
              <a:rPr lang="ko-KR" altLang="en-US" dirty="0"/>
              <a:t> 같은 대우를 받으며</a:t>
            </a:r>
            <a:r>
              <a:rPr lang="en-US" altLang="ko-KR" dirty="0"/>
              <a:t>, </a:t>
            </a:r>
            <a:r>
              <a:rPr lang="en-US" altLang="ko-KR" dirty="0" smtClean="0"/>
              <a:t>3. </a:t>
            </a:r>
            <a:r>
              <a:rPr lang="ko-KR" altLang="en-US" dirty="0"/>
              <a:t>청나라는 간도 내에 외국인의 거주 또는 </a:t>
            </a:r>
            <a:r>
              <a:rPr lang="ko-KR" altLang="en-US" dirty="0" err="1"/>
              <a:t>무역지</a:t>
            </a:r>
            <a:r>
              <a:rPr lang="ko-KR" altLang="en-US" dirty="0"/>
              <a:t> </a:t>
            </a:r>
            <a:r>
              <a:rPr lang="en-US" altLang="ko-KR" dirty="0"/>
              <a:t>4</a:t>
            </a:r>
            <a:r>
              <a:rPr lang="ko-KR" altLang="en-US" dirty="0" err="1"/>
              <a:t>개처를</a:t>
            </a:r>
            <a:r>
              <a:rPr lang="ko-KR" altLang="en-US" dirty="0"/>
              <a:t> 개방하며</a:t>
            </a:r>
            <a:r>
              <a:rPr lang="en-US" altLang="ko-KR" dirty="0"/>
              <a:t>, </a:t>
            </a:r>
            <a:r>
              <a:rPr lang="en-US" altLang="ko-KR" dirty="0" smtClean="0"/>
              <a:t>4. </a:t>
            </a:r>
            <a:r>
              <a:rPr lang="ko-KR" altLang="en-US" dirty="0"/>
              <a:t>장래 지린</a:t>
            </a:r>
            <a:r>
              <a:rPr lang="en-US" altLang="ko-KR" dirty="0"/>
              <a:t>[</a:t>
            </a:r>
            <a:r>
              <a:rPr lang="ko-KR" altLang="en-US" dirty="0"/>
              <a:t>吉林</a:t>
            </a:r>
            <a:r>
              <a:rPr lang="en-US" altLang="ko-KR" dirty="0"/>
              <a:t>]·</a:t>
            </a:r>
            <a:r>
              <a:rPr lang="ko-KR" altLang="en-US" dirty="0" err="1" smtClean="0"/>
              <a:t>창춘</a:t>
            </a:r>
            <a:r>
              <a:rPr lang="en-US" altLang="ko-KR" dirty="0" smtClean="0"/>
              <a:t>[</a:t>
            </a:r>
            <a:r>
              <a:rPr lang="ko-KR" altLang="en-US" dirty="0" err="1"/>
              <a:t>長春</a:t>
            </a:r>
            <a:r>
              <a:rPr lang="en-US" altLang="ko-KR" dirty="0"/>
              <a:t>] </a:t>
            </a:r>
            <a:r>
              <a:rPr lang="ko-KR" altLang="en-US" dirty="0"/>
              <a:t>철도를 옌지</a:t>
            </a:r>
            <a:r>
              <a:rPr lang="en-US" altLang="ko-KR" dirty="0"/>
              <a:t>[</a:t>
            </a:r>
            <a:r>
              <a:rPr lang="ko-KR" altLang="en-US" dirty="0"/>
              <a:t>延吉</a:t>
            </a:r>
            <a:r>
              <a:rPr lang="en-US" altLang="ko-KR" dirty="0"/>
              <a:t>] </a:t>
            </a:r>
            <a:r>
              <a:rPr lang="ko-KR" altLang="en-US" dirty="0"/>
              <a:t>남쪽까지 연장하여 한국의 </a:t>
            </a:r>
            <a:r>
              <a:rPr lang="ko-KR" altLang="en-US" dirty="0" err="1"/>
              <a:t>회령</a:t>
            </a:r>
            <a:r>
              <a:rPr lang="en-US" altLang="ko-KR" dirty="0"/>
              <a:t>(</a:t>
            </a:r>
            <a:r>
              <a:rPr lang="ko-KR" altLang="en-US" dirty="0" err="1"/>
              <a:t>會寧</a:t>
            </a:r>
            <a:r>
              <a:rPr lang="en-US" altLang="ko-KR" dirty="0"/>
              <a:t>) </a:t>
            </a:r>
            <a:r>
              <a:rPr lang="ko-KR" altLang="en-US" dirty="0"/>
              <a:t>철도와 연결한다는 것 등이었다</a:t>
            </a:r>
            <a:r>
              <a:rPr lang="en-US" altLang="ko-KR" dirty="0" smtClean="0"/>
              <a:t>.</a:t>
            </a:r>
            <a:r>
              <a:rPr lang="en-US" altLang="ko-KR" dirty="0"/>
              <a:t/>
            </a:r>
            <a:br>
              <a:rPr lang="en-US" altLang="ko-KR" dirty="0"/>
            </a:b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3853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87416"/>
            <a:ext cx="12162574" cy="579170"/>
          </a:xfrm>
          <a:prstGeom prst="rect">
            <a:avLst/>
          </a:prstGeom>
        </p:spPr>
      </p:pic>
      <p:cxnSp>
        <p:nvCxnSpPr>
          <p:cNvPr id="4" name="직선 연결선 3"/>
          <p:cNvCxnSpPr/>
          <p:nvPr/>
        </p:nvCxnSpPr>
        <p:spPr>
          <a:xfrm flipV="1">
            <a:off x="502023" y="1261035"/>
            <a:ext cx="11253695" cy="35860"/>
          </a:xfrm>
          <a:prstGeom prst="line">
            <a:avLst/>
          </a:prstGeom>
          <a:ln w="12700">
            <a:solidFill>
              <a:schemeClr val="dk1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직사각형 2"/>
          <p:cNvSpPr/>
          <p:nvPr/>
        </p:nvSpPr>
        <p:spPr>
          <a:xfrm>
            <a:off x="703513" y="159002"/>
            <a:ext cx="7699544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en-US" altLang="ko-KR" sz="4000" b="1" kern="100" dirty="0">
                <a:solidFill>
                  <a:srgbClr val="000000"/>
                </a:solidFill>
                <a:latin typeface="맑은 고딕" panose="020B0503020000020004" pitchFamily="50" charset="-127"/>
              </a:rPr>
              <a:t>4</a:t>
            </a:r>
            <a:r>
              <a:rPr lang="en-US" altLang="ko-KR" sz="4000" b="1" kern="100" baseline="300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th</a:t>
            </a:r>
            <a:r>
              <a:rPr lang="ko-KR" altLang="en-US" sz="4000" b="1" kern="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 간도가 우리나라 영토인 이유</a:t>
            </a:r>
            <a:endParaRPr lang="ko-KR" altLang="en-US" sz="4000" kern="0" spc="0" dirty="0">
              <a:solidFill>
                <a:srgbClr val="000000"/>
              </a:solidFill>
              <a:effectLst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609599" y="1201269"/>
            <a:ext cx="18678321" cy="672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" name="TextBox 1"/>
          <p:cNvSpPr txBox="1"/>
          <p:nvPr/>
        </p:nvSpPr>
        <p:spPr>
          <a:xfrm>
            <a:off x="703513" y="1628272"/>
            <a:ext cx="1052362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 〮조</a:t>
            </a:r>
            <a:r>
              <a:rPr lang="en-US" altLang="ko-KR" dirty="0"/>
              <a:t>·</a:t>
            </a:r>
            <a:r>
              <a:rPr lang="ko-KR" altLang="en-US" dirty="0"/>
              <a:t>청 국경선을 압록강 두만강이 아니며 모두 그 이북에 위치해 있었다</a:t>
            </a:r>
            <a:r>
              <a:rPr lang="en-US" altLang="ko-KR" dirty="0"/>
              <a:t>.</a:t>
            </a:r>
            <a:br>
              <a:rPr lang="en-US" altLang="ko-KR" dirty="0"/>
            </a:br>
            <a:r>
              <a:rPr lang="en-US" altLang="ko-KR" dirty="0"/>
              <a:t>'</a:t>
            </a:r>
            <a:r>
              <a:rPr lang="ko-KR" altLang="en-US" dirty="0"/>
              <a:t>조선정계비구역약도</a:t>
            </a:r>
            <a:r>
              <a:rPr lang="en-US" altLang="ko-KR" dirty="0"/>
              <a:t>(</a:t>
            </a:r>
            <a:r>
              <a:rPr lang="ko-KR" altLang="en-US" dirty="0"/>
              <a:t>규장각 </a:t>
            </a:r>
            <a:r>
              <a:rPr lang="en-US" altLang="ko-KR" dirty="0"/>
              <a:t>15504)'</a:t>
            </a:r>
            <a:r>
              <a:rPr lang="ko-KR" altLang="en-US" dirty="0"/>
              <a:t>와 </a:t>
            </a:r>
            <a:r>
              <a:rPr lang="en-US" altLang="ko-KR" dirty="0"/>
              <a:t>'</a:t>
            </a:r>
            <a:r>
              <a:rPr lang="ko-KR" altLang="en-US" dirty="0"/>
              <a:t>백두산정계비도</a:t>
            </a:r>
            <a:r>
              <a:rPr lang="en-US" altLang="ko-KR" dirty="0"/>
              <a:t>(</a:t>
            </a:r>
            <a:r>
              <a:rPr lang="ko-KR" altLang="en-US" dirty="0"/>
              <a:t>규장각</a:t>
            </a:r>
            <a:r>
              <a:rPr lang="en-US" altLang="ko-KR" dirty="0"/>
              <a:t>26676)' </a:t>
            </a:r>
            <a:r>
              <a:rPr lang="ko-KR" altLang="en-US" dirty="0"/>
              <a:t>및 </a:t>
            </a:r>
            <a:r>
              <a:rPr lang="en-US" altLang="ko-KR" dirty="0"/>
              <a:t>'</a:t>
            </a:r>
            <a:r>
              <a:rPr lang="ko-KR" altLang="en-US" dirty="0"/>
              <a:t>로마 교황청의 조선말 조선지도</a:t>
            </a:r>
            <a:r>
              <a:rPr lang="en-US" altLang="ko-KR" dirty="0"/>
              <a:t>'(1924</a:t>
            </a:r>
            <a:r>
              <a:rPr lang="ko-KR" altLang="en-US" dirty="0"/>
              <a:t>년 제작</a:t>
            </a:r>
            <a:r>
              <a:rPr lang="en-US" altLang="ko-KR" dirty="0"/>
              <a:t>)</a:t>
            </a:r>
            <a:r>
              <a:rPr lang="ko-KR" altLang="en-US" dirty="0"/>
              <a:t>에 </a:t>
            </a:r>
            <a:r>
              <a:rPr lang="ko-KR" altLang="en-US" dirty="0" err="1"/>
              <a:t>동간도는</a:t>
            </a:r>
            <a:r>
              <a:rPr lang="ko-KR" altLang="en-US" dirty="0"/>
              <a:t> </a:t>
            </a:r>
            <a:r>
              <a:rPr lang="ko-KR" altLang="en-US" dirty="0" err="1"/>
              <a:t>토문강</a:t>
            </a:r>
            <a:r>
              <a:rPr lang="ko-KR" altLang="en-US" dirty="0"/>
              <a:t> 이동 지역임</a:t>
            </a:r>
            <a:r>
              <a:rPr lang="en-US" altLang="ko-KR" dirty="0"/>
              <a:t>. 1718</a:t>
            </a:r>
            <a:r>
              <a:rPr lang="ko-KR" altLang="en-US" dirty="0"/>
              <a:t>년 청의 </a:t>
            </a:r>
            <a:r>
              <a:rPr lang="ko-KR" altLang="en-US" dirty="0" err="1"/>
              <a:t>황여전람도를</a:t>
            </a:r>
            <a:r>
              <a:rPr lang="ko-KR" altLang="en-US" dirty="0"/>
              <a:t> 원본으로 한 서양 지도 중 </a:t>
            </a:r>
            <a:r>
              <a:rPr lang="ko-KR" altLang="en-US" dirty="0" err="1"/>
              <a:t>당빌의</a:t>
            </a:r>
            <a:r>
              <a:rPr lang="ko-KR" altLang="en-US" dirty="0"/>
              <a:t> </a:t>
            </a:r>
            <a:r>
              <a:rPr lang="en-US" altLang="ko-KR" dirty="0"/>
              <a:t>'</a:t>
            </a:r>
            <a:r>
              <a:rPr lang="ko-KR" altLang="en-US" dirty="0"/>
              <a:t>조선왕국지도</a:t>
            </a:r>
            <a:r>
              <a:rPr lang="en-US" altLang="ko-KR" dirty="0"/>
              <a:t>', 1740</a:t>
            </a:r>
            <a:r>
              <a:rPr lang="ko-KR" altLang="en-US" dirty="0"/>
              <a:t>년의 </a:t>
            </a:r>
            <a:r>
              <a:rPr lang="ko-KR" altLang="en-US" dirty="0" err="1"/>
              <a:t>듀알드</a:t>
            </a:r>
            <a:r>
              <a:rPr lang="en-US" altLang="ko-KR" dirty="0"/>
              <a:t>, 1750</a:t>
            </a:r>
            <a:r>
              <a:rPr lang="ko-KR" altLang="en-US" dirty="0"/>
              <a:t>년 </a:t>
            </a:r>
            <a:r>
              <a:rPr lang="ko-KR" altLang="en-US" dirty="0" err="1"/>
              <a:t>보곤디</a:t>
            </a:r>
            <a:r>
              <a:rPr lang="en-US" altLang="ko-KR" dirty="0"/>
              <a:t>, 1794</a:t>
            </a:r>
            <a:r>
              <a:rPr lang="ko-KR" altLang="en-US" dirty="0"/>
              <a:t>년 </a:t>
            </a:r>
            <a:r>
              <a:rPr lang="ko-KR" altLang="en-US" dirty="0" err="1"/>
              <a:t>윌킨스가</a:t>
            </a:r>
            <a:r>
              <a:rPr lang="ko-KR" altLang="en-US" dirty="0"/>
              <a:t> 제작한 지도에는 </a:t>
            </a:r>
            <a:r>
              <a:rPr lang="ko-KR" altLang="en-US" dirty="0" err="1"/>
              <a:t>압록강북의</a:t>
            </a:r>
            <a:r>
              <a:rPr lang="ko-KR" altLang="en-US" dirty="0"/>
              <a:t> </a:t>
            </a:r>
            <a:r>
              <a:rPr lang="ko-KR" altLang="en-US" dirty="0" err="1"/>
              <a:t>봉황성</a:t>
            </a:r>
            <a:r>
              <a:rPr lang="ko-KR" altLang="en-US" dirty="0"/>
              <a:t> 일대에서 두만강 위쪽의 연길 일대로 이어지는 </a:t>
            </a:r>
            <a:r>
              <a:rPr lang="ko-KR" altLang="en-US" dirty="0" err="1"/>
              <a:t>동간도지역으로</a:t>
            </a:r>
            <a:r>
              <a:rPr lang="ko-KR" altLang="en-US" dirty="0"/>
              <a:t> 국경표시가 되었다</a:t>
            </a:r>
            <a:r>
              <a:rPr lang="en-US" altLang="ko-KR" dirty="0"/>
              <a:t>. </a:t>
            </a:r>
            <a:r>
              <a:rPr lang="ko-KR" altLang="en-US" dirty="0"/>
              <a:t>이와 같은 국경선이 </a:t>
            </a:r>
            <a:r>
              <a:rPr lang="en-US" altLang="ko-KR" dirty="0"/>
              <a:t>1909</a:t>
            </a:r>
            <a:r>
              <a:rPr lang="ko-KR" altLang="en-US" dirty="0"/>
              <a:t>년 간도협약이 체결되기까지 유효하였음을 알 수 있다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/>
              <a:t> </a:t>
            </a:r>
            <a:r>
              <a:rPr lang="en-US" altLang="ko-KR" dirty="0" smtClean="0"/>
              <a:t>〮 </a:t>
            </a:r>
            <a:r>
              <a:rPr lang="ko-KR" altLang="en-US" dirty="0"/>
              <a:t>우리가 간도를 선점적으로 개간했다</a:t>
            </a:r>
            <a:r>
              <a:rPr lang="en-US" altLang="ko-KR" dirty="0"/>
              <a:t>.</a:t>
            </a:r>
            <a:br>
              <a:rPr lang="en-US" altLang="ko-KR" dirty="0"/>
            </a:br>
            <a:r>
              <a:rPr lang="ko-KR" altLang="en-US" dirty="0"/>
              <a:t>청나라와 조선이 </a:t>
            </a:r>
            <a:r>
              <a:rPr lang="en-US" altLang="ko-KR" dirty="0"/>
              <a:t>1727</a:t>
            </a:r>
            <a:r>
              <a:rPr lang="ko-KR" altLang="en-US" dirty="0"/>
              <a:t>년 맺은 강도회맹에 의해 </a:t>
            </a:r>
            <a:r>
              <a:rPr lang="ko-KR" altLang="en-US" dirty="0" err="1"/>
              <a:t>봉금지역이</a:t>
            </a:r>
            <a:r>
              <a:rPr lang="ko-KR" altLang="en-US" dirty="0"/>
              <a:t> 된 간도지역은 무주지로서 양국이 </a:t>
            </a:r>
            <a:r>
              <a:rPr lang="ko-KR" altLang="en-US" dirty="0" err="1"/>
              <a:t>공동관리하는</a:t>
            </a:r>
            <a:r>
              <a:rPr lang="ko-KR" altLang="en-US" dirty="0"/>
              <a:t> 지역이었다</a:t>
            </a:r>
            <a:r>
              <a:rPr lang="en-US" altLang="ko-KR" dirty="0"/>
              <a:t>. </a:t>
            </a:r>
            <a:r>
              <a:rPr lang="ko-KR" altLang="en-US" dirty="0"/>
              <a:t>무주지는 국제법적으로 먼저 선점하여 개간하는 쪽이 영유권을 </a:t>
            </a:r>
            <a:r>
              <a:rPr lang="ko-KR" altLang="en-US" dirty="0" err="1"/>
              <a:t>가지게되는데</a:t>
            </a:r>
            <a:r>
              <a:rPr lang="ko-KR" altLang="en-US" dirty="0"/>
              <a:t> 간도에 대한 우리의 개간은 무주지 선점이론에 의한 영토획득의 의미가 있다</a:t>
            </a:r>
            <a:r>
              <a:rPr lang="en-US" altLang="ko-KR" dirty="0"/>
              <a:t>. </a:t>
            </a:r>
          </a:p>
          <a:p>
            <a:r>
              <a:rPr lang="en-US" altLang="ko-KR" dirty="0"/>
              <a:t> </a:t>
            </a:r>
            <a:r>
              <a:rPr lang="en-US" altLang="ko-KR" dirty="0" smtClean="0"/>
              <a:t>〮 </a:t>
            </a:r>
            <a:r>
              <a:rPr lang="ko-KR" altLang="en-US" dirty="0"/>
              <a:t>조선 조정에서 실질적인 행정권력을 행사하였다</a:t>
            </a:r>
            <a:r>
              <a:rPr lang="en-US" altLang="ko-KR" dirty="0"/>
              <a:t>.</a:t>
            </a:r>
            <a:br>
              <a:rPr lang="en-US" altLang="ko-KR" dirty="0"/>
            </a:br>
            <a:r>
              <a:rPr lang="ko-KR" altLang="en-US" dirty="0"/>
              <a:t>조선 조정에서 </a:t>
            </a:r>
            <a:r>
              <a:rPr lang="en-US" altLang="ko-KR" dirty="0"/>
              <a:t>1900</a:t>
            </a:r>
            <a:r>
              <a:rPr lang="ko-KR" altLang="en-US" dirty="0"/>
              <a:t>년과 </a:t>
            </a:r>
            <a:r>
              <a:rPr lang="en-US" altLang="ko-KR" dirty="0"/>
              <a:t>1903</a:t>
            </a:r>
            <a:r>
              <a:rPr lang="ko-KR" altLang="en-US" dirty="0"/>
              <a:t>년 서간도 및 동간도</a:t>
            </a:r>
            <a:r>
              <a:rPr lang="en-US" altLang="ko-KR" dirty="0"/>
              <a:t>(</a:t>
            </a:r>
            <a:r>
              <a:rPr lang="ko-KR" altLang="en-US" dirty="0"/>
              <a:t>북간도</a:t>
            </a:r>
            <a:r>
              <a:rPr lang="en-US" altLang="ko-KR" dirty="0"/>
              <a:t>)</a:t>
            </a:r>
            <a:r>
              <a:rPr lang="ko-KR" altLang="en-US" dirty="0"/>
              <a:t>를 행정적으로 평안북도 및 함경도에 편입시켰으며</a:t>
            </a:r>
            <a:r>
              <a:rPr lang="en-US" altLang="ko-KR" dirty="0"/>
              <a:t>, </a:t>
            </a:r>
            <a:r>
              <a:rPr lang="ko-KR" altLang="en-US" dirty="0"/>
              <a:t>주민에게서 세금을 징수해 행정과 군사훈련비로 충당했다</a:t>
            </a:r>
            <a:r>
              <a:rPr lang="en-US" altLang="ko-KR" dirty="0"/>
              <a:t>. 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5003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87416"/>
            <a:ext cx="12162574" cy="579170"/>
          </a:xfrm>
          <a:prstGeom prst="rect">
            <a:avLst/>
          </a:prstGeom>
        </p:spPr>
      </p:pic>
      <p:cxnSp>
        <p:nvCxnSpPr>
          <p:cNvPr id="4" name="직선 연결선 3"/>
          <p:cNvCxnSpPr/>
          <p:nvPr/>
        </p:nvCxnSpPr>
        <p:spPr>
          <a:xfrm flipV="1">
            <a:off x="502023" y="1261035"/>
            <a:ext cx="11253695" cy="35860"/>
          </a:xfrm>
          <a:prstGeom prst="line">
            <a:avLst/>
          </a:prstGeom>
          <a:ln w="12700">
            <a:solidFill>
              <a:schemeClr val="dk1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직사각형 4"/>
          <p:cNvSpPr/>
          <p:nvPr/>
        </p:nvSpPr>
        <p:spPr>
          <a:xfrm>
            <a:off x="627529" y="162759"/>
            <a:ext cx="2539478" cy="942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en-US" altLang="ko-KR" sz="4000" b="1" kern="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5</a:t>
            </a:r>
            <a:r>
              <a:rPr lang="en-US" altLang="ko-KR" sz="4000" b="1" kern="100" baseline="300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th</a:t>
            </a:r>
            <a:r>
              <a:rPr lang="ko-KR" altLang="en-US" sz="4000" b="1" kern="10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ko-KR" altLang="en-US" sz="4000" b="1" kern="100" dirty="0" err="1" smtClean="0">
                <a:solidFill>
                  <a:srgbClr val="000000"/>
                </a:solidFill>
                <a:latin typeface="맑은 고딕" panose="020B0503020000020004" pitchFamily="50" charset="-127"/>
              </a:rPr>
              <a:t>느낀점</a:t>
            </a:r>
            <a:endParaRPr lang="ko-KR" altLang="en-US" sz="4000" kern="0" spc="0" dirty="0">
              <a:solidFill>
                <a:srgbClr val="000000"/>
              </a:solidFill>
              <a:effectLst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627529" y="1105646"/>
            <a:ext cx="12703680" cy="543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619509" y="1584650"/>
            <a:ext cx="966348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이서준</a:t>
            </a:r>
            <a:r>
              <a:rPr lang="en-US" altLang="ko-KR" dirty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독도는 많이 </a:t>
            </a:r>
            <a:r>
              <a:rPr lang="ko-KR" altLang="en-US" dirty="0" err="1" smtClean="0"/>
              <a:t>알려져있어서</a:t>
            </a:r>
            <a:r>
              <a:rPr lang="ko-KR" altLang="en-US" dirty="0" smtClean="0"/>
              <a:t> 알고 있었지만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간도라는 곳은 처음 들었고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그렇기에 더욱 흥미가 생겨 독도보단 간도에 대해 알고 싶어져서 발표주제를 간도로 선택 했습니다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조사를 해보니 옛 조상들이 실제로 살았던 곳이기도 하고 우리나라 영토임을 주장하는 많은 증거들을 보니 우리나라 영토가 </a:t>
            </a:r>
            <a:r>
              <a:rPr lang="ko-KR" altLang="en-US" dirty="0" err="1" smtClean="0"/>
              <a:t>빼았겨서</a:t>
            </a:r>
            <a:r>
              <a:rPr lang="ko-KR" altLang="en-US" dirty="0" smtClean="0"/>
              <a:t> 현재는 </a:t>
            </a:r>
            <a:r>
              <a:rPr lang="ko-KR" altLang="en-US" dirty="0" err="1" smtClean="0"/>
              <a:t>중국땅이</a:t>
            </a:r>
            <a:r>
              <a:rPr lang="ko-KR" altLang="en-US" dirty="0" smtClean="0"/>
              <a:t> 되었지만 국민들의 관심이 있으면 다시 </a:t>
            </a:r>
            <a:r>
              <a:rPr lang="ko-KR" altLang="en-US" dirty="0" err="1" smtClean="0"/>
              <a:t>되찾을수도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있을거라는</a:t>
            </a:r>
            <a:r>
              <a:rPr lang="ko-KR" altLang="en-US" dirty="0" smtClean="0"/>
              <a:t> 생각이 듭니다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이번 기회로 독도와 간도에 대해 더 관심을 가지게 되었고 기회가 된다면 한번 가보고 싶습니다</a:t>
            </a:r>
            <a:r>
              <a:rPr lang="en-US" altLang="ko-KR" dirty="0" smtClean="0"/>
              <a:t>.</a:t>
            </a:r>
          </a:p>
          <a:p>
            <a:endParaRPr lang="en-US" altLang="ko-KR" dirty="0"/>
          </a:p>
          <a:p>
            <a:r>
              <a:rPr lang="ko-KR" altLang="en-US" dirty="0" smtClean="0"/>
              <a:t>김성동</a:t>
            </a:r>
            <a:r>
              <a:rPr lang="en-US" altLang="ko-KR" dirty="0" smtClean="0"/>
              <a:t>: </a:t>
            </a:r>
            <a:r>
              <a:rPr lang="ko-KR" altLang="en-US" dirty="0" smtClean="0"/>
              <a:t>간도에 대해 아무것도 몰랐는데 </a:t>
            </a:r>
            <a:r>
              <a:rPr lang="ko-KR" altLang="en-US" dirty="0" err="1" smtClean="0"/>
              <a:t>독도영토학</a:t>
            </a:r>
            <a:r>
              <a:rPr lang="ko-KR" altLang="en-US" dirty="0" smtClean="0"/>
              <a:t> 강의를 들으면서 간도에 대해 알았고 역사도 알고 많은 것을 </a:t>
            </a:r>
            <a:r>
              <a:rPr lang="ko-KR" altLang="en-US" dirty="0" err="1" smtClean="0"/>
              <a:t>배운거</a:t>
            </a:r>
            <a:r>
              <a:rPr lang="ko-KR" altLang="en-US" dirty="0" smtClean="0"/>
              <a:t> 같다 빨리 간도를 되찾았으면 합니다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2075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328</Words>
  <Application>Microsoft Office PowerPoint</Application>
  <PresentationFormat>사용자 지정</PresentationFormat>
  <Paragraphs>30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독도 영토학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스포츠와  미디어</dc:title>
  <dc:creator>Bae kyung dae</dc:creator>
  <cp:lastModifiedBy>LG</cp:lastModifiedBy>
  <cp:revision>25</cp:revision>
  <dcterms:created xsi:type="dcterms:W3CDTF">2018-05-09T11:40:42Z</dcterms:created>
  <dcterms:modified xsi:type="dcterms:W3CDTF">2018-11-19T04:14:40Z</dcterms:modified>
</cp:coreProperties>
</file>