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84" r:id="rId2"/>
    <p:sldId id="256" r:id="rId3"/>
    <p:sldId id="257" r:id="rId4"/>
    <p:sldId id="259" r:id="rId5"/>
    <p:sldId id="286" r:id="rId6"/>
    <p:sldId id="287" r:id="rId7"/>
    <p:sldId id="288" r:id="rId8"/>
    <p:sldId id="289" r:id="rId9"/>
    <p:sldId id="290" r:id="rId10"/>
    <p:sldId id="291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967862E-F8A9-4A0F-908F-B98363C657F6}">
          <p14:sldIdLst>
            <p14:sldId id="284"/>
            <p14:sldId id="256"/>
            <p14:sldId id="257"/>
            <p14:sldId id="259"/>
            <p14:sldId id="286"/>
            <p14:sldId id="287"/>
            <p14:sldId id="288"/>
            <p14:sldId id="289"/>
            <p14:sldId id="290"/>
            <p14:sldId id="291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2F2"/>
    <a:srgbClr val="DF6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47" autoAdjust="0"/>
    <p:restoredTop sz="94660"/>
  </p:normalViewPr>
  <p:slideViewPr>
    <p:cSldViewPr snapToGrid="0">
      <p:cViewPr varScale="1">
        <p:scale>
          <a:sx n="56" d="100"/>
          <a:sy n="56" d="100"/>
        </p:scale>
        <p:origin x="7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11/5/2018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810330-4E64-41EF-B8FE-18ADEE6B2A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7200" dirty="0"/>
              <a:t>일본의 근세시대 사회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058232E-663F-49BD-9012-DC63317E1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8250" y="4337709"/>
            <a:ext cx="7891272" cy="127251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altLang="ko-KR" sz="2400" dirty="0"/>
              <a:t>21501626 </a:t>
            </a:r>
            <a:r>
              <a:rPr lang="ko-KR" altLang="en-US" sz="2400" dirty="0"/>
              <a:t>배정민</a:t>
            </a:r>
            <a:endParaRPr lang="en-US" altLang="ko-KR" sz="2400" dirty="0"/>
          </a:p>
          <a:p>
            <a:pPr algn="r"/>
            <a:r>
              <a:rPr lang="en-US" altLang="ko-KR" sz="2400" dirty="0"/>
              <a:t>21501820 </a:t>
            </a:r>
            <a:r>
              <a:rPr lang="ko-KR" altLang="en-US" sz="2400" dirty="0" err="1"/>
              <a:t>윤다빈</a:t>
            </a:r>
            <a:endParaRPr lang="en-US" altLang="ko-KR" sz="2400" dirty="0"/>
          </a:p>
          <a:p>
            <a:pPr algn="r"/>
            <a:r>
              <a:rPr lang="en-US" altLang="ko-KR" sz="2400" dirty="0"/>
              <a:t>21702043 </a:t>
            </a:r>
            <a:r>
              <a:rPr lang="ko-KR" altLang="en-US" sz="2400" dirty="0"/>
              <a:t>주성일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78227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4D5B83F-1CE3-4794-B985-6BD7B57228E6}"/>
              </a:ext>
            </a:extLst>
          </p:cNvPr>
          <p:cNvSpPr txBox="1"/>
          <p:nvPr/>
        </p:nvSpPr>
        <p:spPr>
          <a:xfrm>
            <a:off x="525780" y="468630"/>
            <a:ext cx="724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4.</a:t>
            </a:r>
            <a:r>
              <a:rPr lang="ko-KR" altLang="en-US" sz="5400" dirty="0" err="1">
                <a:latin typeface="HY백송B" panose="02030600000101010101" pitchFamily="18" charset="-127"/>
                <a:ea typeface="HY백송B" panose="02030600000101010101" pitchFamily="18" charset="-127"/>
              </a:rPr>
              <a:t>우키요에</a:t>
            </a:r>
            <a:endParaRPr lang="ko-KR" altLang="en-US" sz="5400" dirty="0">
              <a:latin typeface="HY백송B" panose="02030600000101010101" pitchFamily="18" charset="-127"/>
              <a:ea typeface="HY백송B" panose="0203060000010101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9F66E8-378D-4041-9074-9D0C8CD3FF44}"/>
              </a:ext>
            </a:extLst>
          </p:cNvPr>
          <p:cNvSpPr txBox="1"/>
          <p:nvPr/>
        </p:nvSpPr>
        <p:spPr>
          <a:xfrm>
            <a:off x="4046220" y="3198495"/>
            <a:ext cx="37261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/>
            <a:r>
              <a:rPr lang="ko-KR" altLang="en-US" sz="4400" dirty="0"/>
              <a:t>‘</a:t>
            </a:r>
            <a:r>
              <a:rPr lang="ko-KR" altLang="en-US" sz="4400" dirty="0" err="1"/>
              <a:t>우키요</a:t>
            </a:r>
            <a:r>
              <a:rPr lang="ko-KR" altLang="en-US" sz="4400" dirty="0"/>
              <a:t>’</a:t>
            </a:r>
            <a:r>
              <a:rPr lang="en-US" altLang="ko-KR" sz="4400" dirty="0"/>
              <a:t>(</a:t>
            </a:r>
            <a:r>
              <a:rPr lang="ko-KR" altLang="en-US" sz="4400" dirty="0"/>
              <a:t>浮世</a:t>
            </a:r>
            <a:r>
              <a:rPr lang="en-US" altLang="ko-KR" sz="4400" dirty="0"/>
              <a:t>)</a:t>
            </a:r>
            <a:endParaRPr lang="ko-KR" altLang="en-US" sz="4400" dirty="0"/>
          </a:p>
        </p:txBody>
      </p:sp>
      <p:sp>
        <p:nvSpPr>
          <p:cNvPr id="8" name="설명선: 선 7">
            <a:extLst>
              <a:ext uri="{FF2B5EF4-FFF2-40B4-BE49-F238E27FC236}">
                <a16:creationId xmlns:a16="http://schemas.microsoft.com/office/drawing/2014/main" id="{83652CF1-EC2D-4077-9FD8-0558A6B9EA84}"/>
              </a:ext>
            </a:extLst>
          </p:cNvPr>
          <p:cNvSpPr/>
          <p:nvPr/>
        </p:nvSpPr>
        <p:spPr>
          <a:xfrm>
            <a:off x="6480810" y="1234440"/>
            <a:ext cx="3223260" cy="1520190"/>
          </a:xfrm>
          <a:prstGeom prst="borderCallout1">
            <a:avLst/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</a:rPr>
              <a:t>대량생산</a:t>
            </a:r>
          </a:p>
        </p:txBody>
      </p:sp>
      <p:sp>
        <p:nvSpPr>
          <p:cNvPr id="10" name="설명선: 선 9">
            <a:extLst>
              <a:ext uri="{FF2B5EF4-FFF2-40B4-BE49-F238E27FC236}">
                <a16:creationId xmlns:a16="http://schemas.microsoft.com/office/drawing/2014/main" id="{66AEC152-92F8-4DCE-BB02-0992627C91D6}"/>
              </a:ext>
            </a:extLst>
          </p:cNvPr>
          <p:cNvSpPr/>
          <p:nvPr/>
        </p:nvSpPr>
        <p:spPr>
          <a:xfrm flipH="1">
            <a:off x="571499" y="2950845"/>
            <a:ext cx="2230755" cy="1421130"/>
          </a:xfrm>
          <a:prstGeom prst="borderCallout1">
            <a:avLst>
              <a:gd name="adj1" fmla="val 42931"/>
              <a:gd name="adj2" fmla="val -13263"/>
              <a:gd name="adj3" fmla="val 42907"/>
              <a:gd name="adj4" fmla="val -54060"/>
            </a:avLst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</a:rPr>
              <a:t>풍속화</a:t>
            </a:r>
            <a:endParaRPr lang="en-US" altLang="ko-KR" sz="4000" dirty="0">
              <a:solidFill>
                <a:schemeClr val="tx1"/>
              </a:solidFill>
            </a:endParaRPr>
          </a:p>
        </p:txBody>
      </p:sp>
      <p:sp>
        <p:nvSpPr>
          <p:cNvPr id="12" name="설명선: 선 11">
            <a:extLst>
              <a:ext uri="{FF2B5EF4-FFF2-40B4-BE49-F238E27FC236}">
                <a16:creationId xmlns:a16="http://schemas.microsoft.com/office/drawing/2014/main" id="{DFFC0270-1EA4-4D4E-8672-DDEE37F81A32}"/>
              </a:ext>
            </a:extLst>
          </p:cNvPr>
          <p:cNvSpPr/>
          <p:nvPr/>
        </p:nvSpPr>
        <p:spPr>
          <a:xfrm>
            <a:off x="7467600" y="4610100"/>
            <a:ext cx="3209925" cy="1257300"/>
          </a:xfrm>
          <a:prstGeom prst="borderCallout1">
            <a:avLst>
              <a:gd name="adj1" fmla="val 64122"/>
              <a:gd name="adj2" fmla="val -9947"/>
              <a:gd name="adj3" fmla="val -26844"/>
              <a:gd name="adj4" fmla="val -62005"/>
            </a:avLst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en-US" altLang="ko-KR" sz="3200" dirty="0"/>
              <a:t>'</a:t>
            </a:r>
            <a:r>
              <a:rPr lang="en-US" altLang="ko-KR" sz="3200" dirty="0" err="1">
                <a:solidFill>
                  <a:schemeClr val="tx1"/>
                </a:solidFill>
              </a:rPr>
              <a:t>우키요</a:t>
            </a:r>
            <a:r>
              <a:rPr lang="en-US" altLang="ko-KR" sz="3200" dirty="0">
                <a:solidFill>
                  <a:schemeClr val="tx1"/>
                </a:solidFill>
              </a:rPr>
              <a:t>'(</a:t>
            </a:r>
            <a:r>
              <a:rPr lang="en-US" altLang="ko-KR" sz="3200" dirty="0" err="1">
                <a:solidFill>
                  <a:schemeClr val="tx1"/>
                </a:solidFill>
              </a:rPr>
              <a:t>憂き世</a:t>
            </a:r>
            <a:r>
              <a:rPr lang="en-US" altLang="ko-KR" sz="3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281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28105E-00E1-4C41-9843-474F61973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감사합니다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9D0B22F-43AF-4B8D-9674-D871F0B56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ありがとうございます。</a:t>
            </a:r>
            <a:endParaRPr lang="ko-KR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78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810330-4E64-41EF-B8FE-18ADEE6B2A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/>
              <a:t>에도시대</a:t>
            </a:r>
            <a:r>
              <a:rPr lang="ko-KR" altLang="en-US" dirty="0"/>
              <a:t> 중기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058232E-663F-49BD-9012-DC63317E1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8250" y="4337709"/>
            <a:ext cx="7891272" cy="106984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dirty="0"/>
              <a:t>21501626 </a:t>
            </a:r>
            <a:r>
              <a:rPr lang="ko-KR" altLang="en-US" sz="2400" dirty="0"/>
              <a:t>배정민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415990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8F6E67-CB89-4D3B-AF90-BD94C998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/>
          <a:lstStyle/>
          <a:p>
            <a:r>
              <a:rPr lang="ko-KR" altLang="en-US" dirty="0">
                <a:latin typeface="HY백송B" panose="02030600000101010101" pitchFamily="18" charset="-127"/>
                <a:ea typeface="HY백송B" panose="02030600000101010101" pitchFamily="18" charset="-127"/>
              </a:rPr>
              <a:t>목차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E90E49C-6F65-444E-8192-AA23676AD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6976" y="1225296"/>
            <a:ext cx="5238750" cy="516587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54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 에도의 중기</a:t>
            </a:r>
            <a:endParaRPr lang="en-US" altLang="ko-KR" sz="54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pPr marL="457200" indent="-457200">
              <a:buAutoNum type="arabicPeriod"/>
            </a:pPr>
            <a:endParaRPr lang="en-US" altLang="ko-KR" sz="54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pPr marL="457200" indent="-457200">
              <a:buAutoNum type="arabicPeriod"/>
            </a:pPr>
            <a:r>
              <a:rPr lang="ko-KR" altLang="en-US" sz="54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 사회구조</a:t>
            </a:r>
            <a:endParaRPr lang="en-US" altLang="ko-KR" sz="54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pPr marL="457200" indent="-457200">
              <a:buAutoNum type="arabicPeriod"/>
            </a:pPr>
            <a:endParaRPr lang="en-US" altLang="ko-KR" sz="54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pPr marL="457200" indent="-457200">
              <a:buAutoNum type="arabicPeriod"/>
            </a:pPr>
            <a:r>
              <a:rPr lang="en-US" altLang="ko-KR" sz="54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 </a:t>
            </a:r>
            <a:r>
              <a:rPr lang="ko-KR" altLang="en-US" sz="54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정부의 개혁</a:t>
            </a:r>
            <a:endParaRPr lang="en-US" altLang="ko-KR" sz="54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pPr marL="457200" indent="-457200">
              <a:buAutoNum type="arabicPeriod"/>
            </a:pPr>
            <a:endParaRPr lang="en-US" altLang="ko-KR" sz="5400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  <a:p>
            <a:pPr marL="457200" indent="-457200">
              <a:buAutoNum type="arabicPeriod"/>
            </a:pPr>
            <a:r>
              <a:rPr lang="ko-KR" altLang="en-US" sz="54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 서민문화 </a:t>
            </a:r>
          </a:p>
        </p:txBody>
      </p:sp>
    </p:spTree>
    <p:extLst>
      <p:ext uri="{BB962C8B-B14F-4D97-AF65-F5344CB8AC3E}">
        <p14:creationId xmlns:p14="http://schemas.microsoft.com/office/powerpoint/2010/main" val="214889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>
            <a:extLst>
              <a:ext uri="{FF2B5EF4-FFF2-40B4-BE49-F238E27FC236}">
                <a16:creationId xmlns:a16="http://schemas.microsoft.com/office/drawing/2014/main" id="{F90E8F9C-A4FA-44A1-A011-2AB2C4891C6B}"/>
              </a:ext>
            </a:extLst>
          </p:cNvPr>
          <p:cNvSpPr txBox="1">
            <a:spLocks/>
          </p:cNvSpPr>
          <p:nvPr/>
        </p:nvSpPr>
        <p:spPr>
          <a:xfrm>
            <a:off x="777489" y="465582"/>
            <a:ext cx="6183381" cy="10107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1.</a:t>
            </a:r>
            <a:r>
              <a:rPr lang="ko-KR" altLang="en-US" sz="5400" dirty="0" err="1">
                <a:latin typeface="HY백송B" panose="02030600000101010101" pitchFamily="18" charset="-127"/>
                <a:ea typeface="HY백송B" panose="02030600000101010101" pitchFamily="18" charset="-127"/>
              </a:rPr>
              <a:t>에도중기의</a:t>
            </a:r>
            <a:r>
              <a:rPr lang="ko-KR" altLang="en-US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 정의</a:t>
            </a:r>
          </a:p>
        </p:txBody>
      </p:sp>
      <p:sp>
        <p:nvSpPr>
          <p:cNvPr id="11" name="텍스트 개체 틀 2">
            <a:extLst>
              <a:ext uri="{FF2B5EF4-FFF2-40B4-BE49-F238E27FC236}">
                <a16:creationId xmlns:a16="http://schemas.microsoft.com/office/drawing/2014/main" id="{E3F7B469-1CC7-4082-ABB4-F1CC39BE81E0}"/>
              </a:ext>
            </a:extLst>
          </p:cNvPr>
          <p:cNvSpPr txBox="1">
            <a:spLocks/>
          </p:cNvSpPr>
          <p:nvPr/>
        </p:nvSpPr>
        <p:spPr>
          <a:xfrm>
            <a:off x="8394573" y="2186848"/>
            <a:ext cx="3709797" cy="24787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1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9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교호개혁 전후부터 </a:t>
            </a:r>
            <a:r>
              <a:rPr lang="en-US" altLang="ko-KR" sz="39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19</a:t>
            </a:r>
            <a:r>
              <a:rPr lang="ko-KR" altLang="en-US" sz="39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세기 </a:t>
            </a:r>
            <a:r>
              <a:rPr lang="ko-KR" altLang="en-US" sz="3900" dirty="0" err="1">
                <a:latin typeface="HY목각파임B" panose="02030600000101010101" pitchFamily="18" charset="-127"/>
                <a:ea typeface="HY목각파임B" panose="02030600000101010101" pitchFamily="18" charset="-127"/>
              </a:rPr>
              <a:t>전반의분카</a:t>
            </a:r>
            <a:r>
              <a:rPr lang="ko-KR" altLang="en-US" sz="39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 </a:t>
            </a:r>
            <a:r>
              <a:rPr lang="ko-KR" altLang="en-US" sz="3900" dirty="0" err="1">
                <a:latin typeface="HY목각파임B" panose="02030600000101010101" pitchFamily="18" charset="-127"/>
                <a:ea typeface="HY목각파임B" panose="02030600000101010101" pitchFamily="18" charset="-127"/>
              </a:rPr>
              <a:t>분세이</a:t>
            </a:r>
            <a:r>
              <a:rPr lang="ko-KR" altLang="en-US" sz="3900" dirty="0">
                <a:latin typeface="HY목각파임B" panose="02030600000101010101" pitchFamily="18" charset="-127"/>
                <a:ea typeface="HY목각파임B" panose="02030600000101010101" pitchFamily="18" charset="-127"/>
              </a:rPr>
              <a:t> 시대를 포함한 시기</a:t>
            </a:r>
            <a:r>
              <a:rPr lang="en-US" altLang="ko-KR" sz="3900" dirty="0"/>
              <a:t> </a:t>
            </a:r>
            <a:endParaRPr lang="ko-KR" altLang="en-US" sz="3900" dirty="0"/>
          </a:p>
          <a:p>
            <a:endParaRPr lang="ko-KR" altLang="en-US" dirty="0"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  <p:sp>
        <p:nvSpPr>
          <p:cNvPr id="12" name="원호 11">
            <a:extLst>
              <a:ext uri="{FF2B5EF4-FFF2-40B4-BE49-F238E27FC236}">
                <a16:creationId xmlns:a16="http://schemas.microsoft.com/office/drawing/2014/main" id="{7188B62E-DE25-4B24-B2FF-2799732E5F97}"/>
              </a:ext>
            </a:extLst>
          </p:cNvPr>
          <p:cNvSpPr/>
          <p:nvPr/>
        </p:nvSpPr>
        <p:spPr>
          <a:xfrm>
            <a:off x="-802691" y="1838705"/>
            <a:ext cx="2520280" cy="4362070"/>
          </a:xfrm>
          <a:prstGeom prst="arc">
            <a:avLst>
              <a:gd name="adj1" fmla="val 16750559"/>
              <a:gd name="adj2" fmla="val 4956245"/>
            </a:avLst>
          </a:prstGeom>
          <a:ln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AF2254-96F8-406C-879A-C461DB7230D0}"/>
              </a:ext>
            </a:extLst>
          </p:cNvPr>
          <p:cNvSpPr txBox="1"/>
          <p:nvPr/>
        </p:nvSpPr>
        <p:spPr>
          <a:xfrm>
            <a:off x="3573930" y="1980207"/>
            <a:ext cx="39412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1713</a:t>
            </a:r>
            <a:r>
              <a:rPr lang="ko-KR" altLang="en-US" sz="2600" dirty="0"/>
              <a:t>년 </a:t>
            </a:r>
            <a:r>
              <a:rPr lang="en-US" altLang="ko-KR" sz="2600" dirty="0"/>
              <a:t>7</a:t>
            </a:r>
            <a:r>
              <a:rPr lang="ko-KR" altLang="en-US" sz="2600" dirty="0" err="1"/>
              <a:t>대쇼군</a:t>
            </a:r>
            <a:r>
              <a:rPr lang="ko-KR" altLang="en-US" sz="2600" dirty="0"/>
              <a:t> </a:t>
            </a:r>
            <a:r>
              <a:rPr lang="ko-KR" altLang="en-US" sz="2600" dirty="0" err="1"/>
              <a:t>도쿠가와</a:t>
            </a:r>
            <a:r>
              <a:rPr lang="ko-KR" altLang="en-US" sz="2600" dirty="0"/>
              <a:t> </a:t>
            </a:r>
            <a:r>
              <a:rPr lang="ko-KR" altLang="en-US" sz="2600" dirty="0" err="1"/>
              <a:t>이에쓰구</a:t>
            </a:r>
            <a:r>
              <a:rPr lang="ko-KR" altLang="en-US" sz="2600" dirty="0"/>
              <a:t> 임기 시작</a:t>
            </a: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34824BCB-C06B-4731-B22D-79765649237A}"/>
              </a:ext>
            </a:extLst>
          </p:cNvPr>
          <p:cNvCxnSpPr/>
          <p:nvPr/>
        </p:nvCxnSpPr>
        <p:spPr>
          <a:xfrm>
            <a:off x="1442115" y="2481109"/>
            <a:ext cx="2088232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타원 14">
            <a:extLst>
              <a:ext uri="{FF2B5EF4-FFF2-40B4-BE49-F238E27FC236}">
                <a16:creationId xmlns:a16="http://schemas.microsoft.com/office/drawing/2014/main" id="{E86FBE92-9A68-4BD0-9944-69B34BF1E7E9}"/>
              </a:ext>
            </a:extLst>
          </p:cNvPr>
          <p:cNvSpPr/>
          <p:nvPr/>
        </p:nvSpPr>
        <p:spPr>
          <a:xfrm>
            <a:off x="1209388" y="2388399"/>
            <a:ext cx="217487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8514C192-4B12-4317-9DEB-21F63176F7E0}"/>
              </a:ext>
            </a:extLst>
          </p:cNvPr>
          <p:cNvSpPr/>
          <p:nvPr/>
        </p:nvSpPr>
        <p:spPr>
          <a:xfrm>
            <a:off x="1324035" y="5303755"/>
            <a:ext cx="217487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 dirty="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779CE5A6-3463-4CFA-82C9-6E994810FAE7}"/>
              </a:ext>
            </a:extLst>
          </p:cNvPr>
          <p:cNvCxnSpPr/>
          <p:nvPr/>
        </p:nvCxnSpPr>
        <p:spPr>
          <a:xfrm>
            <a:off x="1552952" y="5406760"/>
            <a:ext cx="2088232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D53B31-042A-486A-BF38-09B9AE045BE3}"/>
              </a:ext>
            </a:extLst>
          </p:cNvPr>
          <p:cNvSpPr txBox="1"/>
          <p:nvPr/>
        </p:nvSpPr>
        <p:spPr>
          <a:xfrm>
            <a:off x="3582584" y="4997869"/>
            <a:ext cx="43231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1837</a:t>
            </a:r>
            <a:r>
              <a:rPr lang="ko-KR" altLang="en-US" sz="2600" dirty="0"/>
              <a:t>년 </a:t>
            </a:r>
            <a:r>
              <a:rPr lang="en-US" altLang="ko-KR" sz="2600" dirty="0"/>
              <a:t>11</a:t>
            </a:r>
            <a:r>
              <a:rPr lang="ko-KR" altLang="en-US" sz="2600" dirty="0" err="1"/>
              <a:t>대쇼군</a:t>
            </a:r>
            <a:r>
              <a:rPr lang="ko-KR" altLang="en-US" sz="2600" dirty="0"/>
              <a:t> </a:t>
            </a:r>
            <a:r>
              <a:rPr lang="ko-KR" altLang="en-US" sz="2600" dirty="0" err="1"/>
              <a:t>도쿠가와</a:t>
            </a:r>
            <a:r>
              <a:rPr lang="ko-KR" altLang="en-US" sz="2600" dirty="0"/>
              <a:t> </a:t>
            </a:r>
            <a:r>
              <a:rPr lang="ko-KR" altLang="en-US" sz="2600" dirty="0" err="1"/>
              <a:t>이에나리</a:t>
            </a:r>
            <a:r>
              <a:rPr lang="ko-KR" altLang="en-US" sz="2600" dirty="0"/>
              <a:t> 임기 종료</a:t>
            </a:r>
            <a:endParaRPr lang="en-US" altLang="ko-KR" sz="2600" dirty="0"/>
          </a:p>
        </p:txBody>
      </p:sp>
      <p:sp>
        <p:nvSpPr>
          <p:cNvPr id="19" name="설명선: 선 18">
            <a:extLst>
              <a:ext uri="{FF2B5EF4-FFF2-40B4-BE49-F238E27FC236}">
                <a16:creationId xmlns:a16="http://schemas.microsoft.com/office/drawing/2014/main" id="{F43F4F38-1591-4149-AEE3-BC7FF8A165CD}"/>
              </a:ext>
            </a:extLst>
          </p:cNvPr>
          <p:cNvSpPr/>
          <p:nvPr/>
        </p:nvSpPr>
        <p:spPr>
          <a:xfrm>
            <a:off x="2739390" y="3417469"/>
            <a:ext cx="3467100" cy="1200329"/>
          </a:xfrm>
          <a:prstGeom prst="borderCallout1">
            <a:avLst>
              <a:gd name="adj1" fmla="val 48785"/>
              <a:gd name="adj2" fmla="val -1861"/>
              <a:gd name="adj3" fmla="val 49620"/>
              <a:gd name="adj4" fmla="val -2881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dirty="0">
                <a:solidFill>
                  <a:schemeClr val="tx1"/>
                </a:solidFill>
              </a:rPr>
              <a:t>교호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 err="1">
                <a:solidFill>
                  <a:schemeClr val="tx1"/>
                </a:solidFill>
              </a:rPr>
              <a:t>겐분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>
                <a:solidFill>
                  <a:schemeClr val="tx1"/>
                </a:solidFill>
              </a:rPr>
              <a:t>간포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 err="1">
                <a:solidFill>
                  <a:schemeClr val="tx1"/>
                </a:solidFill>
              </a:rPr>
              <a:t>엔쿄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>
                <a:solidFill>
                  <a:schemeClr val="tx1"/>
                </a:solidFill>
              </a:rPr>
              <a:t>간엔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endParaRPr lang="ko-KR" altLang="en-US" dirty="0">
              <a:solidFill>
                <a:schemeClr val="tx1"/>
              </a:solidFill>
            </a:endParaRPr>
          </a:p>
          <a:p>
            <a:pPr fontAlgn="base" latinLnBrk="1"/>
            <a:r>
              <a:rPr lang="ko-KR" altLang="en-US" dirty="0" err="1">
                <a:solidFill>
                  <a:schemeClr val="tx1"/>
                </a:solidFill>
              </a:rPr>
              <a:t>호레키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 err="1">
                <a:solidFill>
                  <a:schemeClr val="tx1"/>
                </a:solidFill>
              </a:rPr>
              <a:t>메이와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 err="1">
                <a:solidFill>
                  <a:schemeClr val="tx1"/>
                </a:solidFill>
              </a:rPr>
              <a:t>안에이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 err="1">
                <a:solidFill>
                  <a:schemeClr val="tx1"/>
                </a:solidFill>
              </a:rPr>
              <a:t>덴메이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endParaRPr lang="ko-KR" altLang="en-US" dirty="0">
              <a:solidFill>
                <a:schemeClr val="tx1"/>
              </a:solidFill>
            </a:endParaRPr>
          </a:p>
          <a:p>
            <a:pPr fontAlgn="base" latinLnBrk="1"/>
            <a:r>
              <a:rPr lang="ko-KR" altLang="en-US" dirty="0">
                <a:solidFill>
                  <a:schemeClr val="tx1"/>
                </a:solidFill>
              </a:rPr>
              <a:t>간세이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>
                <a:solidFill>
                  <a:schemeClr val="tx1"/>
                </a:solidFill>
              </a:rPr>
              <a:t>교와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 err="1">
                <a:solidFill>
                  <a:schemeClr val="tx1"/>
                </a:solidFill>
              </a:rPr>
              <a:t>분카</a:t>
            </a:r>
            <a:r>
              <a:rPr lang="en-US" altLang="ko-KR" dirty="0">
                <a:solidFill>
                  <a:schemeClr val="tx1"/>
                </a:solidFill>
              </a:rPr>
              <a:t>,</a:t>
            </a:r>
            <a:r>
              <a:rPr lang="ko-KR" altLang="en-US" dirty="0" err="1">
                <a:solidFill>
                  <a:schemeClr val="tx1"/>
                </a:solidFill>
              </a:rPr>
              <a:t>분세이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6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animBg="1"/>
      <p:bldP spid="13" grpId="0"/>
      <p:bldP spid="15" grpId="0" animBg="1"/>
      <p:bldP spid="16" grpId="0" animBg="1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>
            <a:extLst>
              <a:ext uri="{FF2B5EF4-FFF2-40B4-BE49-F238E27FC236}">
                <a16:creationId xmlns:a16="http://schemas.microsoft.com/office/drawing/2014/main" id="{5BF743CE-96FA-41DE-A2E5-D2250CBAB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48" y="246507"/>
            <a:ext cx="5845302" cy="1046988"/>
          </a:xfrm>
        </p:spPr>
        <p:txBody>
          <a:bodyPr>
            <a:normAutofit/>
          </a:bodyPr>
          <a:lstStyle/>
          <a:p>
            <a:r>
              <a:rPr lang="en-US" altLang="ko-KR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2.</a:t>
            </a:r>
            <a:r>
              <a:rPr lang="ko-KR" altLang="en-US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중기의 사회구조</a:t>
            </a:r>
          </a:p>
        </p:txBody>
      </p:sp>
      <p:sp>
        <p:nvSpPr>
          <p:cNvPr id="11" name="설명선: 왼쪽/오른쪽 화살표 10">
            <a:extLst>
              <a:ext uri="{FF2B5EF4-FFF2-40B4-BE49-F238E27FC236}">
                <a16:creationId xmlns:a16="http://schemas.microsoft.com/office/drawing/2014/main" id="{94FEC3AA-9E68-42A0-922F-25815C0F4445}"/>
              </a:ext>
            </a:extLst>
          </p:cNvPr>
          <p:cNvSpPr/>
          <p:nvPr/>
        </p:nvSpPr>
        <p:spPr>
          <a:xfrm>
            <a:off x="2085975" y="2205989"/>
            <a:ext cx="3819525" cy="3305175"/>
          </a:xfrm>
          <a:prstGeom prst="leftRightArrowCallout">
            <a:avLst/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5000" dirty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>에도시대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E93E5F-E3D8-464A-B80A-FF0269D00A1E}"/>
              </a:ext>
            </a:extLst>
          </p:cNvPr>
          <p:cNvSpPr txBox="1"/>
          <p:nvPr/>
        </p:nvSpPr>
        <p:spPr>
          <a:xfrm>
            <a:off x="1021556" y="2129790"/>
            <a:ext cx="738664" cy="35242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3600" dirty="0">
                <a:latin typeface="+mj-ea"/>
                <a:ea typeface="+mj-ea"/>
              </a:rPr>
              <a:t>엄격한 신분제도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F2479A-F1EF-4010-9B77-D5957B83401F}"/>
              </a:ext>
            </a:extLst>
          </p:cNvPr>
          <p:cNvSpPr txBox="1"/>
          <p:nvPr/>
        </p:nvSpPr>
        <p:spPr>
          <a:xfrm>
            <a:off x="6395561" y="2358390"/>
            <a:ext cx="738664" cy="39528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base" latinLnBrk="1"/>
            <a:r>
              <a:rPr lang="ko-KR" altLang="en-US" sz="3600" dirty="0">
                <a:latin typeface="+mn-ea"/>
              </a:rPr>
              <a:t>효</a:t>
            </a:r>
            <a:r>
              <a:rPr lang="en-US" altLang="ko-KR" sz="3600" dirty="0">
                <a:latin typeface="+mn-ea"/>
              </a:rPr>
              <a:t>(</a:t>
            </a:r>
            <a:r>
              <a:rPr lang="ko-KR" altLang="en-US" sz="3600" dirty="0">
                <a:latin typeface="+mn-ea"/>
              </a:rPr>
              <a:t>孝</a:t>
            </a:r>
            <a:r>
              <a:rPr lang="en-US" altLang="ko-KR" sz="3600" dirty="0">
                <a:latin typeface="+mn-ea"/>
              </a:rPr>
              <a:t>)</a:t>
            </a:r>
            <a:r>
              <a:rPr lang="ko-KR" altLang="en-US" sz="3600" dirty="0">
                <a:latin typeface="+mn-ea"/>
              </a:rPr>
              <a:t>  충</a:t>
            </a:r>
            <a:r>
              <a:rPr lang="en-US" altLang="ko-KR" sz="3600" dirty="0">
                <a:latin typeface="+mn-ea"/>
              </a:rPr>
              <a:t>(</a:t>
            </a:r>
            <a:r>
              <a:rPr lang="ko-KR" altLang="en-US" sz="3600" dirty="0">
                <a:latin typeface="+mn-ea"/>
              </a:rPr>
              <a:t>忠</a:t>
            </a:r>
            <a:r>
              <a:rPr lang="en-US" altLang="ko-KR" sz="3600" dirty="0">
                <a:latin typeface="+mn-ea"/>
              </a:rPr>
              <a:t>)</a:t>
            </a:r>
            <a:endParaRPr lang="ko-KR" altLang="en-US" sz="3600" dirty="0">
              <a:latin typeface="+mn-ea"/>
            </a:endParaRPr>
          </a:p>
        </p:txBody>
      </p:sp>
      <p:sp>
        <p:nvSpPr>
          <p:cNvPr id="17" name="별: 꼭짓점 12개 16">
            <a:extLst>
              <a:ext uri="{FF2B5EF4-FFF2-40B4-BE49-F238E27FC236}">
                <a16:creationId xmlns:a16="http://schemas.microsoft.com/office/drawing/2014/main" id="{C2962438-DE69-4AE6-98B8-2659DD3D87B2}"/>
              </a:ext>
            </a:extLst>
          </p:cNvPr>
          <p:cNvSpPr/>
          <p:nvPr/>
        </p:nvSpPr>
        <p:spPr>
          <a:xfrm>
            <a:off x="7905750" y="2314575"/>
            <a:ext cx="3981450" cy="2790825"/>
          </a:xfrm>
          <a:prstGeom prst="star1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>
                <a:solidFill>
                  <a:schemeClr val="tx1"/>
                </a:solidFill>
                <a:latin typeface="MD솔체" panose="02020603020101020101" pitchFamily="18" charset="-127"/>
                <a:ea typeface="MD솔체" panose="02020603020101020101" pitchFamily="18" charset="-127"/>
              </a:rPr>
              <a:t>태평시대 도래</a:t>
            </a:r>
          </a:p>
        </p:txBody>
      </p:sp>
    </p:spTree>
    <p:extLst>
      <p:ext uri="{BB962C8B-B14F-4D97-AF65-F5344CB8AC3E}">
        <p14:creationId xmlns:p14="http://schemas.microsoft.com/office/powerpoint/2010/main" val="360723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화살표: 갈매기형 수장 6">
            <a:extLst>
              <a:ext uri="{FF2B5EF4-FFF2-40B4-BE49-F238E27FC236}">
                <a16:creationId xmlns:a16="http://schemas.microsoft.com/office/drawing/2014/main" id="{8D49D4A2-977E-4ED3-9048-4678F3589252}"/>
              </a:ext>
            </a:extLst>
          </p:cNvPr>
          <p:cNvSpPr/>
          <p:nvPr/>
        </p:nvSpPr>
        <p:spPr>
          <a:xfrm>
            <a:off x="3806190" y="3371850"/>
            <a:ext cx="731520" cy="1062990"/>
          </a:xfrm>
          <a:prstGeom prst="chevron">
            <a:avLst>
              <a:gd name="adj" fmla="val 5091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35A5917-D220-4F11-AEF2-F8D9018036DE}"/>
              </a:ext>
            </a:extLst>
          </p:cNvPr>
          <p:cNvSpPr/>
          <p:nvPr/>
        </p:nvSpPr>
        <p:spPr>
          <a:xfrm>
            <a:off x="514350" y="2686050"/>
            <a:ext cx="2891790" cy="2297430"/>
          </a:xfrm>
          <a:prstGeom prst="rect">
            <a:avLst/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800" dirty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>태평시대로 인한 </a:t>
            </a:r>
            <a:endParaRPr lang="en-US" altLang="ko-KR" sz="2800" dirty="0">
              <a:solidFill>
                <a:schemeClr val="tx1"/>
              </a:solidFill>
              <a:latin typeface="HY궁서B" panose="02030600000101010101" pitchFamily="18" charset="-127"/>
              <a:ea typeface="HY궁서B" panose="02030600000101010101" pitchFamily="18" charset="-127"/>
            </a:endParaRPr>
          </a:p>
          <a:p>
            <a:pPr algn="ctr" fontAlgn="base" latinLnBrk="1"/>
            <a:r>
              <a:rPr lang="ko-KR" altLang="en-US" sz="2800" dirty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>비옥한 농경지</a:t>
            </a:r>
            <a:endParaRPr lang="en-US" altLang="ko-KR" sz="2800" dirty="0">
              <a:solidFill>
                <a:schemeClr val="tx1"/>
              </a:solidFill>
              <a:latin typeface="HY궁서B" panose="02030600000101010101" pitchFamily="18" charset="-127"/>
              <a:ea typeface="HY궁서B" panose="02030600000101010101" pitchFamily="18" charset="-127"/>
            </a:endParaRPr>
          </a:p>
          <a:p>
            <a:pPr algn="ctr" fontAlgn="base" latinLnBrk="1"/>
            <a:r>
              <a:rPr lang="ko-KR" altLang="en-US" sz="2800" dirty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>농업기술의 발전</a:t>
            </a:r>
            <a:endParaRPr lang="en-US" altLang="ko-KR" sz="2800" dirty="0">
              <a:solidFill>
                <a:schemeClr val="tx1"/>
              </a:solidFill>
              <a:latin typeface="HY궁서B" panose="02030600000101010101" pitchFamily="18" charset="-127"/>
              <a:ea typeface="HY궁서B" panose="02030600000101010101" pitchFamily="18" charset="-127"/>
            </a:endParaRPr>
          </a:p>
          <a:p>
            <a:pPr fontAlgn="base" latinLnBrk="1"/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742549C-0AAE-4CC5-9D40-8CF10C012876}"/>
              </a:ext>
            </a:extLst>
          </p:cNvPr>
          <p:cNvSpPr/>
          <p:nvPr/>
        </p:nvSpPr>
        <p:spPr>
          <a:xfrm>
            <a:off x="4861560" y="2686050"/>
            <a:ext cx="3013710" cy="2343150"/>
          </a:xfrm>
          <a:prstGeom prst="rect">
            <a:avLst/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sz="2800" dirty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>상품 경제가 발달</a:t>
            </a:r>
            <a:endParaRPr lang="en-US" altLang="ko-KR" sz="2800" dirty="0">
              <a:solidFill>
                <a:schemeClr val="tx1"/>
              </a:solidFill>
              <a:latin typeface="HY궁서B" panose="02030600000101010101" pitchFamily="18" charset="-127"/>
              <a:ea typeface="HY궁서B" panose="02030600000101010101" pitchFamily="18" charset="-127"/>
            </a:endParaRPr>
          </a:p>
          <a:p>
            <a:pPr fontAlgn="base" latinLnBrk="1"/>
            <a:r>
              <a:rPr lang="ko-KR" altLang="en-US" sz="2800" dirty="0">
                <a:solidFill>
                  <a:schemeClr val="tx1"/>
                </a:solidFill>
                <a:latin typeface="HY궁서B" panose="02030600000101010101" pitchFamily="18" charset="-127"/>
                <a:ea typeface="HY궁서B" panose="02030600000101010101" pitchFamily="18" charset="-127"/>
              </a:rPr>
              <a:t> 화폐경제의 진전</a:t>
            </a:r>
          </a:p>
        </p:txBody>
      </p:sp>
      <p:sp>
        <p:nvSpPr>
          <p:cNvPr id="12" name="설명선: 선(테두리 및 강조선) 11">
            <a:extLst>
              <a:ext uri="{FF2B5EF4-FFF2-40B4-BE49-F238E27FC236}">
                <a16:creationId xmlns:a16="http://schemas.microsoft.com/office/drawing/2014/main" id="{7CCFE593-43A0-46A2-B5C8-DB02A81D9C25}"/>
              </a:ext>
            </a:extLst>
          </p:cNvPr>
          <p:cNvSpPr/>
          <p:nvPr/>
        </p:nvSpPr>
        <p:spPr>
          <a:xfrm>
            <a:off x="8903970" y="1463040"/>
            <a:ext cx="2663190" cy="1760220"/>
          </a:xfrm>
          <a:prstGeom prst="accentBorderCallout1">
            <a:avLst/>
          </a:prstGeom>
          <a:solidFill>
            <a:srgbClr val="DF6C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800" dirty="0"/>
              <a:t>상인 세력 신장</a:t>
            </a:r>
          </a:p>
        </p:txBody>
      </p:sp>
      <p:sp>
        <p:nvSpPr>
          <p:cNvPr id="14" name="설명선: 선(테두리 및 강조선) 13">
            <a:extLst>
              <a:ext uri="{FF2B5EF4-FFF2-40B4-BE49-F238E27FC236}">
                <a16:creationId xmlns:a16="http://schemas.microsoft.com/office/drawing/2014/main" id="{9F9C988E-EAB5-482E-BF01-249BF2861936}"/>
              </a:ext>
            </a:extLst>
          </p:cNvPr>
          <p:cNvSpPr/>
          <p:nvPr/>
        </p:nvSpPr>
        <p:spPr>
          <a:xfrm>
            <a:off x="8919210" y="4118610"/>
            <a:ext cx="2663190" cy="1760220"/>
          </a:xfrm>
          <a:prstGeom prst="accentBorderCallout1">
            <a:avLst>
              <a:gd name="adj1" fmla="val 49919"/>
              <a:gd name="adj2" fmla="val -6187"/>
              <a:gd name="adj3" fmla="val 35877"/>
              <a:gd name="adj4" fmla="val -38333"/>
            </a:avLst>
          </a:prstGeom>
          <a:solidFill>
            <a:srgbClr val="DF6C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2800" b="1" dirty="0"/>
              <a:t>무사 계급의 </a:t>
            </a:r>
            <a:endParaRPr lang="en-US" altLang="ko-KR" sz="2800" b="1" dirty="0"/>
          </a:p>
          <a:p>
            <a:pPr algn="ctr" fontAlgn="base" latinLnBrk="1"/>
            <a:r>
              <a:rPr lang="ko-KR" altLang="en-US" sz="2800" b="1" dirty="0"/>
              <a:t>궁핍을 초래</a:t>
            </a:r>
          </a:p>
        </p:txBody>
      </p:sp>
      <p:sp>
        <p:nvSpPr>
          <p:cNvPr id="15" name="제목 1">
            <a:extLst>
              <a:ext uri="{FF2B5EF4-FFF2-40B4-BE49-F238E27FC236}">
                <a16:creationId xmlns:a16="http://schemas.microsoft.com/office/drawing/2014/main" id="{BD1A2EBC-980E-4BC6-885D-4C39D0645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48" y="246507"/>
            <a:ext cx="5845302" cy="1046988"/>
          </a:xfrm>
        </p:spPr>
        <p:txBody>
          <a:bodyPr>
            <a:normAutofit/>
          </a:bodyPr>
          <a:lstStyle/>
          <a:p>
            <a:r>
              <a:rPr lang="en-US" altLang="ko-KR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2.</a:t>
            </a:r>
            <a:r>
              <a:rPr lang="ko-KR" altLang="en-US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중기의 사회구조</a:t>
            </a:r>
          </a:p>
        </p:txBody>
      </p:sp>
    </p:spTree>
    <p:extLst>
      <p:ext uri="{BB962C8B-B14F-4D97-AF65-F5344CB8AC3E}">
        <p14:creationId xmlns:p14="http://schemas.microsoft.com/office/powerpoint/2010/main" val="335911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37B2543C-2A51-4A39-BB99-AB442C6B7671}"/>
              </a:ext>
            </a:extLst>
          </p:cNvPr>
          <p:cNvSpPr txBox="1">
            <a:spLocks/>
          </p:cNvSpPr>
          <p:nvPr/>
        </p:nvSpPr>
        <p:spPr>
          <a:xfrm>
            <a:off x="650748" y="246507"/>
            <a:ext cx="5845302" cy="10469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5400">
                <a:latin typeface="HY백송B" panose="02030600000101010101" pitchFamily="18" charset="-127"/>
                <a:ea typeface="HY백송B" panose="02030600000101010101" pitchFamily="18" charset="-127"/>
              </a:rPr>
              <a:t>2.</a:t>
            </a:r>
            <a:r>
              <a:rPr lang="ko-KR" altLang="en-US" sz="5400">
                <a:latin typeface="HY백송B" panose="02030600000101010101" pitchFamily="18" charset="-127"/>
                <a:ea typeface="HY백송B" panose="02030600000101010101" pitchFamily="18" charset="-127"/>
              </a:rPr>
              <a:t>중기의 사회구조</a:t>
            </a:r>
            <a:endParaRPr lang="ko-KR" altLang="en-US" sz="5400" dirty="0">
              <a:latin typeface="HY백송B" panose="02030600000101010101" pitchFamily="18" charset="-127"/>
              <a:ea typeface="HY백송B" panose="0203060000010101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559894C-46DB-4DDA-B114-99CDF2AABFC4}"/>
              </a:ext>
            </a:extLst>
          </p:cNvPr>
          <p:cNvSpPr/>
          <p:nvPr/>
        </p:nvSpPr>
        <p:spPr>
          <a:xfrm>
            <a:off x="845820" y="2023110"/>
            <a:ext cx="1211580" cy="3611880"/>
          </a:xfrm>
          <a:prstGeom prst="rect">
            <a:avLst/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4800" dirty="0">
                <a:solidFill>
                  <a:schemeClr val="tx1"/>
                </a:solidFill>
                <a:latin typeface="MD솔체" panose="02020603020101020101" pitchFamily="18" charset="-127"/>
                <a:ea typeface="MD솔체" panose="02020603020101020101" pitchFamily="18" charset="-127"/>
              </a:rPr>
              <a:t>화폐경제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C1C556C-7D4E-479E-AE48-B4E114292E3E}"/>
              </a:ext>
            </a:extLst>
          </p:cNvPr>
          <p:cNvCxnSpPr>
            <a:cxnSpLocks/>
          </p:cNvCxnSpPr>
          <p:nvPr/>
        </p:nvCxnSpPr>
        <p:spPr>
          <a:xfrm>
            <a:off x="2217420" y="3794760"/>
            <a:ext cx="1920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A4BD40E-0FF7-4507-A29A-96E64059004B}"/>
              </a:ext>
            </a:extLst>
          </p:cNvPr>
          <p:cNvSpPr/>
          <p:nvPr/>
        </p:nvSpPr>
        <p:spPr>
          <a:xfrm>
            <a:off x="4450080" y="1577340"/>
            <a:ext cx="2556510" cy="4720590"/>
          </a:xfrm>
          <a:prstGeom prst="rect">
            <a:avLst/>
          </a:prstGeom>
          <a:solidFill>
            <a:srgbClr val="FCF2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 fontAlgn="base" latinLnBrk="1"/>
            <a:r>
              <a:rPr lang="ko-KR" altLang="en-US" sz="3600" dirty="0">
                <a:solidFill>
                  <a:schemeClr val="tx1"/>
                </a:solidFill>
                <a:latin typeface="MD솔체" panose="02020603020101020101" pitchFamily="18" charset="-127"/>
                <a:ea typeface="MD솔체" panose="02020603020101020101" pitchFamily="18" charset="-127"/>
              </a:rPr>
              <a:t>농민의 토지 저당</a:t>
            </a:r>
            <a:endParaRPr lang="en-US" altLang="ko-KR" sz="3600" dirty="0">
              <a:solidFill>
                <a:schemeClr val="tx1"/>
              </a:solidFill>
              <a:latin typeface="MD솔체" panose="02020603020101020101" pitchFamily="18" charset="-127"/>
              <a:ea typeface="MD솔체" panose="02020603020101020101" pitchFamily="18" charset="-127"/>
            </a:endParaRPr>
          </a:p>
          <a:p>
            <a:pPr algn="ctr" fontAlgn="base" latinLnBrk="1"/>
            <a:r>
              <a:rPr lang="ko-KR" altLang="en-US" sz="3600" dirty="0">
                <a:solidFill>
                  <a:schemeClr val="tx1"/>
                </a:solidFill>
                <a:latin typeface="MD솔체" panose="02020603020101020101" pitchFamily="18" charset="-127"/>
                <a:ea typeface="MD솔체" panose="02020603020101020101" pitchFamily="18" charset="-127"/>
              </a:rPr>
              <a:t>부채의 증가</a:t>
            </a:r>
            <a:endParaRPr lang="en-US" altLang="ko-KR" sz="3600" dirty="0">
              <a:solidFill>
                <a:schemeClr val="tx1"/>
              </a:solidFill>
              <a:latin typeface="MD솔체" panose="02020603020101020101" pitchFamily="18" charset="-127"/>
              <a:ea typeface="MD솔체" panose="02020603020101020101" pitchFamily="18" charset="-127"/>
            </a:endParaRPr>
          </a:p>
          <a:p>
            <a:pPr algn="ctr" fontAlgn="base" latinLnBrk="1"/>
            <a:r>
              <a:rPr lang="ko-KR" altLang="en-US" sz="3600" dirty="0">
                <a:solidFill>
                  <a:schemeClr val="tx1"/>
                </a:solidFill>
                <a:latin typeface="MD솔체" panose="02020603020101020101" pitchFamily="18" charset="-127"/>
                <a:ea typeface="MD솔체" panose="02020603020101020101" pitchFamily="18" charset="-127"/>
              </a:rPr>
              <a:t>계속되는 기근  </a:t>
            </a:r>
            <a:endParaRPr lang="en-US" altLang="ko-KR" sz="3600" dirty="0">
              <a:solidFill>
                <a:schemeClr val="tx1"/>
              </a:solidFill>
              <a:latin typeface="MD솔체" panose="02020603020101020101" pitchFamily="18" charset="-127"/>
              <a:ea typeface="MD솔체" panose="02020603020101020101" pitchFamily="18" charset="-127"/>
            </a:endParaRPr>
          </a:p>
        </p:txBody>
      </p:sp>
      <p:sp>
        <p:nvSpPr>
          <p:cNvPr id="19" name="말풍선: 타원형 18">
            <a:extLst>
              <a:ext uri="{FF2B5EF4-FFF2-40B4-BE49-F238E27FC236}">
                <a16:creationId xmlns:a16="http://schemas.microsoft.com/office/drawing/2014/main" id="{B8A7537A-2724-45E5-8370-1D96581DDE8E}"/>
              </a:ext>
            </a:extLst>
          </p:cNvPr>
          <p:cNvSpPr/>
          <p:nvPr/>
        </p:nvSpPr>
        <p:spPr>
          <a:xfrm>
            <a:off x="7749540" y="2183130"/>
            <a:ext cx="4126230" cy="2583180"/>
          </a:xfrm>
          <a:prstGeom prst="wedgeEllipseCallout">
            <a:avLst/>
          </a:prstGeom>
          <a:solidFill>
            <a:srgbClr val="DF6C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1"/>
            <a:r>
              <a:rPr lang="ko-KR" altLang="en-US" sz="4000" dirty="0">
                <a:latin typeface="MD솔체" panose="02020603020101020101" pitchFamily="18" charset="-127"/>
                <a:ea typeface="MD솔체" panose="02020603020101020101" pitchFamily="18" charset="-127"/>
              </a:rPr>
              <a:t>농민봉기</a:t>
            </a:r>
            <a:r>
              <a:rPr lang="en-US" altLang="ko-KR" sz="4000" dirty="0">
                <a:latin typeface="MD솔체" panose="02020603020101020101" pitchFamily="18" charset="-127"/>
                <a:ea typeface="MD솔체" panose="02020603020101020101" pitchFamily="18" charset="-127"/>
              </a:rPr>
              <a:t>,</a:t>
            </a:r>
            <a:r>
              <a:rPr lang="ko-KR" altLang="en-US" sz="4000" dirty="0">
                <a:latin typeface="MD솔체" panose="02020603020101020101" pitchFamily="18" charset="-127"/>
                <a:ea typeface="MD솔체" panose="02020603020101020101" pitchFamily="18" charset="-127"/>
              </a:rPr>
              <a:t> 폭동 속출</a:t>
            </a:r>
          </a:p>
        </p:txBody>
      </p:sp>
    </p:spTree>
    <p:extLst>
      <p:ext uri="{BB962C8B-B14F-4D97-AF65-F5344CB8AC3E}">
        <p14:creationId xmlns:p14="http://schemas.microsoft.com/office/powerpoint/2010/main" val="2319066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>
            <a:extLst>
              <a:ext uri="{FF2B5EF4-FFF2-40B4-BE49-F238E27FC236}">
                <a16:creationId xmlns:a16="http://schemas.microsoft.com/office/drawing/2014/main" id="{5BF743CE-96FA-41DE-A2E5-D2250CBAB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908" y="381762"/>
            <a:ext cx="5845302" cy="1046988"/>
          </a:xfrm>
        </p:spPr>
        <p:txBody>
          <a:bodyPr>
            <a:normAutofit/>
          </a:bodyPr>
          <a:lstStyle/>
          <a:p>
            <a:r>
              <a:rPr lang="en-US" altLang="ko-KR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3.</a:t>
            </a:r>
            <a:r>
              <a:rPr lang="ko-KR" altLang="en-US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정부의 개혁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BF40AA00-6C6F-473D-ACA6-B77E545AA1D0}"/>
              </a:ext>
            </a:extLst>
          </p:cNvPr>
          <p:cNvCxnSpPr>
            <a:cxnSpLocks/>
          </p:cNvCxnSpPr>
          <p:nvPr/>
        </p:nvCxnSpPr>
        <p:spPr>
          <a:xfrm>
            <a:off x="11029950" y="2286000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7D82BF1F-0850-45D7-8C2D-41DFD0A8BD74}"/>
              </a:ext>
            </a:extLst>
          </p:cNvPr>
          <p:cNvCxnSpPr/>
          <p:nvPr/>
        </p:nvCxnSpPr>
        <p:spPr>
          <a:xfrm>
            <a:off x="491490" y="2160270"/>
            <a:ext cx="1116711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타원 3">
            <a:extLst>
              <a:ext uri="{FF2B5EF4-FFF2-40B4-BE49-F238E27FC236}">
                <a16:creationId xmlns:a16="http://schemas.microsoft.com/office/drawing/2014/main" id="{EA4F0333-E085-4170-AFF2-67D3B1A179F6}"/>
              </a:ext>
            </a:extLst>
          </p:cNvPr>
          <p:cNvSpPr/>
          <p:nvPr/>
        </p:nvSpPr>
        <p:spPr>
          <a:xfrm>
            <a:off x="10902028" y="2056929"/>
            <a:ext cx="217487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C8F0D0-078C-48DF-9D51-B67F81DA2E95}"/>
              </a:ext>
            </a:extLst>
          </p:cNvPr>
          <p:cNvSpPr txBox="1"/>
          <p:nvPr/>
        </p:nvSpPr>
        <p:spPr>
          <a:xfrm>
            <a:off x="10118050" y="3543300"/>
            <a:ext cx="923330" cy="27774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2400" dirty="0"/>
              <a:t>교호개혁 </a:t>
            </a:r>
            <a:r>
              <a:rPr lang="en-US" altLang="ko-KR" sz="2400" dirty="0"/>
              <a:t>8</a:t>
            </a:r>
            <a:r>
              <a:rPr lang="ko-KR" altLang="en-US" sz="2400" dirty="0" err="1"/>
              <a:t>대쇼군</a:t>
            </a:r>
            <a:r>
              <a:rPr lang="ko-KR" altLang="en-US" sz="2400" dirty="0"/>
              <a:t> </a:t>
            </a:r>
            <a:r>
              <a:rPr lang="ko-KR" altLang="en-US" sz="2400" dirty="0" err="1"/>
              <a:t>도쿠가와</a:t>
            </a:r>
            <a:r>
              <a:rPr lang="ko-KR" altLang="en-US" sz="2400" dirty="0"/>
              <a:t> </a:t>
            </a:r>
            <a:r>
              <a:rPr lang="ko-KR" altLang="en-US" sz="2400" dirty="0" err="1"/>
              <a:t>요시무네</a:t>
            </a:r>
            <a:endParaRPr lang="ko-KR" altLang="en-US" sz="2400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7721A6F9-6C01-43DC-AF2A-974836567723}"/>
              </a:ext>
            </a:extLst>
          </p:cNvPr>
          <p:cNvSpPr/>
          <p:nvPr/>
        </p:nvSpPr>
        <p:spPr>
          <a:xfrm>
            <a:off x="8151208" y="2060739"/>
            <a:ext cx="217487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F83081FE-953D-4DF7-819C-5EF7C2358BA0}"/>
              </a:ext>
            </a:extLst>
          </p:cNvPr>
          <p:cNvCxnSpPr>
            <a:cxnSpLocks/>
          </p:cNvCxnSpPr>
          <p:nvPr/>
        </p:nvCxnSpPr>
        <p:spPr>
          <a:xfrm>
            <a:off x="8290560" y="2289810"/>
            <a:ext cx="0" cy="291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CEFAE08-81B9-4090-958F-F8911BAB75D9}"/>
              </a:ext>
            </a:extLst>
          </p:cNvPr>
          <p:cNvSpPr txBox="1"/>
          <p:nvPr/>
        </p:nvSpPr>
        <p:spPr>
          <a:xfrm>
            <a:off x="4700230" y="3051810"/>
            <a:ext cx="923330" cy="30975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sz="2400" dirty="0"/>
              <a:t>간세이 개혁 </a:t>
            </a:r>
            <a:endParaRPr lang="en-US" altLang="ko-KR" sz="2400" dirty="0"/>
          </a:p>
          <a:p>
            <a:r>
              <a:rPr lang="ko-KR" altLang="en-US" sz="2400" dirty="0" err="1"/>
              <a:t>마츠다이라</a:t>
            </a:r>
            <a:r>
              <a:rPr lang="ko-KR" altLang="en-US" sz="2400" dirty="0"/>
              <a:t> </a:t>
            </a:r>
            <a:r>
              <a:rPr lang="ko-KR" altLang="en-US" sz="2400" dirty="0" err="1"/>
              <a:t>사다노부</a:t>
            </a:r>
            <a:endParaRPr lang="ko-KR" altLang="en-US" sz="2400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972B6727-3EDF-472F-93D8-E517DBDF8F16}"/>
              </a:ext>
            </a:extLst>
          </p:cNvPr>
          <p:cNvSpPr/>
          <p:nvPr/>
        </p:nvSpPr>
        <p:spPr>
          <a:xfrm>
            <a:off x="5468968" y="2053119"/>
            <a:ext cx="217487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09A1082D-DD52-4956-BB2C-AC54B4CCD04D}"/>
              </a:ext>
            </a:extLst>
          </p:cNvPr>
          <p:cNvCxnSpPr>
            <a:cxnSpLocks/>
          </p:cNvCxnSpPr>
          <p:nvPr/>
        </p:nvCxnSpPr>
        <p:spPr>
          <a:xfrm>
            <a:off x="5596890" y="2282190"/>
            <a:ext cx="0" cy="405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3843616A-9A14-461C-AE2F-BB56CDC2B9F5}"/>
              </a:ext>
            </a:extLst>
          </p:cNvPr>
          <p:cNvCxnSpPr>
            <a:cxnSpLocks/>
          </p:cNvCxnSpPr>
          <p:nvPr/>
        </p:nvCxnSpPr>
        <p:spPr>
          <a:xfrm>
            <a:off x="2705100" y="2282190"/>
            <a:ext cx="0" cy="2106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타원 25">
            <a:extLst>
              <a:ext uri="{FF2B5EF4-FFF2-40B4-BE49-F238E27FC236}">
                <a16:creationId xmlns:a16="http://schemas.microsoft.com/office/drawing/2014/main" id="{5FDB5B55-6645-4305-8839-ADA529EA19F0}"/>
              </a:ext>
            </a:extLst>
          </p:cNvPr>
          <p:cNvSpPr/>
          <p:nvPr/>
        </p:nvSpPr>
        <p:spPr>
          <a:xfrm>
            <a:off x="2588608" y="2064549"/>
            <a:ext cx="217487" cy="2159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428633-F7C4-4DFF-B5EA-EAE66896A185}"/>
              </a:ext>
            </a:extLst>
          </p:cNvPr>
          <p:cNvSpPr txBox="1"/>
          <p:nvPr/>
        </p:nvSpPr>
        <p:spPr>
          <a:xfrm>
            <a:off x="7351990" y="2823210"/>
            <a:ext cx="923330" cy="24574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base" latinLnBrk="1"/>
            <a:r>
              <a:rPr lang="ko-KR" altLang="en-US" sz="2400" dirty="0" err="1"/>
              <a:t>다누마</a:t>
            </a:r>
            <a:r>
              <a:rPr lang="ko-KR" altLang="en-US" sz="2400" dirty="0"/>
              <a:t> </a:t>
            </a:r>
            <a:r>
              <a:rPr lang="ko-KR" altLang="en-US" sz="2400" dirty="0" err="1"/>
              <a:t>오키쓰구</a:t>
            </a:r>
            <a:endParaRPr lang="en-US" altLang="ko-KR" sz="2400" dirty="0"/>
          </a:p>
          <a:p>
            <a:pPr fontAlgn="base" latinLnBrk="1"/>
            <a:r>
              <a:rPr lang="ko-KR" altLang="en-US" sz="2400" dirty="0"/>
              <a:t>상업 정책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5C241D5-0033-4F8C-AD5D-FC1D1673704E}"/>
              </a:ext>
            </a:extLst>
          </p:cNvPr>
          <p:cNvSpPr txBox="1"/>
          <p:nvPr/>
        </p:nvSpPr>
        <p:spPr>
          <a:xfrm>
            <a:off x="1831302" y="2720340"/>
            <a:ext cx="923330" cy="2560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base" latinLnBrk="1"/>
            <a:r>
              <a:rPr lang="ko-KR" altLang="en-US" sz="2400" dirty="0" err="1"/>
              <a:t>덴포개혁</a:t>
            </a:r>
            <a:endParaRPr lang="en-US" altLang="ko-KR" sz="2400" dirty="0"/>
          </a:p>
          <a:p>
            <a:pPr fontAlgn="base" latinLnBrk="1"/>
            <a:r>
              <a:rPr lang="ko-KR" altLang="en-US" sz="2400" dirty="0" err="1"/>
              <a:t>미주노</a:t>
            </a:r>
            <a:r>
              <a:rPr lang="ko-KR" altLang="en-US" sz="2400" dirty="0"/>
              <a:t>  </a:t>
            </a:r>
            <a:r>
              <a:rPr lang="ko-KR" altLang="en-US" sz="2400" dirty="0" err="1"/>
              <a:t>다다쿠니</a:t>
            </a:r>
            <a:endParaRPr lang="ko-KR" altLang="en-US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DD86C12-FC46-43AD-8DFA-4E0DE57ABA1C}"/>
              </a:ext>
            </a:extLst>
          </p:cNvPr>
          <p:cNvSpPr txBox="1"/>
          <p:nvPr/>
        </p:nvSpPr>
        <p:spPr>
          <a:xfrm>
            <a:off x="1234440" y="2205990"/>
            <a:ext cx="1531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1841~1843</a:t>
            </a:r>
            <a:endParaRPr lang="ko-KR" altLang="en-US" sz="2000" dirty="0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C7106D67-EB34-42EE-8417-7FE907B51DD3}"/>
              </a:ext>
            </a:extLst>
          </p:cNvPr>
          <p:cNvSpPr/>
          <p:nvPr/>
        </p:nvSpPr>
        <p:spPr>
          <a:xfrm>
            <a:off x="4088718" y="2150023"/>
            <a:ext cx="1454244" cy="5205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 latinLnBrk="1">
              <a:lnSpc>
                <a:spcPct val="160000"/>
              </a:lnSpc>
              <a:spcAft>
                <a:spcPts val="400"/>
              </a:spcAft>
            </a:pPr>
            <a:r>
              <a:rPr lang="en-US" altLang="ko-KR" sz="2000" kern="0" dirty="0">
                <a:solidFill>
                  <a:srgbClr val="000000"/>
                </a:solidFill>
              </a:rPr>
              <a:t>1787~1793</a:t>
            </a:r>
          </a:p>
        </p:txBody>
      </p:sp>
    </p:spTree>
    <p:extLst>
      <p:ext uri="{BB962C8B-B14F-4D97-AF65-F5344CB8AC3E}">
        <p14:creationId xmlns:p14="http://schemas.microsoft.com/office/powerpoint/2010/main" val="283692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/>
      <p:bldP spid="18" grpId="0" animBg="1"/>
      <p:bldP spid="21" grpId="0"/>
      <p:bldP spid="23" grpId="0" animBg="1"/>
      <p:bldP spid="26" grpId="0" animBg="1"/>
      <p:bldP spid="29" grpId="0"/>
      <p:bldP spid="31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1AA3947-3C22-4D84-9371-F4B12C97794F}"/>
              </a:ext>
            </a:extLst>
          </p:cNvPr>
          <p:cNvSpPr txBox="1"/>
          <p:nvPr/>
        </p:nvSpPr>
        <p:spPr>
          <a:xfrm>
            <a:off x="525780" y="468630"/>
            <a:ext cx="724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4.</a:t>
            </a:r>
            <a:r>
              <a:rPr lang="ko-KR" altLang="en-US" sz="5400" dirty="0">
                <a:latin typeface="HY백송B" panose="02030600000101010101" pitchFamily="18" charset="-127"/>
                <a:ea typeface="HY백송B" panose="02030600000101010101" pitchFamily="18" charset="-127"/>
              </a:rPr>
              <a:t>서민문화</a:t>
            </a: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A5A6499C-B3F4-4F7F-AF1A-AD8C800766CB}"/>
              </a:ext>
            </a:extLst>
          </p:cNvPr>
          <p:cNvSpPr/>
          <p:nvPr/>
        </p:nvSpPr>
        <p:spPr>
          <a:xfrm>
            <a:off x="1965960" y="2240280"/>
            <a:ext cx="3931920" cy="31203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/>
              <a:t>경제적여유가 있는 </a:t>
            </a:r>
            <a:endParaRPr lang="en-US" altLang="ko-KR" sz="2400" b="1" dirty="0"/>
          </a:p>
          <a:p>
            <a:pPr algn="ctr"/>
            <a:r>
              <a:rPr lang="ko-KR" altLang="en-US" sz="2400" b="1" dirty="0"/>
              <a:t>상공인 중심의 가세이 문화발달</a:t>
            </a: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F31336F4-BF31-41B5-BCB7-C978F97D4BFA}"/>
              </a:ext>
            </a:extLst>
          </p:cNvPr>
          <p:cNvSpPr/>
          <p:nvPr/>
        </p:nvSpPr>
        <p:spPr>
          <a:xfrm>
            <a:off x="6869430" y="2320290"/>
            <a:ext cx="4229100" cy="2937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 latinLnBrk="1"/>
            <a:r>
              <a:rPr lang="ko-KR" altLang="en-US" sz="3200" b="1" dirty="0"/>
              <a:t>가부키</a:t>
            </a:r>
            <a:endParaRPr lang="en-US" altLang="ko-KR" sz="3200" b="1" dirty="0"/>
          </a:p>
          <a:p>
            <a:pPr algn="ctr" fontAlgn="base" latinLnBrk="1"/>
            <a:r>
              <a:rPr lang="ko-KR" altLang="en-US" sz="3200" b="1" dirty="0" err="1"/>
              <a:t>하이쿠</a:t>
            </a:r>
            <a:endParaRPr lang="en-US" altLang="ko-KR" sz="3200" b="1" dirty="0"/>
          </a:p>
          <a:p>
            <a:pPr algn="ctr" fontAlgn="base" latinLnBrk="1"/>
            <a:r>
              <a:rPr lang="ko-KR" altLang="en-US" sz="3200" b="1" dirty="0" err="1"/>
              <a:t>우키요에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876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목판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</TotalTime>
  <Words>196</Words>
  <Application>Microsoft Office PowerPoint</Application>
  <PresentationFormat>와이드스크린</PresentationFormat>
  <Paragraphs>64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1" baseType="lpstr">
      <vt:lpstr>HG明朝B</vt:lpstr>
      <vt:lpstr>HY궁서B</vt:lpstr>
      <vt:lpstr>HY목각파임B</vt:lpstr>
      <vt:lpstr>HY백송B</vt:lpstr>
      <vt:lpstr>MD솔체</vt:lpstr>
      <vt:lpstr>바탕</vt:lpstr>
      <vt:lpstr>Rockwell</vt:lpstr>
      <vt:lpstr>Rockwell Condensed</vt:lpstr>
      <vt:lpstr>Wingdings</vt:lpstr>
      <vt:lpstr>목판</vt:lpstr>
      <vt:lpstr>일본의 근세시대 사회</vt:lpstr>
      <vt:lpstr>에도시대 중기</vt:lpstr>
      <vt:lpstr>목차</vt:lpstr>
      <vt:lpstr>PowerPoint 프레젠테이션</vt:lpstr>
      <vt:lpstr>2.중기의 사회구조</vt:lpstr>
      <vt:lpstr>2.중기의 사회구조</vt:lpstr>
      <vt:lpstr>PowerPoint 프레젠테이션</vt:lpstr>
      <vt:lpstr>3.정부의 개혁</vt:lpstr>
      <vt:lpstr>PowerPoint 프레젠테이션</vt:lpstr>
      <vt:lpstr>PowerPoint 프레젠테이션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古今和歌集</dc:title>
  <dc:creator>다빈 윤</dc:creator>
  <cp:lastModifiedBy>정민</cp:lastModifiedBy>
  <cp:revision>92</cp:revision>
  <dcterms:created xsi:type="dcterms:W3CDTF">2018-10-04T00:21:52Z</dcterms:created>
  <dcterms:modified xsi:type="dcterms:W3CDTF">2018-11-05T18:51:28Z</dcterms:modified>
</cp:coreProperties>
</file>