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5" r:id="rId3"/>
    <p:sldId id="308" r:id="rId4"/>
    <p:sldId id="314" r:id="rId5"/>
    <p:sldId id="320" r:id="rId6"/>
    <p:sldId id="323" r:id="rId7"/>
    <p:sldId id="289" r:id="rId8"/>
    <p:sldId id="322" r:id="rId9"/>
    <p:sldId id="321" r:id="rId10"/>
    <p:sldId id="32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36D"/>
    <a:srgbClr val="FA7D87"/>
    <a:srgbClr val="1097D0"/>
    <a:srgbClr val="FFFFFF"/>
    <a:srgbClr val="FFFF00"/>
    <a:srgbClr val="F2F2F2"/>
    <a:srgbClr val="015071"/>
    <a:srgbClr val="000000"/>
    <a:srgbClr val="898F8D"/>
    <a:srgbClr val="F4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3" autoAdjust="0"/>
    <p:restoredTop sz="94660" autoAdjust="0"/>
  </p:normalViewPr>
  <p:slideViewPr>
    <p:cSldViewPr snapToGrid="0" showGuides="1">
      <p:cViewPr varScale="1">
        <p:scale>
          <a:sx n="37" d="100"/>
          <a:sy n="37" d="100"/>
        </p:scale>
        <p:origin x="-92" y="-1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2018-10-20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BA11-FEDB-4E64-B4BE-9FDEE8123FE3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6DB-D808-478E-8624-F84E557D3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9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2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1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5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36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1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1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A0478F-8E5F-4F47-A1F2-76F3C50F715F}"/>
              </a:ext>
            </a:extLst>
          </p:cNvPr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0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lipbank.ebs.co.kr/clip/view?clipId=VOD_20171009_002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6819097" y="168528"/>
            <a:ext cx="5342392" cy="6447919"/>
            <a:chOff x="6181143" y="583198"/>
            <a:chExt cx="5342392" cy="6447919"/>
          </a:xfrm>
        </p:grpSpPr>
        <p:sp>
          <p:nvSpPr>
            <p:cNvPr id="4" name="TextBox 3"/>
            <p:cNvSpPr txBox="1"/>
            <p:nvPr/>
          </p:nvSpPr>
          <p:spPr>
            <a:xfrm>
              <a:off x="7825087" y="583198"/>
              <a:ext cx="3698448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1300" spc="-150" dirty="0">
                  <a:solidFill>
                    <a:schemeClr val="accent4">
                      <a:alpha val="20000"/>
                    </a:schemeClr>
                  </a:solidFill>
                  <a:ea typeface="+mj-ea"/>
                </a:rPr>
                <a:t>A</a:t>
              </a:r>
              <a:endParaRPr lang="ko-KR" altLang="en-US" sz="41300" spc="-150" dirty="0">
                <a:solidFill>
                  <a:schemeClr val="accent4">
                    <a:alpha val="20000"/>
                  </a:schemeClr>
                </a:solidFill>
                <a:ea typeface="+mj-e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81143" y="583198"/>
              <a:ext cx="3698448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1300" spc="-150" dirty="0">
                  <a:solidFill>
                    <a:schemeClr val="accent2">
                      <a:alpha val="60000"/>
                    </a:schemeClr>
                  </a:solidFill>
                  <a:ea typeface="+mj-ea"/>
                </a:rPr>
                <a:t>A</a:t>
              </a:r>
              <a:endParaRPr lang="ko-KR" altLang="en-US" sz="41300" spc="-150" dirty="0">
                <a:solidFill>
                  <a:schemeClr val="accent2">
                    <a:alpha val="60000"/>
                  </a:schemeClr>
                </a:solidFill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352" y="2285885"/>
            <a:ext cx="6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3</a:t>
            </a:r>
            <a:endParaRPr lang="ko-KR" altLang="en-US" sz="7200" b="1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34" y="3549402"/>
            <a:ext cx="5519460" cy="1306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3200" dirty="0">
                <a:latin typeface="아리따-돋움(TTF)-SemiBold" pitchFamily="18" charset="-127"/>
                <a:ea typeface="아리따-돋움(TTF)-SemiBold" pitchFamily="18" charset="-127"/>
              </a:rPr>
              <a:t>오다 </a:t>
            </a:r>
            <a:r>
              <a:rPr lang="ko-KR" altLang="en-US" sz="3200" dirty="0" err="1"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r>
              <a:rPr lang="ko-KR" altLang="en-US" sz="3200" dirty="0">
                <a:latin typeface="아리따-돋움(TTF)-SemiBold" pitchFamily="18" charset="-127"/>
                <a:ea typeface="아리따-돋움(TTF)-SemiBold" pitchFamily="18" charset="-127"/>
              </a:rPr>
              <a:t> 의 정책 과 경제</a:t>
            </a: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34" y="4216123"/>
            <a:ext cx="2316660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3200" spc="-150" dirty="0" err="1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혼노지의</a:t>
            </a: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변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351" y="2452688"/>
            <a:ext cx="61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150" dirty="0" err="1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아즈치</a:t>
            </a:r>
            <a:r>
              <a:rPr lang="ko-KR" altLang="en-US" sz="4800" spc="-150" dirty="0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 시대  </a:t>
            </a:r>
            <a:endParaRPr lang="ko-KR" altLang="en-US" sz="4800" spc="-150" dirty="0">
              <a:solidFill>
                <a:srgbClr val="01507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67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6503" y="2828835"/>
            <a:ext cx="493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 smtClean="0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감사합니다</a:t>
            </a:r>
            <a:r>
              <a:rPr lang="en-US" altLang="ko-KR" sz="7200" b="1" dirty="0" smtClean="0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.</a:t>
            </a:r>
            <a:endParaRPr lang="ko-KR" altLang="en-US" sz="7200" b="1" dirty="0">
              <a:solidFill>
                <a:schemeClr val="bg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25" name="직각 삼각형 24"/>
          <p:cNvSpPr/>
          <p:nvPr/>
        </p:nvSpPr>
        <p:spPr>
          <a:xfrm flipH="1">
            <a:off x="8048846" y="0"/>
            <a:ext cx="4143153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각 삼각형 25"/>
          <p:cNvSpPr/>
          <p:nvPr/>
        </p:nvSpPr>
        <p:spPr>
          <a:xfrm flipH="1" flipV="1">
            <a:off x="8048846" y="0"/>
            <a:ext cx="4143153" cy="68214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0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아즈치</a:t>
            </a:r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시대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79" y="1757207"/>
            <a:ext cx="4135596" cy="4281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205" y="986121"/>
            <a:ext cx="274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오다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94" y="1757207"/>
            <a:ext cx="3910373" cy="42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75313" y="964548"/>
            <a:ext cx="344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우에스기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겐신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(</a:t>
            </a:r>
            <a:r>
              <a:rPr lang="ko-KR" altLang="en-US" sz="2000" dirty="0" err="1" smtClean="0">
                <a:latin typeface="아리따-돋움(TTF)-SemiBold" pitchFamily="18" charset="-127"/>
                <a:ea typeface="아리따-돋움(TTF)-SemiBold" pitchFamily="18" charset="-127"/>
              </a:rPr>
              <a:t>에치고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)</a:t>
            </a:r>
            <a:endParaRPr lang="ko-KR" altLang="en-US" sz="2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75" y="3133725"/>
            <a:ext cx="116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err="1" smtClean="0"/>
              <a:t>vs</a:t>
            </a:r>
            <a:endParaRPr lang="ko-KR" alt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5406702" y="447511"/>
            <a:ext cx="168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atin typeface="아리따-돋움(TTF)-Bold" pitchFamily="18" charset="-127"/>
                <a:ea typeface="아리따-돋움(TTF)-Bold" pitchFamily="18" charset="-127"/>
              </a:rPr>
              <a:t>1573</a:t>
            </a:r>
            <a:endParaRPr lang="ko-KR" altLang="en-US" sz="4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 rot="19776124">
            <a:off x="6334077" y="3063291"/>
            <a:ext cx="5531363" cy="964193"/>
          </a:xfrm>
          <a:prstGeom prst="rect">
            <a:avLst/>
          </a:prstGeom>
          <a:solidFill>
            <a:srgbClr val="C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00037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뇌출혈로 인한 </a:t>
            </a:r>
            <a:r>
              <a:rPr lang="ko-KR" altLang="en-US" sz="4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사망</a:t>
            </a:r>
            <a:endParaRPr lang="ko-KR" altLang="en-US" sz="4000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해 7"/>
          <p:cNvSpPr/>
          <p:nvPr/>
        </p:nvSpPr>
        <p:spPr>
          <a:xfrm>
            <a:off x="2399345" y="413914"/>
            <a:ext cx="1714663" cy="188211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8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3561611" y="1659671"/>
            <a:ext cx="4840178" cy="4324351"/>
            <a:chOff x="3222624" y="1597024"/>
            <a:chExt cx="4840178" cy="4324351"/>
          </a:xfrm>
        </p:grpSpPr>
        <p:sp>
          <p:nvSpPr>
            <p:cNvPr id="22" name="타원 21"/>
            <p:cNvSpPr/>
            <p:nvPr/>
          </p:nvSpPr>
          <p:spPr>
            <a:xfrm>
              <a:off x="3222624" y="1597024"/>
              <a:ext cx="2809875" cy="2809875"/>
            </a:xfrm>
            <a:prstGeom prst="ellips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252927" y="1597025"/>
              <a:ext cx="2809875" cy="2809875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4314660" y="3111500"/>
              <a:ext cx="2809875" cy="2809875"/>
            </a:xfrm>
            <a:prstGeom prst="ellipse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14" y="442478"/>
            <a:ext cx="547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오다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의 정책 과 경제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38" y="3133288"/>
            <a:ext cx="3699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en-US" altLang="ko-KR" b="1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떠도는 낭인 무리들을 병사로 채용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농사와 전쟁 분리함에 따라 </a:t>
            </a:r>
            <a:endParaRPr lang="en-US" altLang="ko-KR" dirty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‘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생산의 효율성</a:t>
            </a:r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’</a:t>
            </a: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자신이 원하는 시점에 전쟁을 일으킬 수 있는 체제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낭인집단의 고용에 따른 수적 우위 등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endParaRPr lang="en-US" altLang="ko-KR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endParaRPr lang="ko-KR" altLang="en-US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endParaRPr lang="ko-KR" altLang="en-US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3057236" y="3036473"/>
            <a:ext cx="10252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6890014" y="1052957"/>
            <a:ext cx="1511775" cy="82431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57538" y="3162016"/>
            <a:ext cx="3622500" cy="2102711"/>
          </a:xfrm>
          <a:prstGeom prst="rect">
            <a:avLst/>
          </a:prstGeom>
          <a:noFill/>
          <a:ln w="19050">
            <a:solidFill>
              <a:srgbClr val="ED6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49440" y="3055874"/>
            <a:ext cx="2307796" cy="247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6831" y="2763486"/>
            <a:ext cx="188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병농분리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680524" y="4645955"/>
            <a:ext cx="3622500" cy="183798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337876" y="4539416"/>
            <a:ext cx="2307796" cy="198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615196" y="4258988"/>
            <a:ext cx="188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철포도입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7176781" y="4551375"/>
            <a:ext cx="122500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0523" y="4876869"/>
            <a:ext cx="3622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아리따-돋움(TTF)-Medium" pitchFamily="18" charset="-127"/>
                <a:ea typeface="아리따-돋움(TTF)-Medium" pitchFamily="18" charset="-127"/>
              </a:rPr>
              <a:t>철포는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 err="1">
                <a:latin typeface="아리따-돋움(TTF)-Medium" pitchFamily="18" charset="-127"/>
                <a:ea typeface="아리따-돋움(TTF)-Medium" pitchFamily="18" charset="-127"/>
              </a:rPr>
              <a:t>장궁보다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 숙련도가 덜 필요한 무기였고 힘과 체력이 없어도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적을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살상할 수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있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음</a:t>
            </a:r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특히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오다 가문의 낭인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집단에게는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최적화된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무기</a:t>
            </a:r>
            <a:r>
              <a:rPr lang="en-US" altLang="ko-KR" sz="2000" dirty="0" smtClean="0">
                <a:latin typeface="아리따-돋움(TTF)-Medium" pitchFamily="18" charset="-127"/>
                <a:ea typeface="아리따-돋움(TTF)-Medium" pitchFamily="18" charset="-127"/>
              </a:rPr>
              <a:t>.</a:t>
            </a:r>
            <a:endParaRPr lang="ko-KR" altLang="en-US" sz="2000" dirty="0">
              <a:latin typeface="아리따-돋움(TTF)-Medium" pitchFamily="18" charset="-127"/>
              <a:ea typeface="아리따-돋움(TTF)-Mediu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896778" y="1238551"/>
            <a:ext cx="3622500" cy="2688504"/>
          </a:xfrm>
          <a:prstGeom prst="rect">
            <a:avLst/>
          </a:prstGeom>
          <a:noFill/>
          <a:ln w="19050">
            <a:solidFill>
              <a:srgbClr val="01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8554130" y="1963252"/>
            <a:ext cx="2307796" cy="198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893098" y="1877267"/>
            <a:ext cx="3622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아리따-돋움(TTF)-Medium" pitchFamily="18" charset="-127"/>
                <a:ea typeface="아리따-돋움(TTF)-Medium" pitchFamily="18" charset="-127"/>
              </a:rPr>
              <a:t>관소를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 없애고</a:t>
            </a:r>
            <a:r>
              <a:rPr lang="en-US" altLang="ko-KR" dirty="0">
                <a:latin typeface="아리따-돋움(TTF)-Medium" pitchFamily="18" charset="-127"/>
                <a:ea typeface="아리따-돋움(TTF)-Medium" pitchFamily="18" charset="-127"/>
              </a:rPr>
              <a:t>,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일반 상인들에 대한 </a:t>
            </a:r>
            <a:r>
              <a:rPr lang="ko-KR" altLang="en-US" dirty="0" err="1">
                <a:latin typeface="아리따-돋움(TTF)-Medium" pitchFamily="18" charset="-127"/>
                <a:ea typeface="아리따-돋움(TTF)-Medium" pitchFamily="18" charset="-127"/>
              </a:rPr>
              <a:t>시장세를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면제함</a:t>
            </a:r>
            <a:endParaRPr lang="en-US" altLang="ko-KR" dirty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따라서</a:t>
            </a:r>
            <a:r>
              <a:rPr lang="en-US" altLang="ko-KR" dirty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지역은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상품이 모였고</a:t>
            </a:r>
            <a:r>
              <a:rPr lang="en-US" altLang="ko-KR" dirty="0">
                <a:latin typeface="아리따-돋움(TTF)-Medium" pitchFamily="18" charset="-127"/>
                <a:ea typeface="아리따-돋움(TTF)-Medium" pitchFamily="18" charset="-127"/>
              </a:rPr>
              <a:t>,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물가도 안정됨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상업이 융성하게 되자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도시가 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발달하고</a:t>
            </a:r>
            <a:r>
              <a:rPr lang="en-US" altLang="ko-KR" dirty="0">
                <a:latin typeface="아리따-돋움(TTF)-Medium" pitchFamily="18" charset="-127"/>
                <a:ea typeface="아리따-돋움(TTF)-Medium" pitchFamily="18" charset="-127"/>
              </a:rPr>
              <a:t>, 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인구도 집중</a:t>
            </a:r>
            <a:endParaRPr lang="ko-KR" altLang="en-US" dirty="0">
              <a:latin typeface="아리따-돋움(TTF)-Medium" pitchFamily="18" charset="-127"/>
              <a:ea typeface="아리따-돋움(TTF)-Medium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389717" y="1145550"/>
            <a:ext cx="2403785" cy="31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8389715" y="853162"/>
            <a:ext cx="2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latin typeface="아리따-돋움(TTF)-SemiBold" pitchFamily="18" charset="-127"/>
                <a:ea typeface="아리따-돋움(TTF)-SemiBold" pitchFamily="18" charset="-127"/>
              </a:rPr>
              <a:t>관소</a:t>
            </a:r>
            <a:r>
              <a:rPr lang="ko-KR" altLang="en-US" sz="3200" b="1" dirty="0">
                <a:latin typeface="아리따-돋움(TTF)-SemiBold" pitchFamily="18" charset="-127"/>
                <a:ea typeface="아리따-돋움(TTF)-SemiBold" pitchFamily="18" charset="-127"/>
              </a:rPr>
              <a:t> 철폐</a:t>
            </a:r>
            <a:r>
              <a:rPr lang="en-US" altLang="ko-KR" sz="3200" b="1" dirty="0">
                <a:latin typeface="아리따-돋움(TTF)-SemiBold" pitchFamily="18" charset="-127"/>
                <a:ea typeface="아리따-돋움(TTF)-SemiBold" pitchFamily="18" charset="-127"/>
              </a:rPr>
              <a:t>, </a:t>
            </a:r>
            <a:endParaRPr lang="en-US" altLang="ko-KR" sz="3200" b="1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9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8" grpId="0" animBg="1"/>
      <p:bldP spid="4" grpId="0"/>
      <p:bldP spid="41" grpId="0" animBg="1"/>
      <p:bldP spid="43" grpId="0"/>
      <p:bldP spid="11" grpId="0"/>
      <p:bldP spid="51" grpId="0" animBg="1"/>
      <p:bldP spid="54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0" y="2025061"/>
            <a:ext cx="3051448" cy="3159209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18" y="2036430"/>
            <a:ext cx="2909455" cy="31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3" y="2036430"/>
            <a:ext cx="3134908" cy="312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9622" y="4353608"/>
            <a:ext cx="245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오다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endParaRPr lang="ko-KR" altLang="en-US" sz="28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5818" y="4427855"/>
            <a:ext cx="29094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도요토미</a:t>
            </a:r>
            <a:r>
              <a:rPr lang="ko-KR" altLang="en-US" sz="2800" b="1" dirty="0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히데요시</a:t>
            </a:r>
            <a:endParaRPr lang="ko-KR" altLang="en-US" sz="2800" b="1" dirty="0">
              <a:solidFill>
                <a:srgbClr val="FF0000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3515" y="4427855"/>
            <a:ext cx="289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아케치</a:t>
            </a:r>
            <a:r>
              <a:rPr lang="ko-KR" altLang="en-US" sz="2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미쓰히데</a:t>
            </a:r>
            <a:endParaRPr lang="ko-KR" altLang="en-US" sz="28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" name="오른쪽 화살표 설명선 2"/>
          <p:cNvSpPr/>
          <p:nvPr/>
        </p:nvSpPr>
        <p:spPr>
          <a:xfrm>
            <a:off x="490138" y="2036430"/>
            <a:ext cx="2853426" cy="3147840"/>
          </a:xfrm>
          <a:prstGeom prst="rightArrowCallout">
            <a:avLst/>
          </a:prstGeom>
          <a:solidFill>
            <a:srgbClr val="01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히데요시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모리와전쟁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중</a:t>
            </a:r>
            <a:endParaRPr lang="en-US" altLang="ko-KR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노부나가에게</a:t>
            </a:r>
            <a:endParaRPr lang="en-US" altLang="ko-KR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원병 요청</a:t>
            </a:r>
            <a:endParaRPr lang="ko-KR" altLang="en-US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1" name="오른쪽 화살표 설명선 20"/>
          <p:cNvSpPr/>
          <p:nvPr/>
        </p:nvSpPr>
        <p:spPr>
          <a:xfrm>
            <a:off x="3269676" y="2042522"/>
            <a:ext cx="2853426" cy="3147840"/>
          </a:xfrm>
          <a:prstGeom prst="rightArrowCallout">
            <a:avLst/>
          </a:prstGeom>
          <a:solidFill>
            <a:srgbClr val="01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최정예 근위병만 데리고</a:t>
            </a:r>
            <a:endParaRPr lang="en-US" altLang="ko-KR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혼노지로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입성한 오다 </a:t>
            </a:r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endParaRPr lang="ko-KR" altLang="en-US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2" name="오른쪽 화살표 설명선 21"/>
          <p:cNvSpPr/>
          <p:nvPr/>
        </p:nvSpPr>
        <p:spPr>
          <a:xfrm>
            <a:off x="6049214" y="2040925"/>
            <a:ext cx="2853426" cy="3147840"/>
          </a:xfrm>
          <a:prstGeom prst="rightArrowCallout">
            <a:avLst/>
          </a:prstGeom>
          <a:solidFill>
            <a:srgbClr val="01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히데요시를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돕기위해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dirty="0" err="1" smtClean="0">
                <a:latin typeface="아리따-돋움(TTF)-SemiBold" pitchFamily="18" charset="-127"/>
                <a:ea typeface="아리따-돋움(TTF)-SemiBold" pitchFamily="18" charset="-127"/>
              </a:rPr>
              <a:t>미쓰히데를</a:t>
            </a:r>
            <a:r>
              <a:rPr lang="ko-KR" altLang="en-US" dirty="0" smtClean="0">
                <a:latin typeface="아리따-돋움(TTF)-SemiBold" pitchFamily="18" charset="-127"/>
                <a:ea typeface="아리따-돋움(TTF)-SemiBold" pitchFamily="18" charset="-127"/>
              </a:rPr>
              <a:t> 동원시킴</a:t>
            </a:r>
            <a:endParaRPr lang="ko-KR" altLang="en-US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793019" y="2042521"/>
            <a:ext cx="2456872" cy="31185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미쓰히데는</a:t>
            </a:r>
            <a:endParaRPr lang="en-US" altLang="ko-KR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노부나가의</a:t>
            </a:r>
            <a:r>
              <a:rPr lang="ko-KR" altLang="en-US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명을 받들어 진군하던 중 돌연 </a:t>
            </a:r>
            <a:endParaRPr lang="en-US" altLang="ko-KR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혼노지에</a:t>
            </a:r>
            <a:r>
              <a:rPr lang="ko-KR" altLang="en-US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난입</a:t>
            </a:r>
            <a:r>
              <a:rPr lang="en-US" altLang="ko-KR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,</a:t>
            </a:r>
          </a:p>
          <a:p>
            <a:pPr algn="ctr"/>
            <a:endParaRPr lang="en-US" altLang="ko-KR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쿠데타</a:t>
            </a:r>
            <a:r>
              <a:rPr lang="ko-KR" altLang="en-US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를 일으킴</a:t>
            </a:r>
            <a:endParaRPr lang="ko-KR" altLang="en-US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84762" y="300832"/>
            <a:ext cx="6391563" cy="14039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4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ko-KR" altLang="en-US" sz="44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적은 바로 </a:t>
            </a:r>
            <a:r>
              <a:rPr lang="ko-KR" altLang="en-US" sz="4400" dirty="0" err="1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혼노지에</a:t>
            </a:r>
            <a:r>
              <a:rPr lang="ko-KR" altLang="en-US" sz="44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있다</a:t>
            </a:r>
            <a:r>
              <a:rPr lang="en-US" altLang="ko-KR" sz="44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!” </a:t>
            </a:r>
            <a:endParaRPr lang="ko-KR" altLang="en-US" sz="4400" dirty="0">
              <a:solidFill>
                <a:srgbClr val="C00000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763" y="549049"/>
            <a:ext cx="6391562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err="1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혼노지의</a:t>
            </a:r>
            <a:r>
              <a:rPr lang="ko-KR" altLang="en-US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변 </a:t>
            </a:r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C00000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13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3" grpId="0" animBg="1"/>
      <p:bldP spid="21" grpId="0" animBg="1"/>
      <p:bldP spid="22" grpId="0" animBg="1"/>
      <p:bldP spid="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2" y="2001848"/>
            <a:ext cx="3051448" cy="3159209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 rot="19183221">
            <a:off x="-255292" y="3099463"/>
            <a:ext cx="4431184" cy="844731"/>
          </a:xfrm>
          <a:prstGeom prst="rect">
            <a:avLst/>
          </a:prstGeom>
          <a:solidFill>
            <a:srgbClr val="C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42" y="2001372"/>
            <a:ext cx="2909455" cy="31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3" y="2036429"/>
            <a:ext cx="3134908" cy="312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49622" y="4353608"/>
            <a:ext cx="245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오다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노부나가</a:t>
            </a:r>
            <a:endParaRPr lang="ko-KR" altLang="en-US" sz="28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25818" y="4427855"/>
            <a:ext cx="29094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도요토미</a:t>
            </a:r>
            <a:r>
              <a:rPr lang="ko-KR" altLang="en-US" sz="2800" b="1" dirty="0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아리따-돋움(TTF)-SemiBold" pitchFamily="18" charset="-127"/>
                <a:ea typeface="아리따-돋움(TTF)-SemiBold" pitchFamily="18" charset="-127"/>
              </a:rPr>
              <a:t>히데요시</a:t>
            </a:r>
            <a:endParaRPr lang="ko-KR" altLang="en-US" sz="2800" b="1" dirty="0">
              <a:solidFill>
                <a:srgbClr val="FF0000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33515" y="4427855"/>
            <a:ext cx="289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아케치</a:t>
            </a:r>
            <a:r>
              <a:rPr lang="ko-KR" altLang="en-US" sz="28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미쓰히데</a:t>
            </a:r>
            <a:endParaRPr lang="ko-KR" altLang="en-US" sz="28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2923" y="2830292"/>
            <a:ext cx="1428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 err="1" smtClean="0">
                <a:solidFill>
                  <a:srgbClr val="015071"/>
                </a:solidFill>
              </a:rPr>
              <a:t>vs</a:t>
            </a:r>
            <a:endParaRPr lang="ko-KR" altLang="en-US" sz="7000" b="1" dirty="0">
              <a:solidFill>
                <a:srgbClr val="01507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4763" y="549049"/>
            <a:ext cx="6391562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err="1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혼노지의</a:t>
            </a:r>
            <a:r>
              <a:rPr lang="ko-KR" altLang="en-US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변 </a:t>
            </a:r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C00000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7" name="해 6"/>
          <p:cNvSpPr/>
          <p:nvPr/>
        </p:nvSpPr>
        <p:spPr>
          <a:xfrm>
            <a:off x="5003031" y="1411067"/>
            <a:ext cx="1666875" cy="1419225"/>
          </a:xfrm>
          <a:prstGeom prst="sun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2475142">
            <a:off x="7466845" y="3157055"/>
            <a:ext cx="4431184" cy="844731"/>
          </a:xfrm>
          <a:prstGeom prst="rect">
            <a:avLst/>
          </a:prstGeom>
          <a:solidFill>
            <a:srgbClr val="C00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6819097" y="168528"/>
            <a:ext cx="5342392" cy="6447919"/>
            <a:chOff x="6181143" y="583198"/>
            <a:chExt cx="5342392" cy="6447919"/>
          </a:xfrm>
        </p:grpSpPr>
        <p:sp>
          <p:nvSpPr>
            <p:cNvPr id="4" name="TextBox 3"/>
            <p:cNvSpPr txBox="1"/>
            <p:nvPr/>
          </p:nvSpPr>
          <p:spPr>
            <a:xfrm>
              <a:off x="7825087" y="583198"/>
              <a:ext cx="3698448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1300" spc="-150" dirty="0">
                  <a:solidFill>
                    <a:schemeClr val="accent4">
                      <a:alpha val="20000"/>
                    </a:schemeClr>
                  </a:solidFill>
                  <a:ea typeface="+mj-ea"/>
                </a:rPr>
                <a:t>A</a:t>
              </a:r>
              <a:endParaRPr lang="ko-KR" altLang="en-US" sz="41300" spc="-150" dirty="0">
                <a:solidFill>
                  <a:schemeClr val="accent4">
                    <a:alpha val="20000"/>
                  </a:schemeClr>
                </a:solidFill>
                <a:ea typeface="+mj-e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81143" y="583198"/>
              <a:ext cx="3698448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1300" spc="-150" dirty="0">
                  <a:solidFill>
                    <a:schemeClr val="accent2">
                      <a:alpha val="60000"/>
                    </a:schemeClr>
                  </a:solidFill>
                  <a:ea typeface="+mj-ea"/>
                </a:rPr>
                <a:t>A</a:t>
              </a:r>
              <a:endParaRPr lang="ko-KR" altLang="en-US" sz="41300" spc="-150" dirty="0">
                <a:solidFill>
                  <a:schemeClr val="accent2">
                    <a:alpha val="60000"/>
                  </a:schemeClr>
                </a:solidFill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352" y="22858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4</a:t>
            </a:r>
            <a:endParaRPr lang="ko-KR" altLang="en-US" sz="7200" b="1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34" y="3549402"/>
            <a:ext cx="5974713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3200" spc="-150" dirty="0" err="1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도요토미히데요시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200" dirty="0">
                <a:latin typeface="아리따-돋움(TTF)-SemiBold" pitchFamily="18" charset="-127"/>
                <a:ea typeface="아리따-돋움(TTF)-SemiBold" pitchFamily="18" charset="-127"/>
              </a:rPr>
              <a:t>의 정책 과 경제</a:t>
            </a: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34" y="4216123"/>
            <a:ext cx="1912703" cy="666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임진왜란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351" y="2452688"/>
            <a:ext cx="61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150" dirty="0" err="1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모모야마</a:t>
            </a:r>
            <a:r>
              <a:rPr lang="ko-KR" altLang="en-US" sz="4800" spc="-150" dirty="0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 시대  </a:t>
            </a:r>
            <a:endParaRPr lang="ko-KR" altLang="en-US" sz="4800" spc="-150" dirty="0">
              <a:solidFill>
                <a:srgbClr val="01507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9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7" y="0"/>
            <a:ext cx="6716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814" y="2243925"/>
            <a:ext cx="50820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latin typeface="아리따-돋움(TTF)-SemiBold" pitchFamily="18" charset="-127"/>
                <a:ea typeface="아리따-돋움(TTF)-SemiBold" pitchFamily="18" charset="-127"/>
              </a:rPr>
              <a:t>도요토미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4400" dirty="0" err="1" smtClean="0">
                <a:latin typeface="아리따-돋움(TTF)-SemiBold" pitchFamily="18" charset="-127"/>
                <a:ea typeface="아리따-돋움(TTF)-SemiBold" pitchFamily="18" charset="-127"/>
              </a:rPr>
              <a:t>히데요시의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 전국통일</a:t>
            </a:r>
            <a:endParaRPr lang="en-US" altLang="ko-KR" sz="44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1590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년  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7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월에 </a:t>
            </a:r>
            <a:r>
              <a:rPr lang="ko-KR" altLang="en-US" sz="2000" dirty="0" err="1">
                <a:latin typeface="아리따-돋움(TTF)-SemiBold" pitchFamily="18" charset="-127"/>
                <a:ea typeface="아리따-돋움(TTF)-SemiBold" pitchFamily="18" charset="-127"/>
              </a:rPr>
              <a:t>호조가의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 항복을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받아내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마침내 일본 통일을 이루게 됩니다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모모야</a:t>
            </a:r>
            <a:r>
              <a:rPr lang="ko-KR" altLang="en-US" sz="2200" dirty="0" err="1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마</a:t>
            </a:r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시대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1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814" y="442478"/>
            <a:ext cx="591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도요토미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히데요시의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정책 과 경제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717822" y="1729540"/>
            <a:ext cx="4840178" cy="2809876"/>
            <a:chOff x="3222624" y="1597024"/>
            <a:chExt cx="4840178" cy="2809876"/>
          </a:xfrm>
        </p:grpSpPr>
        <p:sp>
          <p:nvSpPr>
            <p:cNvPr id="11" name="타원 10"/>
            <p:cNvSpPr/>
            <p:nvPr/>
          </p:nvSpPr>
          <p:spPr>
            <a:xfrm>
              <a:off x="3222624" y="1597024"/>
              <a:ext cx="2809875" cy="2809875"/>
            </a:xfrm>
            <a:prstGeom prst="ellips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5252927" y="1597025"/>
              <a:ext cx="2809875" cy="2809875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3" name="직선 연결선 32"/>
          <p:cNvCxnSpPr/>
          <p:nvPr/>
        </p:nvCxnSpPr>
        <p:spPr>
          <a:xfrm>
            <a:off x="3057236" y="3036473"/>
            <a:ext cx="10252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749440" y="3055874"/>
            <a:ext cx="2307796" cy="247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8337876" y="4539416"/>
            <a:ext cx="2307796" cy="198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344078" y="2179597"/>
            <a:ext cx="3622500" cy="1854618"/>
          </a:xfrm>
          <a:prstGeom prst="rect">
            <a:avLst/>
          </a:prstGeom>
          <a:noFill/>
          <a:ln w="19050">
            <a:solidFill>
              <a:srgbClr val="01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40201" y="3252395"/>
            <a:ext cx="3622500" cy="183798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844740" y="1903876"/>
            <a:ext cx="2598678" cy="2858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93946" y="1756961"/>
            <a:ext cx="2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병기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몰수령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761" y="2436308"/>
            <a:ext cx="372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아리따-돋움(TTF)-Medium" pitchFamily="18" charset="-127"/>
                <a:ea typeface="아리따-돋움(TTF)-Medium" pitchFamily="18" charset="-127"/>
              </a:rPr>
              <a:t>오다노부나가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시절의 </a:t>
            </a:r>
            <a:r>
              <a:rPr lang="ko-KR" altLang="en-US" dirty="0" err="1" smtClean="0">
                <a:latin typeface="아리따-돋움(TTF)-Medium" pitchFamily="18" charset="-127"/>
                <a:ea typeface="아리따-돋움(TTF)-Medium" pitchFamily="18" charset="-127"/>
              </a:rPr>
              <a:t>병농분리를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이어받았지만 더욱 강하게 시행하여 농민의 무기를 반납하게 하고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승려들의 무기 조차 금지한다</a:t>
            </a:r>
            <a:endParaRPr lang="ko-KR" altLang="en-US" dirty="0">
              <a:latin typeface="아리따-돋움(TTF)-Medium" pitchFamily="18" charset="-127"/>
              <a:ea typeface="아리따-돋움(TTF)-Medium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2159" y="3571220"/>
            <a:ext cx="372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전국적으로 토지조사를 실시하여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err="1" smtClean="0">
                <a:latin typeface="아리따-돋움(TTF)-Medium" pitchFamily="18" charset="-127"/>
                <a:ea typeface="아리따-돋움(TTF)-Medium" pitchFamily="18" charset="-127"/>
              </a:rPr>
              <a:t>균형잡힌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</a:t>
            </a:r>
            <a:r>
              <a:rPr lang="ko-KR" altLang="en-US" dirty="0" err="1" smtClean="0">
                <a:latin typeface="아리따-돋움(TTF)-Medium" pitchFamily="18" charset="-127"/>
                <a:ea typeface="아리따-돋움(TTF)-Medium" pitchFamily="18" charset="-127"/>
              </a:rPr>
              <a:t>농분배분을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가능하게 함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이 대대적 토지조사는 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개개인까지 </a:t>
            </a:r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‘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국가</a:t>
            </a:r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’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가 관리한다는 의미</a:t>
            </a:r>
            <a:endParaRPr lang="ko-KR" altLang="en-US" dirty="0">
              <a:latin typeface="아리따-돋움(TTF)-Medium" pitchFamily="18" charset="-127"/>
              <a:ea typeface="아리따-돋움(TTF)-Medium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8010745" y="1946173"/>
            <a:ext cx="10252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490138" y="3197386"/>
            <a:ext cx="2598678" cy="2858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4268" y="2814518"/>
            <a:ext cx="174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토지조사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4653647" y="3174147"/>
            <a:ext cx="2809875" cy="2809875"/>
          </a:xfrm>
          <a:prstGeom prst="ellipse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7680524" y="4645955"/>
            <a:ext cx="3622500" cy="183798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337876" y="4539416"/>
            <a:ext cx="2307796" cy="198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8615196" y="4258988"/>
            <a:ext cx="188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신분 구분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7860" y="4964780"/>
            <a:ext cx="372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무사와 상인</a:t>
            </a:r>
            <a:r>
              <a:rPr lang="en-US" altLang="ko-KR" dirty="0" smtClean="0">
                <a:latin typeface="아리따-돋움(TTF)-Medium" pitchFamily="18" charset="-127"/>
                <a:ea typeface="아리따-돋움(TTF)-Medium" pitchFamily="18" charset="-127"/>
              </a:rPr>
              <a:t>,</a:t>
            </a:r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 농민의 신분을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엄격히 구분하여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농업기술의 발전과 상업의 발전을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  <a:p>
            <a:pPr algn="ctr"/>
            <a:r>
              <a:rPr lang="ko-KR" altLang="en-US" dirty="0" smtClean="0">
                <a:latin typeface="아리따-돋움(TTF)-Medium" pitchFamily="18" charset="-127"/>
                <a:ea typeface="아리따-돋움(TTF)-Medium" pitchFamily="18" charset="-127"/>
              </a:rPr>
              <a:t>가져왔</a:t>
            </a:r>
            <a:r>
              <a:rPr lang="ko-KR" altLang="en-US" dirty="0">
                <a:latin typeface="아리따-돋움(TTF)-Medium" pitchFamily="18" charset="-127"/>
                <a:ea typeface="아리따-돋움(TTF)-Medium" pitchFamily="18" charset="-127"/>
              </a:rPr>
              <a:t>다</a:t>
            </a:r>
            <a:endParaRPr lang="en-US" altLang="ko-KR" dirty="0" smtClean="0">
              <a:latin typeface="아리따-돋움(TTF)-Medium" pitchFamily="18" charset="-127"/>
              <a:ea typeface="아리따-돋움(TTF)-Medium" pitchFamily="18" charset="-127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7277540" y="4504389"/>
            <a:ext cx="10252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3" grpId="0"/>
      <p:bldP spid="5" grpId="0"/>
      <p:bldP spid="49" grpId="0"/>
      <p:bldP spid="39" grpId="0"/>
      <p:bldP spid="50" grpId="0" animBg="1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63" y="549049"/>
            <a:ext cx="639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임진왜란</a:t>
            </a:r>
            <a:r>
              <a:rPr lang="en-US" altLang="ko-KR" sz="4800" b="1" dirty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en-US" altLang="ko-KR" sz="4800" dirty="0" smtClean="0">
                <a:solidFill>
                  <a:srgbClr val="C00000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C00000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81" y="1651654"/>
            <a:ext cx="8690125" cy="45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065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ED636D"/>
      </a:accent1>
      <a:accent2>
        <a:srgbClr val="FA7D87"/>
      </a:accent2>
      <a:accent3>
        <a:srgbClr val="F8BAA1"/>
      </a:accent3>
      <a:accent4>
        <a:srgbClr val="1097D0"/>
      </a:accent4>
      <a:accent5>
        <a:srgbClr val="016A96"/>
      </a:accent5>
      <a:accent6>
        <a:srgbClr val="898F8D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2812</TotalTime>
  <Words>337</Words>
  <Application>Microsoft Office PowerPoint</Application>
  <PresentationFormat>사용자 지정</PresentationFormat>
  <Paragraphs>96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Windows User</cp:lastModifiedBy>
  <cp:revision>270</cp:revision>
  <dcterms:created xsi:type="dcterms:W3CDTF">2015-01-21T11:35:38Z</dcterms:created>
  <dcterms:modified xsi:type="dcterms:W3CDTF">2018-10-20T04:27:16Z</dcterms:modified>
</cp:coreProperties>
</file>