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0" r:id="rId5"/>
    <p:sldId id="264" r:id="rId6"/>
    <p:sldId id="265" r:id="rId7"/>
    <p:sldId id="271" r:id="rId8"/>
    <p:sldId id="272" r:id="rId9"/>
    <p:sldId id="260" r:id="rId10"/>
    <p:sldId id="261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2" r:id="rId20"/>
    <p:sldId id="281" r:id="rId21"/>
    <p:sldId id="269" r:id="rId22"/>
    <p:sldId id="268" r:id="rId23"/>
    <p:sldId id="263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2B1"/>
    <a:srgbClr val="3997B1"/>
    <a:srgbClr val="3C9FBA"/>
    <a:srgbClr val="43A7C2"/>
    <a:srgbClr val="2F7F95"/>
    <a:srgbClr val="45C2DB"/>
    <a:srgbClr val="4A93BB"/>
    <a:srgbClr val="A4E5EE"/>
    <a:srgbClr val="6AD5E4"/>
    <a:srgbClr val="6ADF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7E113-903B-4CEB-AC76-FF703C8C8AF5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8BCD-1A14-4EA4-9D45-06BF0AA0D9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8BCD-1A14-4EA4-9D45-06BF0AA0D92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28BCD-1A14-4EA4-9D45-06BF0AA0D92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D8C2-1BA3-4F43-B7D5-6F068FAD73A6}" type="datetimeFigureOut">
              <a:rPr lang="ko-KR" altLang="en-US" smtClean="0"/>
              <a:pPr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0123-5A50-431B-A15C-B85219FA3F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T616S47eM&amp;feature=sha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2836343" y="2238386"/>
            <a:ext cx="3679873" cy="1766678"/>
            <a:chOff x="2839559" y="2060848"/>
            <a:chExt cx="3679873" cy="1766678"/>
          </a:xfrm>
        </p:grpSpPr>
        <p:pic>
          <p:nvPicPr>
            <p:cNvPr id="1030" name="Picture 6" descr="C:\Users\park m.h\Desktop\독도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30000"/>
            </a:blip>
            <a:srcRect t="2620" r="56111" b="78437"/>
            <a:stretch>
              <a:fillRect/>
            </a:stretch>
          </p:blipFill>
          <p:spPr bwMode="auto">
            <a:xfrm>
              <a:off x="3275856" y="3068960"/>
              <a:ext cx="2693698" cy="758566"/>
            </a:xfrm>
            <a:prstGeom prst="rect">
              <a:avLst/>
            </a:prstGeom>
            <a:noFill/>
            <a:effectLst>
              <a:reflection blurRad="6350" stA="50000" endA="300" endPos="90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987824" y="2060848"/>
              <a:ext cx="30243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맑은 고딕" pitchFamily="50" charset="-127"/>
                  <a:ea typeface="문체부 쓰기 정체" pitchFamily="17" charset="-127"/>
                </a:rPr>
                <a:t>“</a:t>
              </a:r>
              <a:r>
                <a:rPr lang="ko-KR" altLang="en-US" sz="4400" b="1" dirty="0" smtClean="0">
                  <a:solidFill>
                    <a:srgbClr val="2F7F95"/>
                  </a:solidFill>
                  <a:latin typeface="Sakkal Majalla" pitchFamily="2" charset="-78"/>
                  <a:ea typeface="문체부 쓰기 정체" pitchFamily="17" charset="-127"/>
                  <a:cs typeface="Sakkal Majalla" pitchFamily="2" charset="-78"/>
                </a:rPr>
                <a:t>독도</a:t>
              </a:r>
              <a:r>
                <a:rPr lang="ko-KR" altLang="en-US" sz="2800" b="1" dirty="0" smtClean="0">
                  <a:latin typeface="맑은 고딕" pitchFamily="50" charset="-127"/>
                  <a:ea typeface="문체부 쓰기 정체" pitchFamily="17" charset="-127"/>
                </a:rPr>
                <a:t>는 우리땅</a:t>
              </a:r>
              <a:r>
                <a:rPr lang="en-US" altLang="ko-KR" sz="2800" b="1" dirty="0" smtClean="0">
                  <a:latin typeface="맑은 고딕" pitchFamily="50" charset="-127"/>
                  <a:ea typeface="문체부 쓰기 정체" pitchFamily="17" charset="-127"/>
                </a:rPr>
                <a:t>”</a:t>
              </a:r>
              <a:endParaRPr lang="ko-KR" altLang="en-US" sz="2800" b="1" dirty="0">
                <a:latin typeface="맑은 고딕" pitchFamily="50" charset="-127"/>
                <a:ea typeface="문체부 쓰기 정체" pitchFamily="17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13" name="달 12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달 13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23" name="달 22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달 23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순서도: 문서 24"/>
          <p:cNvSpPr/>
          <p:nvPr/>
        </p:nvSpPr>
        <p:spPr>
          <a:xfrm>
            <a:off x="0" y="0"/>
            <a:ext cx="9144000" cy="1124744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순서도: 문서 28"/>
          <p:cNvSpPr/>
          <p:nvPr/>
        </p:nvSpPr>
        <p:spPr>
          <a:xfrm rot="10800000">
            <a:off x="0" y="5229200"/>
            <a:ext cx="9144000" cy="1628800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문서 25"/>
          <p:cNvSpPr/>
          <p:nvPr/>
        </p:nvSpPr>
        <p:spPr>
          <a:xfrm rot="10800000">
            <a:off x="0" y="6165304"/>
            <a:ext cx="9144000" cy="692696"/>
          </a:xfrm>
          <a:prstGeom prst="flowChartDocument">
            <a:avLst/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8244408" y="5733256"/>
            <a:ext cx="738664" cy="1080120"/>
            <a:chOff x="8244408" y="5733256"/>
            <a:chExt cx="738664" cy="1080120"/>
          </a:xfrm>
        </p:grpSpPr>
        <p:sp>
          <p:nvSpPr>
            <p:cNvPr id="31" name="순서도: 대체 처리 30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932040" y="530120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1훈솜사탕 R" pitchFamily="18" charset="-127"/>
                <a:ea typeface="1훈솜사탕 R" pitchFamily="18" charset="-127"/>
              </a:rPr>
              <a:t>체육학과 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1</a:t>
            </a:r>
            <a:r>
              <a:rPr lang="ko-KR" altLang="en-US" dirty="0" smtClean="0">
                <a:latin typeface="1훈솜사탕 R" pitchFamily="18" charset="-127"/>
                <a:ea typeface="1훈솜사탕 R" pitchFamily="18" charset="-127"/>
              </a:rPr>
              <a:t>학년 고영진 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21803489)</a:t>
            </a:r>
            <a:endParaRPr lang="en-US" altLang="ko-KR" dirty="0" smtClean="0">
              <a:latin typeface="1훈솜사탕 R" pitchFamily="18" charset="-127"/>
              <a:ea typeface="1훈솜사탕 R" pitchFamily="18" charset="-127"/>
            </a:endParaRPr>
          </a:p>
          <a:p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                     </a:t>
            </a:r>
            <a:r>
              <a:rPr lang="ko-KR" altLang="en-US" dirty="0" err="1" smtClean="0">
                <a:latin typeface="1훈솜사탕 R" pitchFamily="18" charset="-127"/>
                <a:ea typeface="1훈솜사탕 R" pitchFamily="18" charset="-127"/>
              </a:rPr>
              <a:t>이예동</a:t>
            </a:r>
            <a:r>
              <a:rPr lang="ko-KR" altLang="en-US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(21803133)</a:t>
            </a:r>
          </a:p>
          <a:p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                     </a:t>
            </a:r>
            <a:r>
              <a:rPr lang="ko-KR" altLang="en-US" dirty="0" smtClean="0">
                <a:latin typeface="1훈솜사탕 R" pitchFamily="18" charset="-127"/>
                <a:ea typeface="1훈솜사탕 R" pitchFamily="18" charset="-127"/>
              </a:rPr>
              <a:t>이호동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 (</a:t>
            </a:r>
            <a:r>
              <a:rPr lang="en-US" altLang="ko-KR" dirty="0" smtClean="0">
                <a:latin typeface="1훈솜사탕 R" pitchFamily="18" charset="-127"/>
                <a:ea typeface="1훈솜사탕 R" pitchFamily="18" charset="-127"/>
              </a:rPr>
              <a:t>21803405)  </a:t>
            </a:r>
            <a:endParaRPr lang="ko-KR" altLang="en-US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2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23528" y="148478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죽도도해면허</a:t>
            </a: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2060848"/>
            <a:ext cx="77048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1618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or 1625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 일본 막부가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돗토리번에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살고 있는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오오야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•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무라카와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집안에 죽도도해면허 허가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당시 일본은 타국에서 어업을 하려면 막부의 허가서가 필요하였음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울릉도와 독도가 당시에도 우리 영토였음을 증명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.)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23528" y="148478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신증동국여지승람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</a:p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‘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팔도총도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’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(1530)</a:t>
            </a:r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30" name="그림 29" descr="팔도총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474428" cy="38164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3528" y="242088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중종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25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(1530) 『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신증동국여지승람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』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의 첫머리에 수록된 지도인 ‘팔도총도’에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우산도와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울릉도가 나란히 기록되어있음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23528" y="148478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은주시청합기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5" name="그림 24" descr="은주시청합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48680"/>
            <a:ext cx="4774026" cy="3025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9512" y="2132856"/>
            <a:ext cx="31683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일본의 서적 중 울릉도와 독도에 대해서 기록한 최초의 책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일본의 서북쪽 끝을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은주까지라고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명시함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은주는 현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오키섬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그러나 일본은 은주를 울릉도와 독도라고 주장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851920" y="3789040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 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돗토리번의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 답변서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 』(1695)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484784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 막부가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돗토리번에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울릉도의 소속을 질문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(12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월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24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).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돗토리번은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울릉도와 독도가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돗토리번의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소속이 아니라고 답변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(12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월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25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이에 막부는 울릉도와 독도가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일본령이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아님을 공식적으로 확인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이듬해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다케시마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도해금지령을 내림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이후 조선과의 외교문서를 통해 울릉도가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조선령임을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공식적으로 확인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7" name="그림 26" descr="돗토리번의 답변서.JPG"/>
          <p:cNvPicPr>
            <a:picLocks noChangeAspect="1"/>
          </p:cNvPicPr>
          <p:nvPr/>
        </p:nvPicPr>
        <p:blipFill>
          <a:blip r:embed="rId3" cstate="print"/>
          <a:srcRect b="8470"/>
          <a:stretch>
            <a:fillRect/>
          </a:stretch>
        </p:blipFill>
        <p:spPr>
          <a:xfrm>
            <a:off x="3347864" y="620688"/>
            <a:ext cx="5363145" cy="3024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851920" y="371703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동국문헌비고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</a:p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「여지고」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(1770)</a:t>
            </a:r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en-US" altLang="ko-KR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412776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"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울릉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우산은 모두 우산국의 땅으로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우산은 즉 왜의 소위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마츠시마에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해당한다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."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라고 기록 되어있다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여기서 우산은 독도에 해당한다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당시 일본은 독도를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마츠시마라고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부르고 있었기 때문에 조선의 영토에 해당한다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1808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년의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&lt;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만기요람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&gt;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이나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1908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년의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&lt;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증보문헌비고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&gt;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에도 같은 내용 명시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844" t="19334" r="34838" b="45667"/>
          <a:stretch>
            <a:fillRect/>
          </a:stretch>
        </p:blipFill>
        <p:spPr bwMode="auto">
          <a:xfrm>
            <a:off x="3851920" y="476672"/>
            <a:ext cx="47683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4" name="그림 23" descr="삼국통람도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620688"/>
            <a:ext cx="4333875" cy="30861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1484785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삼국통람도설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2204864"/>
            <a:ext cx="3168352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죽도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울릉도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와 그 부속도인 우산도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가 그려져 있고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조선과 같은 색으로 채색되어 조선의 영토임을 명기하고 있다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79512" y="1484784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조선국교시내말내탐서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』(1870)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2420888"/>
            <a:ext cx="3168352" cy="411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외무성관리인 사다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하쿠보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등이 조선을 시찰한 후 외무성에 제출한 보고서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 보고서에는 “다케시마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울릉도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와 마쓰시마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가 조선 부속이 된 사정”이 언급되어 있어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당시 일본 외무성이 두 섬을 조선 영토로 인식했다는 것을 알 수 있음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7" name="그림 26" descr="조선국교제시내말내탐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92696"/>
            <a:ext cx="4600575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79512" y="148478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태정관 지령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(1877)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060848"/>
            <a:ext cx="3168352" cy="180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 최고 행정기구인 태정관이 내무성에 울릉도와 독도가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일본령이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아니라고 내린 지령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6" name="그림 25" descr="태정관_지f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3160914" cy="3672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79512" y="148478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칙령 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41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호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(1900)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060848"/>
            <a:ext cx="3168352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고종황제가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1900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10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월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25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 칙령 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41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호를 반포하여 울릉도를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울도군으로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승격시키고 울도 군수의 관할 구역을 울릉도와 석도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로 규정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6" name="그림 25" descr="칙령 41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7" y="548680"/>
            <a:ext cx="4519017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79512" y="141277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샌프란시스코 강화조약 체결 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(1951)</a:t>
            </a: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438329"/>
            <a:ext cx="5616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샌프란시스코 강화조약은 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차 세계대전을 종결하면서 연합국과 일본이 체결한 조약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 조약 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조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(a)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에서 “일본은 한국의 독립을 인정하고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제주도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거문도 및 울릉도를 포함한 한국에 대한 모든 권리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권원 및 청구권을 포기한다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.”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라고 규정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이는 한국의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3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천여 개의 도서 가운데 예시에 불과하며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독도가 직접적으로 명시되지 않았다고 하여 독도가 한국의 영토에 포함되지 않는다고 볼 수 없음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6" name="그림 25" descr="샌프란시스코 강화조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92696"/>
            <a:ext cx="3048000" cy="24098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직사각형 6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오각형 21"/>
          <p:cNvSpPr/>
          <p:nvPr/>
        </p:nvSpPr>
        <p:spPr>
          <a:xfrm>
            <a:off x="1691680" y="1484784"/>
            <a:ext cx="1872208" cy="1368152"/>
          </a:xfrm>
          <a:prstGeom prst="homePlate">
            <a:avLst>
              <a:gd name="adj" fmla="val 12853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독도에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대해</a:t>
            </a:r>
            <a:endParaRPr lang="ko-KR" altLang="en-US" dirty="0"/>
          </a:p>
        </p:txBody>
      </p:sp>
      <p:sp>
        <p:nvSpPr>
          <p:cNvPr id="23" name="갈매기형 수장 22"/>
          <p:cNvSpPr/>
          <p:nvPr/>
        </p:nvSpPr>
        <p:spPr>
          <a:xfrm>
            <a:off x="3563888" y="1484784"/>
            <a:ext cx="2016224" cy="1368152"/>
          </a:xfrm>
          <a:prstGeom prst="chevron">
            <a:avLst>
              <a:gd name="adj" fmla="val 14567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solidFill>
                  <a:schemeClr val="bg1"/>
                </a:solidFill>
              </a:rPr>
              <a:t>한눈에 보는 독도의 역사</a:t>
            </a:r>
            <a:endParaRPr lang="ko-KR" altLang="en-US" sz="1700" dirty="0">
              <a:solidFill>
                <a:schemeClr val="bg1"/>
              </a:solidFill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5580112" y="1484784"/>
            <a:ext cx="2016224" cy="1368152"/>
          </a:xfrm>
          <a:prstGeom prst="chevron">
            <a:avLst>
              <a:gd name="adj" fmla="val 14567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일본의 주장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712155" y="695396"/>
            <a:ext cx="1335592" cy="336622"/>
            <a:chOff x="712155" y="695396"/>
            <a:chExt cx="1335592" cy="336622"/>
          </a:xfrm>
        </p:grpSpPr>
        <p:grpSp>
          <p:nvGrpSpPr>
            <p:cNvPr id="36" name="그룹 35"/>
            <p:cNvGrpSpPr/>
            <p:nvPr/>
          </p:nvGrpSpPr>
          <p:grpSpPr>
            <a:xfrm rot="20789342">
              <a:off x="712155" y="695396"/>
              <a:ext cx="805204" cy="336622"/>
              <a:chOff x="721877" y="504146"/>
              <a:chExt cx="1169624" cy="526666"/>
            </a:xfrm>
            <a:solidFill>
              <a:srgbClr val="39A2B1">
                <a:alpha val="61961"/>
              </a:srgbClr>
            </a:solidFill>
          </p:grpSpPr>
          <p:sp>
            <p:nvSpPr>
              <p:cNvPr id="34" name="달 33"/>
              <p:cNvSpPr/>
              <p:nvPr/>
            </p:nvSpPr>
            <p:spPr>
              <a:xfrm rot="3325493">
                <a:off x="1386420" y="340491"/>
                <a:ext cx="341426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달 34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 rot="1173051">
              <a:off x="1850284" y="914523"/>
              <a:ext cx="197463" cy="84500"/>
              <a:chOff x="721877" y="529702"/>
              <a:chExt cx="1177010" cy="501110"/>
            </a:xfrm>
            <a:solidFill>
              <a:srgbClr val="39A2B1">
                <a:alpha val="61961"/>
              </a:srgbClr>
            </a:solidFill>
          </p:grpSpPr>
          <p:sp>
            <p:nvSpPr>
              <p:cNvPr id="41" name="달 40"/>
              <p:cNvSpPr/>
              <p:nvPr/>
            </p:nvSpPr>
            <p:spPr>
              <a:xfrm rot="3325493">
                <a:off x="1407823" y="352030"/>
                <a:ext cx="313392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달 41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>
            <a:off x="4644008" y="3140968"/>
            <a:ext cx="1872208" cy="1368152"/>
            <a:chOff x="4644008" y="3140968"/>
            <a:chExt cx="1872208" cy="1368152"/>
          </a:xfrm>
        </p:grpSpPr>
        <p:sp>
          <p:nvSpPr>
            <p:cNvPr id="28" name="오각형 27"/>
            <p:cNvSpPr/>
            <p:nvPr/>
          </p:nvSpPr>
          <p:spPr>
            <a:xfrm rot="10800000">
              <a:off x="4644008" y="3140968"/>
              <a:ext cx="1872208" cy="1368152"/>
            </a:xfrm>
            <a:prstGeom prst="homePlate">
              <a:avLst>
                <a:gd name="adj" fmla="val 12853"/>
              </a:avLst>
            </a:prstGeom>
            <a:solidFill>
              <a:srgbClr val="A4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0032" y="3501008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시대별 </a:t>
              </a:r>
              <a:endParaRPr lang="en-US" altLang="ko-KR" dirty="0" smtClean="0">
                <a:solidFill>
                  <a:schemeClr val="bg1"/>
                </a:solidFill>
              </a:endParaRPr>
            </a:p>
            <a:p>
              <a:r>
                <a:rPr lang="ko-KR" altLang="en-US" dirty="0" smtClean="0">
                  <a:solidFill>
                    <a:schemeClr val="bg1"/>
                  </a:solidFill>
                </a:rPr>
                <a:t>역사적 증거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555776" y="3140968"/>
            <a:ext cx="2016224" cy="1368152"/>
            <a:chOff x="2483768" y="3140968"/>
            <a:chExt cx="2016224" cy="1368152"/>
          </a:xfrm>
        </p:grpSpPr>
        <p:sp>
          <p:nvSpPr>
            <p:cNvPr id="29" name="갈매기형 수장 28"/>
            <p:cNvSpPr/>
            <p:nvPr/>
          </p:nvSpPr>
          <p:spPr>
            <a:xfrm rot="10800000">
              <a:off x="2483768" y="3140968"/>
              <a:ext cx="2016224" cy="1368152"/>
            </a:xfrm>
            <a:prstGeom prst="chevron">
              <a:avLst>
                <a:gd name="adj" fmla="val 14567"/>
              </a:avLst>
            </a:prstGeom>
            <a:solidFill>
              <a:srgbClr val="A4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1800" y="3501008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동영상시청    및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Q&amp;A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오각형 30"/>
          <p:cNvSpPr/>
          <p:nvPr/>
        </p:nvSpPr>
        <p:spPr>
          <a:xfrm>
            <a:off x="1619672" y="1484784"/>
            <a:ext cx="1872208" cy="1368152"/>
          </a:xfrm>
          <a:prstGeom prst="homePlate">
            <a:avLst>
              <a:gd name="adj" fmla="val 12853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독도에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대해</a:t>
            </a:r>
            <a:endParaRPr lang="ko-KR" altLang="en-US" dirty="0"/>
          </a:p>
        </p:txBody>
      </p:sp>
      <p:sp>
        <p:nvSpPr>
          <p:cNvPr id="32" name="갈매기형 수장 31"/>
          <p:cNvSpPr/>
          <p:nvPr/>
        </p:nvSpPr>
        <p:spPr>
          <a:xfrm>
            <a:off x="3491880" y="1484784"/>
            <a:ext cx="2016224" cy="1368152"/>
          </a:xfrm>
          <a:prstGeom prst="chevron">
            <a:avLst>
              <a:gd name="adj" fmla="val 14567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solidFill>
                  <a:schemeClr val="bg1"/>
                </a:solidFill>
              </a:rPr>
              <a:t>일본의 주장</a:t>
            </a:r>
            <a:endParaRPr lang="ko-KR" altLang="en-US" sz="1700" dirty="0">
              <a:solidFill>
                <a:schemeClr val="bg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>
            <a:off x="5508104" y="1484784"/>
            <a:ext cx="2016224" cy="1368152"/>
          </a:xfrm>
          <a:prstGeom prst="chevron">
            <a:avLst>
              <a:gd name="adj" fmla="val 14567"/>
            </a:avLst>
          </a:prstGeom>
          <a:solidFill>
            <a:srgbClr val="A4E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시대별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역사적 증거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4499992" y="3140968"/>
            <a:ext cx="1872208" cy="1368152"/>
            <a:chOff x="4644008" y="3140968"/>
            <a:chExt cx="1872208" cy="1368152"/>
          </a:xfrm>
        </p:grpSpPr>
        <p:sp>
          <p:nvSpPr>
            <p:cNvPr id="38" name="오각형 37"/>
            <p:cNvSpPr/>
            <p:nvPr/>
          </p:nvSpPr>
          <p:spPr>
            <a:xfrm rot="10800000">
              <a:off x="4644008" y="3140968"/>
              <a:ext cx="1872208" cy="1368152"/>
            </a:xfrm>
            <a:prstGeom prst="homePlate">
              <a:avLst>
                <a:gd name="adj" fmla="val 12853"/>
              </a:avLst>
            </a:prstGeom>
            <a:solidFill>
              <a:srgbClr val="A4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60032" y="3501008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한 눈에 보는 독도의 역사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순서도: 문서 8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5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79512" y="141277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연합국최고사령관 각서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(SCAPIN)677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호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+1033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호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(1946)</a:t>
            </a:r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en-US" altLang="ko-KR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263691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차 세계대전 후 일본의 통치 행정범위에서 독도를 제외시킨 각서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.+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1033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호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-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SCAPIN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제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677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호에 이어 일본의 선박 및 국민이 독도 또는 독도 주변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12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해리 이내에 접근하는 것을 금지한 각서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8" name="그림 27" descr="SCAP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783" y="548680"/>
            <a:ext cx="5732217" cy="34563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600" t="22833" r="23419" b="23967"/>
          <a:stretch>
            <a:fillRect/>
          </a:stretch>
        </p:blipFill>
        <p:spPr bwMode="auto">
          <a:xfrm>
            <a:off x="1403648" y="836712"/>
            <a:ext cx="6048672" cy="46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grpSp>
        <p:nvGrpSpPr>
          <p:cNvPr id="2" name="그룹 4"/>
          <p:cNvGrpSpPr/>
          <p:nvPr/>
        </p:nvGrpSpPr>
        <p:grpSpPr>
          <a:xfrm>
            <a:off x="8100392" y="407707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0" y="260648"/>
            <a:ext cx="2952328" cy="936104"/>
            <a:chOff x="2839559" y="2090084"/>
            <a:chExt cx="3679873" cy="1194900"/>
          </a:xfrm>
        </p:grpSpPr>
        <p:grpSp>
          <p:nvGrpSpPr>
            <p:cNvPr id="12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79512" y="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한 눈에 보는    독도의 역사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4" name="순서도: 문서 23"/>
          <p:cNvSpPr/>
          <p:nvPr/>
        </p:nvSpPr>
        <p:spPr>
          <a:xfrm rot="10800000">
            <a:off x="0" y="5085184"/>
            <a:ext cx="9144000" cy="1772816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9" name="직사각형 8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순서도: 문서 6"/>
          <p:cNvSpPr/>
          <p:nvPr/>
        </p:nvSpPr>
        <p:spPr>
          <a:xfrm>
            <a:off x="0" y="0"/>
            <a:ext cx="9144000" cy="1512168"/>
          </a:xfrm>
          <a:prstGeom prst="flowChartDocument">
            <a:avLst/>
          </a:prstGeom>
          <a:solidFill>
            <a:srgbClr val="A4E5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9"/>
          <p:cNvGrpSpPr/>
          <p:nvPr/>
        </p:nvGrpSpPr>
        <p:grpSpPr>
          <a:xfrm>
            <a:off x="712155" y="695396"/>
            <a:ext cx="1335592" cy="336622"/>
            <a:chOff x="712155" y="695396"/>
            <a:chExt cx="1335592" cy="336622"/>
          </a:xfrm>
        </p:grpSpPr>
        <p:grpSp>
          <p:nvGrpSpPr>
            <p:cNvPr id="5" name="그룹 35"/>
            <p:cNvGrpSpPr/>
            <p:nvPr/>
          </p:nvGrpSpPr>
          <p:grpSpPr>
            <a:xfrm rot="20789342">
              <a:off x="712155" y="695396"/>
              <a:ext cx="805204" cy="336622"/>
              <a:chOff x="721877" y="504146"/>
              <a:chExt cx="1169624" cy="526666"/>
            </a:xfrm>
            <a:solidFill>
              <a:srgbClr val="39A2B1">
                <a:alpha val="61961"/>
              </a:srgbClr>
            </a:solidFill>
          </p:grpSpPr>
          <p:sp>
            <p:nvSpPr>
              <p:cNvPr id="15" name="달 14"/>
              <p:cNvSpPr/>
              <p:nvPr/>
            </p:nvSpPr>
            <p:spPr>
              <a:xfrm rot="3325493">
                <a:off x="1386420" y="340491"/>
                <a:ext cx="341426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39"/>
            <p:cNvGrpSpPr/>
            <p:nvPr/>
          </p:nvGrpSpPr>
          <p:grpSpPr>
            <a:xfrm rot="1173051">
              <a:off x="1850284" y="914523"/>
              <a:ext cx="197463" cy="84500"/>
              <a:chOff x="721877" y="529702"/>
              <a:chExt cx="1177010" cy="501110"/>
            </a:xfrm>
            <a:solidFill>
              <a:srgbClr val="39A2B1">
                <a:alpha val="61961"/>
              </a:srgbClr>
            </a:solidFill>
          </p:grpSpPr>
          <p:sp>
            <p:nvSpPr>
              <p:cNvPr id="13" name="달 12"/>
              <p:cNvSpPr/>
              <p:nvPr/>
            </p:nvSpPr>
            <p:spPr>
              <a:xfrm rot="3325493">
                <a:off x="1407823" y="352030"/>
                <a:ext cx="313392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달 13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67544" y="162880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1훈솜사탕 R" pitchFamily="18" charset="-127"/>
                <a:ea typeface="1훈솜사탕 R" pitchFamily="18" charset="-127"/>
              </a:rPr>
              <a:t>동영상 시청  및 </a:t>
            </a:r>
            <a:r>
              <a:rPr lang="en-US" altLang="ko-KR" sz="4000" dirty="0" smtClean="0">
                <a:latin typeface="1훈솜사탕 R" pitchFamily="18" charset="-127"/>
                <a:ea typeface="1훈솜사탕 R" pitchFamily="18" charset="-127"/>
              </a:rPr>
              <a:t>Q&amp;A</a:t>
            </a:r>
            <a:endParaRPr lang="ko-KR" altLang="en-US" sz="40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21297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https://www.youtube.com/watch?v=CiT616S47eM&amp;feature=share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순서도: 문서 6"/>
          <p:cNvSpPr/>
          <p:nvPr/>
        </p:nvSpPr>
        <p:spPr>
          <a:xfrm>
            <a:off x="0" y="0"/>
            <a:ext cx="9144000" cy="1772816"/>
          </a:xfrm>
          <a:prstGeom prst="flowChartDocument">
            <a:avLst/>
          </a:prstGeom>
          <a:solidFill>
            <a:srgbClr val="A4E5E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9"/>
          <p:cNvGrpSpPr/>
          <p:nvPr/>
        </p:nvGrpSpPr>
        <p:grpSpPr>
          <a:xfrm>
            <a:off x="712155" y="695396"/>
            <a:ext cx="1335592" cy="336622"/>
            <a:chOff x="712155" y="695396"/>
            <a:chExt cx="1335592" cy="336622"/>
          </a:xfrm>
        </p:grpSpPr>
        <p:grpSp>
          <p:nvGrpSpPr>
            <p:cNvPr id="5" name="그룹 35"/>
            <p:cNvGrpSpPr/>
            <p:nvPr/>
          </p:nvGrpSpPr>
          <p:grpSpPr>
            <a:xfrm rot="20789342">
              <a:off x="712155" y="695396"/>
              <a:ext cx="805204" cy="336622"/>
              <a:chOff x="721877" y="504146"/>
              <a:chExt cx="1169624" cy="526666"/>
            </a:xfrm>
            <a:solidFill>
              <a:srgbClr val="39A2B1">
                <a:alpha val="61961"/>
              </a:srgbClr>
            </a:solidFill>
          </p:grpSpPr>
          <p:sp>
            <p:nvSpPr>
              <p:cNvPr id="15" name="달 14"/>
              <p:cNvSpPr/>
              <p:nvPr/>
            </p:nvSpPr>
            <p:spPr>
              <a:xfrm rot="3325493">
                <a:off x="1386420" y="340491"/>
                <a:ext cx="341426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39"/>
            <p:cNvGrpSpPr/>
            <p:nvPr/>
          </p:nvGrpSpPr>
          <p:grpSpPr>
            <a:xfrm rot="1173051">
              <a:off x="1850284" y="914523"/>
              <a:ext cx="197463" cy="84500"/>
              <a:chOff x="721877" y="529702"/>
              <a:chExt cx="1177010" cy="501110"/>
            </a:xfrm>
            <a:solidFill>
              <a:srgbClr val="39A2B1">
                <a:alpha val="61961"/>
              </a:srgbClr>
            </a:solidFill>
          </p:grpSpPr>
          <p:sp>
            <p:nvSpPr>
              <p:cNvPr id="13" name="달 12"/>
              <p:cNvSpPr/>
              <p:nvPr/>
            </p:nvSpPr>
            <p:spPr>
              <a:xfrm rot="3325493">
                <a:off x="1407823" y="352030"/>
                <a:ext cx="313392" cy="66873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달 13"/>
              <p:cNvSpPr/>
              <p:nvPr/>
            </p:nvSpPr>
            <p:spPr>
              <a:xfrm rot="5082510">
                <a:off x="847437" y="521524"/>
                <a:ext cx="383728" cy="634848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699792" y="2947591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latin typeface="맑은 고딕" pitchFamily="50" charset="-127"/>
                <a:ea typeface="문체부 쓰기 정체" pitchFamily="17" charset="-127"/>
              </a:rPr>
              <a:t>“</a:t>
            </a:r>
            <a:r>
              <a:rPr lang="ko-KR" altLang="en-US" sz="4800" b="1" dirty="0" smtClean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문체부 쓰기 정체" pitchFamily="17" charset="-127"/>
              </a:rPr>
              <a:t>감사</a:t>
            </a:r>
            <a:r>
              <a:rPr lang="ko-KR" altLang="en-US" sz="4800" b="1" dirty="0" smtClean="0">
                <a:latin typeface="맑은 고딕" pitchFamily="50" charset="-127"/>
                <a:ea typeface="문체부 쓰기 정체" pitchFamily="17" charset="-127"/>
              </a:rPr>
              <a:t> 합니다</a:t>
            </a:r>
            <a:r>
              <a:rPr lang="en-US" altLang="ko-KR" sz="4800" b="1" dirty="0" smtClean="0">
                <a:latin typeface="맑은 고딕" pitchFamily="50" charset="-127"/>
                <a:ea typeface="문체부 쓰기 정체" pitchFamily="17" charset="-127"/>
              </a:rPr>
              <a:t>”</a:t>
            </a:r>
            <a:endParaRPr lang="ko-KR" altLang="en-US" sz="4800" b="1" dirty="0">
              <a:latin typeface="맑은 고딕" pitchFamily="50" charset="-127"/>
              <a:ea typeface="문체부 쓰기 정체" pitchFamily="17" charset="-127"/>
            </a:endParaRPr>
          </a:p>
        </p:txBody>
      </p:sp>
      <p:sp>
        <p:nvSpPr>
          <p:cNvPr id="17" name="순서도: 문서 16"/>
          <p:cNvSpPr/>
          <p:nvPr/>
        </p:nvSpPr>
        <p:spPr>
          <a:xfrm rot="10800000">
            <a:off x="0" y="5085184"/>
            <a:ext cx="9144000" cy="1772816"/>
          </a:xfrm>
          <a:prstGeom prst="flowChartDocument">
            <a:avLst/>
          </a:prstGeom>
          <a:solidFill>
            <a:srgbClr val="A4E5E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문서 18"/>
          <p:cNvSpPr/>
          <p:nvPr/>
        </p:nvSpPr>
        <p:spPr>
          <a:xfrm rot="10800000">
            <a:off x="0" y="6093296"/>
            <a:ext cx="9144000" cy="764704"/>
          </a:xfrm>
          <a:prstGeom prst="flowChartDocument">
            <a:avLst/>
          </a:prstGeom>
          <a:solidFill>
            <a:srgbClr val="39A2B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3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3" name="달 22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달 23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5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2843808" y="1412776"/>
            <a:ext cx="3205105" cy="90258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6" name="직사각형 25"/>
          <p:cNvSpPr/>
          <p:nvPr/>
        </p:nvSpPr>
        <p:spPr>
          <a:xfrm rot="10800000">
            <a:off x="0" y="2132856"/>
            <a:ext cx="9144000" cy="4725144"/>
          </a:xfrm>
          <a:prstGeom prst="rec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2606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1훈막대연필 R" pitchFamily="18" charset="-127"/>
                <a:ea typeface="1훈막대연필 R" pitchFamily="18" charset="-127"/>
              </a:rPr>
              <a:t>독도는</a:t>
            </a:r>
            <a:r>
              <a:rPr lang="en-US" altLang="ko-KR" sz="3600" dirty="0" smtClean="0">
                <a:latin typeface="1훈막대연필 R" pitchFamily="18" charset="-127"/>
                <a:ea typeface="1훈막대연필 R" pitchFamily="18" charset="-127"/>
              </a:rPr>
              <a:t>?</a:t>
            </a:r>
            <a:endParaRPr lang="ko-KR" altLang="en-US" sz="3600" dirty="0">
              <a:latin typeface="1훈막대연필 R" pitchFamily="18" charset="-127"/>
              <a:ea typeface="1훈막대연필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7" name="순서도: 문서 6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독도와 관련된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일본의 주장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1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5" name="달 14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95536" y="141277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시마네현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 고시 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40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호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(1905)</a:t>
            </a:r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7" name="그림 26" descr="시네마현고시 40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764704"/>
            <a:ext cx="4248150" cy="31337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1520" y="2276872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러일전쟁중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1905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 독도를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주인없는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땅이라 주장하며 자신들의 영토로 불법 편입시킴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독도를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다케시마라고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부르며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시마네현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고시 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40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호를 통해 독도를 자국 영토로 편입한다고 공표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일본은 이를 국제사회가 인정하는 국제법적 근거라고 주장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8" name="순서도: 문서 27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독도와 관련된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일본의 주장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2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2" name="달 21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달 22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20" name="달 19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달 20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8" name="달 17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달 18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6" name="달 15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달 16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67544" y="14127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샌프란시스코 강화조약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(1951)</a:t>
            </a:r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pic>
        <p:nvPicPr>
          <p:cNvPr id="27" name="그림 26" descr="샌프란시스코 강화조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764703"/>
            <a:ext cx="3672408" cy="29034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1520" y="2420888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조약 상 내용 안에 독도라는 지명이 빠져있기 때문에 일본영토라는 주장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한국 영토에 독도가 빠지긴 했지만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울릉도가 기재되었기 때문에 따로 기재하지 않은 것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/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7" name="순서도: 문서 26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독도와 관련된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일본의 주장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1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5" name="달 14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3" name="그림 22" descr="신한일어업협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908720"/>
            <a:ext cx="4545766" cy="28411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6" y="148478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1훈솜사탕 R" pitchFamily="18" charset="-127"/>
                <a:ea typeface="1훈솜사탕 R" pitchFamily="18" charset="-127"/>
              </a:rPr>
              <a:t>신한일어업협정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(1998)</a:t>
            </a:r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2420888"/>
            <a:ext cx="33123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대화퇴어장에서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조업하는 대가로 독도인근 해역을 한일 중간수역으로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공동관리수역으로 채택함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독도는 한국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일본의 배타적 경제수역 공동분모에 해당하는 지역이기 때문에 한국의 영토라고 보기 어렵다는 주장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/>
            <a:endParaRPr lang="ko-KR" altLang="en-US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7" name="순서도: 문서 26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1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5" name="달 14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3" name="그림 22" descr="삼국사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556792"/>
            <a:ext cx="3157339" cy="2283537"/>
          </a:xfrm>
          <a:prstGeom prst="rect">
            <a:avLst/>
          </a:prstGeom>
        </p:spPr>
      </p:pic>
      <p:pic>
        <p:nvPicPr>
          <p:cNvPr id="24" name="그림 23" descr="삼국사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484784"/>
            <a:ext cx="1638300" cy="2428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9512" y="2060848"/>
            <a:ext cx="316835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신라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지증왕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13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(512)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         당시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히슬라주의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군주 이사부가 우산국을 정벌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신라에 복속시킴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이후 우산국은 매년 신라에 토산물을 바침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 -『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삼국사기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』</a:t>
            </a: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67544" y="1484784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삼국사기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  <a:endParaRPr lang="ko-KR" altLang="en-US" sz="28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8" name="순서도: 문서 27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1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5" name="달 14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3" name="그림 22" descr="고려사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908720"/>
            <a:ext cx="2937926" cy="2592288"/>
          </a:xfrm>
          <a:prstGeom prst="rect">
            <a:avLst/>
          </a:prstGeom>
        </p:spPr>
      </p:pic>
      <p:pic>
        <p:nvPicPr>
          <p:cNvPr id="24" name="그림 23" descr="고려사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764704"/>
            <a:ext cx="1728192" cy="29246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7904" y="37170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고려사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</a:t>
            </a:r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1556792"/>
            <a:ext cx="31683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태조 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13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(930)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에 우릉도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(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현 울릉도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)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에서 고려에  조래와 함께 방물을 바침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현종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9년(1015년)에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동북여진이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우산국에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침입하여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농사에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큰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피해를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입히자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관리에게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농기구를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보내게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해주고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, 4년 후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다시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여진족의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약탈이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거듭되자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본토로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피난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온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우산국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백성들에게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명주의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관리가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양식을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주어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이들을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 </a:t>
            </a:r>
            <a:r>
              <a:rPr lang="en-US" altLang="ko-KR" sz="2000" dirty="0" err="1" smtClean="0">
                <a:latin typeface="1훈솜사탕 R" pitchFamily="18" charset="-127"/>
                <a:ea typeface="1훈솜사탕 R" pitchFamily="18" charset="-127"/>
              </a:rPr>
              <a:t>보호함</a:t>
            </a: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ark m.h\Desktop\독도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 t="2620" r="56111" b="78437"/>
          <a:stretch>
            <a:fillRect/>
          </a:stretch>
        </p:blipFill>
        <p:spPr bwMode="auto">
          <a:xfrm>
            <a:off x="6372200" y="5334730"/>
            <a:ext cx="2693698" cy="75856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sp>
        <p:nvSpPr>
          <p:cNvPr id="23" name="순서도: 문서 22"/>
          <p:cNvSpPr/>
          <p:nvPr/>
        </p:nvSpPr>
        <p:spPr>
          <a:xfrm rot="10800000">
            <a:off x="0" y="4221088"/>
            <a:ext cx="9144000" cy="2636912"/>
          </a:xfrm>
          <a:prstGeom prst="flowChartDocument">
            <a:avLst/>
          </a:prstGeom>
          <a:solidFill>
            <a:srgbClr val="A4E5E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8244408" y="4437112"/>
            <a:ext cx="738664" cy="1080120"/>
            <a:chOff x="8244408" y="5733256"/>
            <a:chExt cx="738664" cy="1080120"/>
          </a:xfrm>
        </p:grpSpPr>
        <p:sp>
          <p:nvSpPr>
            <p:cNvPr id="6" name="TextBox 5"/>
            <p:cNvSpPr txBox="1"/>
            <p:nvPr/>
          </p:nvSpPr>
          <p:spPr>
            <a:xfrm>
              <a:off x="8244408" y="5733256"/>
              <a:ext cx="738664" cy="1080120"/>
            </a:xfrm>
            <a:prstGeom prst="rect">
              <a:avLst/>
            </a:prstGeom>
            <a:noFill/>
            <a:ln w="28575" cap="rnd"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accent5">
                      <a:lumMod val="75000"/>
                    </a:schemeClr>
                  </a:solidFill>
                  <a:latin typeface="HY중고딕" pitchFamily="18" charset="-127"/>
                  <a:ea typeface="HY중고딕" pitchFamily="18" charset="-127"/>
                </a:rPr>
                <a:t>獨島</a:t>
              </a:r>
              <a:endParaRPr lang="ko-KR" altLang="en-US" sz="3600" dirty="0">
                <a:solidFill>
                  <a:schemeClr val="accent5">
                    <a:lumMod val="75000"/>
                  </a:schemeClr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8316416" y="5733256"/>
              <a:ext cx="576064" cy="1008112"/>
            </a:xfrm>
            <a:prstGeom prst="flowChartAlternateProcess">
              <a:avLst/>
            </a:prstGeom>
            <a:noFill/>
            <a:ln>
              <a:solidFill>
                <a:srgbClr val="2F7F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886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시대별 </a:t>
            </a:r>
            <a:endParaRPr lang="en-US" altLang="ko-KR" sz="3200" dirty="0" smtClean="0">
              <a:latin typeface="1훈솜사탕 R" pitchFamily="18" charset="-127"/>
              <a:ea typeface="1훈솜사탕 R" pitchFamily="18" charset="-127"/>
            </a:endParaRPr>
          </a:p>
          <a:p>
            <a:pPr algn="ctr"/>
            <a:r>
              <a:rPr lang="ko-KR" altLang="en-US" sz="3200" dirty="0" smtClean="0">
                <a:latin typeface="1훈솜사탕 R" pitchFamily="18" charset="-127"/>
                <a:ea typeface="1훈솜사탕 R" pitchFamily="18" charset="-127"/>
              </a:rPr>
              <a:t>역사적 증거</a:t>
            </a:r>
            <a:endParaRPr lang="ko-KR" altLang="en-US" sz="3200" dirty="0">
              <a:latin typeface="1훈솜사탕 R" pitchFamily="18" charset="-127"/>
              <a:ea typeface="1훈솜사탕 R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88640"/>
            <a:ext cx="3679873" cy="1194900"/>
            <a:chOff x="2839559" y="2090084"/>
            <a:chExt cx="3679873" cy="1194900"/>
          </a:xfrm>
        </p:grpSpPr>
        <p:grpSp>
          <p:nvGrpSpPr>
            <p:cNvPr id="11" name="그룹 14"/>
            <p:cNvGrpSpPr/>
            <p:nvPr/>
          </p:nvGrpSpPr>
          <p:grpSpPr>
            <a:xfrm>
              <a:off x="5292080" y="2996952"/>
              <a:ext cx="288032" cy="72008"/>
              <a:chOff x="579579" y="1505677"/>
              <a:chExt cx="2325351" cy="662839"/>
            </a:xfrm>
          </p:grpSpPr>
          <p:sp>
            <p:nvSpPr>
              <p:cNvPr id="21" name="달 20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달 21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5"/>
            <p:cNvGrpSpPr/>
            <p:nvPr/>
          </p:nvGrpSpPr>
          <p:grpSpPr>
            <a:xfrm rot="1322894">
              <a:off x="5649138" y="3228289"/>
              <a:ext cx="291014" cy="56695"/>
              <a:chOff x="579579" y="1505677"/>
              <a:chExt cx="2325351" cy="662839"/>
            </a:xfrm>
          </p:grpSpPr>
          <p:sp>
            <p:nvSpPr>
              <p:cNvPr id="19" name="달 18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달 19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8"/>
            <p:cNvGrpSpPr/>
            <p:nvPr/>
          </p:nvGrpSpPr>
          <p:grpSpPr>
            <a:xfrm rot="20586912">
              <a:off x="2839559" y="3028682"/>
              <a:ext cx="288032" cy="72008"/>
              <a:chOff x="579579" y="1505677"/>
              <a:chExt cx="2325351" cy="662839"/>
            </a:xfrm>
          </p:grpSpPr>
          <p:sp>
            <p:nvSpPr>
              <p:cNvPr id="17" name="달 16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달 17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그룹 21"/>
            <p:cNvGrpSpPr/>
            <p:nvPr/>
          </p:nvGrpSpPr>
          <p:grpSpPr>
            <a:xfrm rot="1788238">
              <a:off x="6084901" y="2090084"/>
              <a:ext cx="434531" cy="102693"/>
              <a:chOff x="579579" y="1505677"/>
              <a:chExt cx="2325351" cy="662839"/>
            </a:xfrm>
          </p:grpSpPr>
          <p:sp>
            <p:nvSpPr>
              <p:cNvPr id="15" name="달 14"/>
              <p:cNvSpPr/>
              <p:nvPr/>
            </p:nvSpPr>
            <p:spPr>
              <a:xfrm rot="3972827">
                <a:off x="1968826" y="1145637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달 15"/>
              <p:cNvSpPr/>
              <p:nvPr/>
            </p:nvSpPr>
            <p:spPr>
              <a:xfrm rot="6288425">
                <a:off x="939619" y="1232412"/>
                <a:ext cx="576064" cy="1296144"/>
              </a:xfrm>
              <a:prstGeom prst="moon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4" name="그림 23" descr="세종실록_지리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052736"/>
            <a:ext cx="2752725" cy="2362200"/>
          </a:xfrm>
          <a:prstGeom prst="rect">
            <a:avLst/>
          </a:prstGeom>
        </p:spPr>
      </p:pic>
      <p:pic>
        <p:nvPicPr>
          <p:cNvPr id="25" name="그림 24" descr="세종실록_지리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764704"/>
            <a:ext cx="1524000" cy="27717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528" y="148478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『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세종실록</a:t>
            </a:r>
            <a:r>
              <a:rPr lang="en-US" altLang="ko-KR" sz="2800" dirty="0" smtClean="0">
                <a:latin typeface="1훈솜사탕 R" pitchFamily="18" charset="-127"/>
                <a:ea typeface="1훈솜사탕 R" pitchFamily="18" charset="-127"/>
              </a:rPr>
              <a:t>』 </a:t>
            </a:r>
            <a:r>
              <a:rPr lang="ko-KR" altLang="en-US" sz="2800" dirty="0" smtClean="0">
                <a:latin typeface="1훈솜사탕 R" pitchFamily="18" charset="-127"/>
                <a:ea typeface="1훈솜사탕 R" pitchFamily="18" charset="-127"/>
              </a:rPr>
              <a:t>「지리지」</a:t>
            </a:r>
          </a:p>
          <a:p>
            <a:endParaRPr lang="ko-KR" altLang="en-US" sz="2800" dirty="0">
              <a:latin typeface="1훈솜사탕 R" pitchFamily="18" charset="-127"/>
              <a:ea typeface="1훈솜사탕 R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2060848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1훈솜사탕 R" pitchFamily="18" charset="-127"/>
                <a:ea typeface="1훈솜사탕 R" pitchFamily="18" charset="-127"/>
              </a:rPr>
              <a:t>1454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년 강원도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울진현의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몇몇 부속 도서들에 대한 기록 중 울릉도와 독도를 강원도 </a:t>
            </a:r>
            <a:r>
              <a:rPr lang="ko-KR" altLang="en-US" sz="2000" dirty="0" err="1" smtClean="0">
                <a:latin typeface="1훈솜사탕 R" pitchFamily="18" charset="-127"/>
                <a:ea typeface="1훈솜사탕 R" pitchFamily="18" charset="-127"/>
              </a:rPr>
              <a:t>울진현</a:t>
            </a:r>
            <a:r>
              <a:rPr lang="ko-KR" altLang="en-US" sz="2000" dirty="0" smtClean="0">
                <a:latin typeface="1훈솜사탕 R" pitchFamily="18" charset="-127"/>
                <a:ea typeface="1훈솜사탕 R" pitchFamily="18" charset="-127"/>
              </a:rPr>
              <a:t> 소속으로 구분 </a:t>
            </a: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2000" dirty="0" smtClean="0">
              <a:latin typeface="1훈솜사탕 R" pitchFamily="18" charset="-127"/>
              <a:ea typeface="1훈솜사탕 R" pitchFamily="18" charset="-127"/>
            </a:endParaRPr>
          </a:p>
          <a:p>
            <a:endParaRPr lang="ko-KR" altLang="en-US" sz="1600" dirty="0">
              <a:latin typeface="1훈솜사탕 R" pitchFamily="18" charset="-127"/>
              <a:ea typeface="1훈솜사탕 R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797</Words>
  <Application>Microsoft Office PowerPoint</Application>
  <PresentationFormat>화면 슬라이드 쇼(4:3)</PresentationFormat>
  <Paragraphs>126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park m.h</dc:creator>
  <cp:lastModifiedBy>Registered User</cp:lastModifiedBy>
  <cp:revision>50</cp:revision>
  <dcterms:created xsi:type="dcterms:W3CDTF">2018-10-04T16:52:39Z</dcterms:created>
  <dcterms:modified xsi:type="dcterms:W3CDTF">2018-10-05T13:26:35Z</dcterms:modified>
</cp:coreProperties>
</file>