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67" r:id="rId4"/>
    <p:sldId id="266" r:id="rId5"/>
    <p:sldId id="256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51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15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22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25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32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26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02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3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21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558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02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89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D893CC46-B46D-4ABB-AFAC-C55AB9895CC0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3E75FE95-F2B7-4267-A84A-1A9910D7EAB2}"/>
              </a:ext>
            </a:extLst>
          </p:cNvPr>
          <p:cNvSpPr/>
          <p:nvPr/>
        </p:nvSpPr>
        <p:spPr>
          <a:xfrm>
            <a:off x="0" y="-18448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" name="Group 38">
            <a:extLst>
              <a:ext uri="{FF2B5EF4-FFF2-40B4-BE49-F238E27FC236}">
                <a16:creationId xmlns:a16="http://schemas.microsoft.com/office/drawing/2014/main" xmlns="" id="{266AE8DA-FEF4-41D7-8700-761026C1E6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8" name="Freeform 45">
              <a:extLst>
                <a:ext uri="{FF2B5EF4-FFF2-40B4-BE49-F238E27FC236}">
                  <a16:creationId xmlns:a16="http://schemas.microsoft.com/office/drawing/2014/main" xmlns="" id="{62071E10-A320-4CBC-8323-A4E55EE29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" name="Freeform 46">
              <a:extLst>
                <a:ext uri="{FF2B5EF4-FFF2-40B4-BE49-F238E27FC236}">
                  <a16:creationId xmlns:a16="http://schemas.microsoft.com/office/drawing/2014/main" xmlns="" id="{0BE8236C-57ED-478A-8C1D-27BF44EF7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xmlns="" id="{3F6E3D68-2100-4689-9C2C-AAA895022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xmlns="" id="{5CC40F16-2B7A-40A9-9472-EA27A9B1ED86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4711EEE6-D433-4A32-AACF-C34E598A9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894A8316-7069-42ED-B926-9DE1FA4FD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E98C9E4A-CE5E-418E-8A9A-C9F921378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D2DA53DD-0A19-470B-857A-A02588520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A3A7A51F-9615-4E67-A7DA-7A6D8DA1A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BF473D05-1815-4FC4-A869-CD18FE273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6B8083EF-8E94-47C4-9429-DA2E73B79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6ED2F34E-5580-489B-854D-C239E0DDC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3B933718-24E7-4080-9FDD-669E2E429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54872547-E873-496D-A238-40C6D35AB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799ADBBB-71C6-4096-948C-FBAA6C82C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B4CD059E-0C4C-43B6-9D32-9685B78A1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95B68E5A-80D7-4A97-9296-262175B32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6F531D1D-BAAA-4F3E-9326-AE499978D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E1CE63CC-94CB-448A-9FF6-847079182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10E9109B-AFAC-4DD0-8BF6-3B170DA2F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54026CF8-E9D5-40A6-9323-BECAC21CE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0F627EF0-E32A-4728-9A86-B73C8FA1A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xmlns="" id="{4D51199A-B619-4A80-A5B3-191EE6FF5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xmlns="" id="{BE7E0638-9623-4938-9AC9-14346DDE7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xmlns="" id="{B29A66B4-2B59-4F2D-B54D-E6B126EC1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xmlns="" id="{5EEEA9B0-2A6F-4B6B-897B-B90534EAA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xmlns="" id="{324B40D4-CD65-403B-9EB4-F46F326C7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xmlns="" id="{72F8D51C-8CC2-4949-8744-67910CA21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xmlns="" id="{2B4B7C41-E677-4079-A07B-2BB55FEE8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xmlns="" id="{3C934B0E-6166-4CAD-AA04-8DB4F3630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xmlns="" id="{F6445EC0-8A6B-4A9B-AAC2-832E8FF06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xmlns="" id="{3AF17285-782F-47A7-8D97-97C55E443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xmlns="" id="{9751DDCD-2D5D-4BE0-8BBD-BA11EEE68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xmlns="" id="{2DD92748-4C27-4B74-B24D-63223A29C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xmlns="" id="{3B52D793-5481-4B88-A25F-2BE4278C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xmlns="" id="{9D3AF0E2-B310-463C-A148-58C9060F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xmlns="" id="{46D14FEB-9D35-4835-9745-1600396DB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xmlns="" id="{DC84F303-8D28-4D80-9481-5A5D6A448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xmlns="" id="{6A234BF4-3F31-4AAB-86BE-DC93B9601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xmlns="" id="{92AC8B67-79A9-4652-B904-BDA256AE6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xmlns="" id="{E4AFD240-2A59-478A-B71D-E942E242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xmlns="" id="{49F4F660-2BE8-49DC-B34C-DB2EB62F2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xmlns="" id="{FD834656-6EB5-412B-8CB8-C0CB04C5F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xmlns="" id="{A0530323-F9F5-485D-94C1-5656F30CF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xmlns="" id="{B905FC3B-2B1C-4E5F-916C-9739AE36C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xmlns="" id="{7A6F28E8-7699-4491-B26A-8E446C401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xmlns="" id="{EF90DBA1-6C0A-4216-80D0-AA6BD18B8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xmlns="" id="{7BE5A0B5-6298-450D-8163-617F6AAE4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xmlns="" id="{BEA30833-36DC-43B5-A05E-56819827D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xmlns="" id="{EEC784FA-E657-44D7-9FF9-06B8BF811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xmlns="" id="{315E848F-114D-4572-AFA0-4F9830F0D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xmlns="" id="{6FE5EB96-B9A7-4D09-91B4-4C641A95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xmlns="" id="{DD3A8CD6-6652-4F72-84F9-E1250F017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xmlns="" id="{387BC5F0-F7E1-4DD2-B27A-A3C0EB888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xmlns="" id="{BC5E8D95-ED3F-41DA-9FBE-BD65EA48E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xmlns="" id="{39950E89-C621-4889-A4DB-EE9DC2172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xmlns="" id="{2697E590-3070-48B1-811A-E2E4082D4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5" name="Freeform 59">
              <a:extLst>
                <a:ext uri="{FF2B5EF4-FFF2-40B4-BE49-F238E27FC236}">
                  <a16:creationId xmlns:a16="http://schemas.microsoft.com/office/drawing/2014/main" xmlns="" id="{E3822D5A-3681-42A8-93A5-17E5D047B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6" name="Freeform 60">
              <a:extLst>
                <a:ext uri="{FF2B5EF4-FFF2-40B4-BE49-F238E27FC236}">
                  <a16:creationId xmlns:a16="http://schemas.microsoft.com/office/drawing/2014/main" xmlns="" id="{340F07D9-47F0-4E9D-9293-E4BA3800F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7" name="Freeform 61">
              <a:extLst>
                <a:ext uri="{FF2B5EF4-FFF2-40B4-BE49-F238E27FC236}">
                  <a16:creationId xmlns:a16="http://schemas.microsoft.com/office/drawing/2014/main" xmlns="" id="{C892DD92-AC3A-4BB9-8C6F-B19AFA38D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8" name="Freeform 62">
              <a:extLst>
                <a:ext uri="{FF2B5EF4-FFF2-40B4-BE49-F238E27FC236}">
                  <a16:creationId xmlns:a16="http://schemas.microsoft.com/office/drawing/2014/main" xmlns="" id="{141D4B57-A02D-44C2-9D15-7307C057B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9" name="Freeform 63">
              <a:extLst>
                <a:ext uri="{FF2B5EF4-FFF2-40B4-BE49-F238E27FC236}">
                  <a16:creationId xmlns:a16="http://schemas.microsoft.com/office/drawing/2014/main" xmlns="" id="{2FD6D7EC-DFE5-43CD-8963-B9925841C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0" name="Freeform 64">
              <a:extLst>
                <a:ext uri="{FF2B5EF4-FFF2-40B4-BE49-F238E27FC236}">
                  <a16:creationId xmlns:a16="http://schemas.microsoft.com/office/drawing/2014/main" xmlns="" id="{2783669F-CA99-4B87-9B08-06FF94DC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1" name="Freeform 65">
              <a:extLst>
                <a:ext uri="{FF2B5EF4-FFF2-40B4-BE49-F238E27FC236}">
                  <a16:creationId xmlns:a16="http://schemas.microsoft.com/office/drawing/2014/main" xmlns="" id="{F925E43F-7244-4943-9394-B05AAEB09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2" name="Freeform 66">
              <a:extLst>
                <a:ext uri="{FF2B5EF4-FFF2-40B4-BE49-F238E27FC236}">
                  <a16:creationId xmlns:a16="http://schemas.microsoft.com/office/drawing/2014/main" xmlns="" id="{1DD200BA-B87D-4EB3-93F5-4E461BE34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3" name="Freeform 67">
              <a:extLst>
                <a:ext uri="{FF2B5EF4-FFF2-40B4-BE49-F238E27FC236}">
                  <a16:creationId xmlns:a16="http://schemas.microsoft.com/office/drawing/2014/main" xmlns="" id="{608303A5-BB9B-4C6E-AA33-2F84997E0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4" name="Freeform 68">
              <a:extLst>
                <a:ext uri="{FF2B5EF4-FFF2-40B4-BE49-F238E27FC236}">
                  <a16:creationId xmlns:a16="http://schemas.microsoft.com/office/drawing/2014/main" xmlns="" id="{0EEDEC6B-E9D5-446F-BA81-E0B4386FA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5" name="Freeform 69">
              <a:extLst>
                <a:ext uri="{FF2B5EF4-FFF2-40B4-BE49-F238E27FC236}">
                  <a16:creationId xmlns:a16="http://schemas.microsoft.com/office/drawing/2014/main" xmlns="" id="{4BB4984E-E063-4029-8F60-753A9B4EB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6" name="Freeform 45">
              <a:extLst>
                <a:ext uri="{FF2B5EF4-FFF2-40B4-BE49-F238E27FC236}">
                  <a16:creationId xmlns:a16="http://schemas.microsoft.com/office/drawing/2014/main" xmlns="" id="{A5446408-4658-4D22-BF42-4F036A391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77" name="직사각형 76">
            <a:extLst>
              <a:ext uri="{FF2B5EF4-FFF2-40B4-BE49-F238E27FC236}">
                <a16:creationId xmlns:a16="http://schemas.microsoft.com/office/drawing/2014/main" xmlns="" id="{B23A5D49-5BD4-463E-8033-61B52E1E95AC}"/>
              </a:ext>
            </a:extLst>
          </p:cNvPr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8" name="Group 72">
            <a:extLst>
              <a:ext uri="{FF2B5EF4-FFF2-40B4-BE49-F238E27FC236}">
                <a16:creationId xmlns:a16="http://schemas.microsoft.com/office/drawing/2014/main" xmlns="" id="{4069E938-6388-41C9-B254-FA09A18671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9" name="Freeform 73">
              <a:extLst>
                <a:ext uri="{FF2B5EF4-FFF2-40B4-BE49-F238E27FC236}">
                  <a16:creationId xmlns:a16="http://schemas.microsoft.com/office/drawing/2014/main" xmlns="" id="{24CFF91A-80D1-47F9-9DC2-07A2B7990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0" name="Freeform 74">
              <a:extLst>
                <a:ext uri="{FF2B5EF4-FFF2-40B4-BE49-F238E27FC236}">
                  <a16:creationId xmlns:a16="http://schemas.microsoft.com/office/drawing/2014/main" xmlns="" id="{84BAEA77-6817-4754-AF81-ED97D37F6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1" name="Freeform 75">
              <a:extLst>
                <a:ext uri="{FF2B5EF4-FFF2-40B4-BE49-F238E27FC236}">
                  <a16:creationId xmlns:a16="http://schemas.microsoft.com/office/drawing/2014/main" xmlns="" id="{106642F9-7E2D-474B-926B-57C2050E4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2" name="Freeform 76">
              <a:extLst>
                <a:ext uri="{FF2B5EF4-FFF2-40B4-BE49-F238E27FC236}">
                  <a16:creationId xmlns:a16="http://schemas.microsoft.com/office/drawing/2014/main" xmlns="" id="{410C338C-7467-48C8-A5A2-0E1B3D224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3" name="Freeform 77">
              <a:extLst>
                <a:ext uri="{FF2B5EF4-FFF2-40B4-BE49-F238E27FC236}">
                  <a16:creationId xmlns:a16="http://schemas.microsoft.com/office/drawing/2014/main" xmlns="" id="{9D293211-18D8-476A-AC55-7B6326C4F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4" name="Freeform 78">
              <a:extLst>
                <a:ext uri="{FF2B5EF4-FFF2-40B4-BE49-F238E27FC236}">
                  <a16:creationId xmlns:a16="http://schemas.microsoft.com/office/drawing/2014/main" xmlns="" id="{8C2AA67F-D4CA-4AF8-8B56-F850D52C7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5" name="Freeform 79">
              <a:extLst>
                <a:ext uri="{FF2B5EF4-FFF2-40B4-BE49-F238E27FC236}">
                  <a16:creationId xmlns:a16="http://schemas.microsoft.com/office/drawing/2014/main" xmlns="" id="{9040EED2-DEEF-45E5-A7E5-2E70037E1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6" name="Freeform 80">
              <a:extLst>
                <a:ext uri="{FF2B5EF4-FFF2-40B4-BE49-F238E27FC236}">
                  <a16:creationId xmlns:a16="http://schemas.microsoft.com/office/drawing/2014/main" xmlns="" id="{37D63E8D-982F-455F-9E0E-9E940F6D4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7" name="Freeform 81">
              <a:extLst>
                <a:ext uri="{FF2B5EF4-FFF2-40B4-BE49-F238E27FC236}">
                  <a16:creationId xmlns:a16="http://schemas.microsoft.com/office/drawing/2014/main" xmlns="" id="{4CBD687F-7719-42BF-8146-CC441D879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8" name="Freeform 82">
              <a:extLst>
                <a:ext uri="{FF2B5EF4-FFF2-40B4-BE49-F238E27FC236}">
                  <a16:creationId xmlns:a16="http://schemas.microsoft.com/office/drawing/2014/main" xmlns="" id="{016AC9D6-F908-434B-929B-2D3B43B5C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9" name="Freeform 83">
              <a:extLst>
                <a:ext uri="{FF2B5EF4-FFF2-40B4-BE49-F238E27FC236}">
                  <a16:creationId xmlns:a16="http://schemas.microsoft.com/office/drawing/2014/main" xmlns="" id="{5F499029-7F9A-4CDB-9818-5B1D51190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0" name="Freeform 84">
              <a:extLst>
                <a:ext uri="{FF2B5EF4-FFF2-40B4-BE49-F238E27FC236}">
                  <a16:creationId xmlns:a16="http://schemas.microsoft.com/office/drawing/2014/main" xmlns="" id="{651C46F4-E074-46E1-9130-F9D310EB2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1" name="Freeform 85">
              <a:extLst>
                <a:ext uri="{FF2B5EF4-FFF2-40B4-BE49-F238E27FC236}">
                  <a16:creationId xmlns:a16="http://schemas.microsoft.com/office/drawing/2014/main" xmlns="" id="{6187C327-D758-42BA-A2AC-9F3E265C3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2" name="Freeform 86">
              <a:extLst>
                <a:ext uri="{FF2B5EF4-FFF2-40B4-BE49-F238E27FC236}">
                  <a16:creationId xmlns:a16="http://schemas.microsoft.com/office/drawing/2014/main" xmlns="" id="{4902D145-7F13-4E5B-87B0-528D22CD5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xmlns="" id="{44779C70-EBDF-4EA8-A543-6ECFA2130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4" name="Freeform 88">
              <a:extLst>
                <a:ext uri="{FF2B5EF4-FFF2-40B4-BE49-F238E27FC236}">
                  <a16:creationId xmlns:a16="http://schemas.microsoft.com/office/drawing/2014/main" xmlns="" id="{5E3B5CF3-ADD2-4EAF-BC60-0DCA4078E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5" name="Freeform 89">
              <a:extLst>
                <a:ext uri="{FF2B5EF4-FFF2-40B4-BE49-F238E27FC236}">
                  <a16:creationId xmlns:a16="http://schemas.microsoft.com/office/drawing/2014/main" xmlns="" id="{61C1B3CD-1EC7-4D2E-B8CA-526B430ED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6" name="Freeform 90">
              <a:extLst>
                <a:ext uri="{FF2B5EF4-FFF2-40B4-BE49-F238E27FC236}">
                  <a16:creationId xmlns:a16="http://schemas.microsoft.com/office/drawing/2014/main" xmlns="" id="{A2FC2D7F-B7FC-4254-825A-F9CC8F838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7" name="Freeform 91">
              <a:extLst>
                <a:ext uri="{FF2B5EF4-FFF2-40B4-BE49-F238E27FC236}">
                  <a16:creationId xmlns:a16="http://schemas.microsoft.com/office/drawing/2014/main" xmlns="" id="{76967A85-E276-4AEC-B470-6CECFF6E2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8" name="Freeform 92">
              <a:extLst>
                <a:ext uri="{FF2B5EF4-FFF2-40B4-BE49-F238E27FC236}">
                  <a16:creationId xmlns:a16="http://schemas.microsoft.com/office/drawing/2014/main" xmlns="" id="{934C0796-F7C3-433E-BA3C-238C67C21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9" name="Freeform 93">
              <a:extLst>
                <a:ext uri="{FF2B5EF4-FFF2-40B4-BE49-F238E27FC236}">
                  <a16:creationId xmlns:a16="http://schemas.microsoft.com/office/drawing/2014/main" xmlns="" id="{F69469DD-BA89-4224-A6CB-C517EF92F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100" name="타원 99">
            <a:extLst>
              <a:ext uri="{FF2B5EF4-FFF2-40B4-BE49-F238E27FC236}">
                <a16:creationId xmlns:a16="http://schemas.microsoft.com/office/drawing/2014/main" xmlns="" id="{B6661F02-C4CA-4007-BCEB-AEB7B8C7AB65}"/>
              </a:ext>
            </a:extLst>
          </p:cNvPr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달 100">
            <a:extLst>
              <a:ext uri="{FF2B5EF4-FFF2-40B4-BE49-F238E27FC236}">
                <a16:creationId xmlns:a16="http://schemas.microsoft.com/office/drawing/2014/main" xmlns="" id="{01BCFC3A-396D-409A-A15A-8C2F2C90185A}"/>
              </a:ext>
            </a:extLst>
          </p:cNvPr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" name="달 101">
            <a:extLst>
              <a:ext uri="{FF2B5EF4-FFF2-40B4-BE49-F238E27FC236}">
                <a16:creationId xmlns:a16="http://schemas.microsoft.com/office/drawing/2014/main" xmlns="" id="{95ADB42E-16EB-4B5F-822A-F5DD51993728}"/>
              </a:ext>
            </a:extLst>
          </p:cNvPr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xmlns="" id="{80C8C0B2-A724-44F1-9C88-9705A3BA2FC9}"/>
              </a:ext>
            </a:extLst>
          </p:cNvPr>
          <p:cNvSpPr/>
          <p:nvPr/>
        </p:nvSpPr>
        <p:spPr>
          <a:xfrm>
            <a:off x="2849028" y="474649"/>
            <a:ext cx="6132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역사적근거 </a:t>
            </a: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일본자료에서 찾은 독도가 한국 영토인 근거 </a:t>
            </a:r>
            <a:endParaRPr lang="en-US" altLang="ko-KR" sz="24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F77F15AB-3131-4519-AB12-CF70DCA3A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888" y="2222952"/>
            <a:ext cx="3886200" cy="4351338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solidFill>
                  <a:srgbClr val="F8F9FB"/>
                </a:solidFill>
              </a:rPr>
              <a:t>일본에서 독도를 신라 땅 이라고 표기한 지도 발견 </a:t>
            </a:r>
            <a:endParaRPr lang="en-US" altLang="ko-KR" sz="2400" dirty="0">
              <a:solidFill>
                <a:srgbClr val="F8F9FB"/>
              </a:solidFill>
            </a:endParaRPr>
          </a:p>
          <a:p>
            <a:endParaRPr lang="en-US" altLang="ko-KR" sz="2400" dirty="0">
              <a:solidFill>
                <a:srgbClr val="F8F9FB"/>
              </a:solidFill>
            </a:endParaRPr>
          </a:p>
          <a:p>
            <a:r>
              <a:rPr lang="ko-KR" altLang="en-US" sz="2400" dirty="0" err="1">
                <a:solidFill>
                  <a:srgbClr val="F8F9FB"/>
                </a:solidFill>
              </a:rPr>
              <a:t>일본승려</a:t>
            </a:r>
            <a:r>
              <a:rPr lang="ko-KR" altLang="en-US" sz="2400" dirty="0">
                <a:solidFill>
                  <a:srgbClr val="F8F9FB"/>
                </a:solidFill>
              </a:rPr>
              <a:t> </a:t>
            </a:r>
            <a:r>
              <a:rPr lang="ko-KR" altLang="en-US" sz="2400" dirty="0" err="1">
                <a:solidFill>
                  <a:srgbClr val="F8F9FB"/>
                </a:solidFill>
              </a:rPr>
              <a:t>교끼</a:t>
            </a:r>
            <a:r>
              <a:rPr lang="ko-KR" altLang="en-US" sz="2400" dirty="0">
                <a:solidFill>
                  <a:srgbClr val="F8F9FB"/>
                </a:solidFill>
              </a:rPr>
              <a:t> </a:t>
            </a:r>
            <a:r>
              <a:rPr lang="en-US" altLang="ko-KR" sz="2400" dirty="0">
                <a:solidFill>
                  <a:srgbClr val="F8F9FB"/>
                </a:solidFill>
              </a:rPr>
              <a:t>–</a:t>
            </a:r>
            <a:r>
              <a:rPr lang="ko-KR" altLang="en-US" sz="2400" dirty="0">
                <a:solidFill>
                  <a:srgbClr val="F8F9FB"/>
                </a:solidFill>
              </a:rPr>
              <a:t>일본으로 귀화한 백제인 </a:t>
            </a:r>
            <a:r>
              <a:rPr lang="en-US" altLang="ko-KR" sz="2400" dirty="0">
                <a:solidFill>
                  <a:srgbClr val="F8F9FB"/>
                </a:solidFill>
              </a:rPr>
              <a:t>2</a:t>
            </a:r>
            <a:r>
              <a:rPr lang="ko-KR" altLang="en-US" sz="2400" dirty="0">
                <a:solidFill>
                  <a:srgbClr val="F8F9FB"/>
                </a:solidFill>
              </a:rPr>
              <a:t>세</a:t>
            </a:r>
            <a:endParaRPr lang="en-US" altLang="ko-KR" sz="2400" dirty="0">
              <a:solidFill>
                <a:srgbClr val="F8F9FB"/>
              </a:solidFill>
            </a:endParaRPr>
          </a:p>
          <a:p>
            <a:endParaRPr lang="en-US" altLang="ko-KR" sz="2400" dirty="0">
              <a:solidFill>
                <a:srgbClr val="F8F9FB"/>
              </a:solidFill>
            </a:endParaRPr>
          </a:p>
          <a:p>
            <a:r>
              <a:rPr lang="ko-KR" altLang="en-US" sz="2400" dirty="0">
                <a:solidFill>
                  <a:srgbClr val="F8F9FB"/>
                </a:solidFill>
              </a:rPr>
              <a:t>고대 일본인들이 울릉도와 독도를 </a:t>
            </a:r>
            <a:r>
              <a:rPr lang="en-US" altLang="ko-KR" sz="2400" dirty="0">
                <a:solidFill>
                  <a:srgbClr val="F8F9FB"/>
                </a:solidFill>
              </a:rPr>
              <a:t>“</a:t>
            </a:r>
            <a:r>
              <a:rPr lang="ko-KR" altLang="en-US" sz="2400" dirty="0">
                <a:solidFill>
                  <a:srgbClr val="F8F9FB"/>
                </a:solidFill>
              </a:rPr>
              <a:t>안도</a:t>
            </a:r>
            <a:r>
              <a:rPr lang="en-US" altLang="ko-KR" sz="2400" dirty="0">
                <a:solidFill>
                  <a:srgbClr val="F8F9FB"/>
                </a:solidFill>
              </a:rPr>
              <a:t>”</a:t>
            </a:r>
            <a:r>
              <a:rPr lang="ko-KR" altLang="en-US" sz="2400" dirty="0">
                <a:solidFill>
                  <a:srgbClr val="F8F9FB"/>
                </a:solidFill>
              </a:rPr>
              <a:t>라고 부름 </a:t>
            </a:r>
            <a:r>
              <a:rPr lang="en-US" altLang="ko-KR" sz="2400" dirty="0">
                <a:solidFill>
                  <a:srgbClr val="F8F9FB"/>
                </a:solidFill>
              </a:rPr>
              <a:t>-&gt;</a:t>
            </a:r>
            <a:r>
              <a:rPr lang="ko-KR" altLang="en-US" sz="2400" dirty="0">
                <a:solidFill>
                  <a:srgbClr val="F8F9FB"/>
                </a:solidFill>
              </a:rPr>
              <a:t>신라 땅으로 인정 </a:t>
            </a:r>
          </a:p>
        </p:txBody>
      </p:sp>
      <p:pic>
        <p:nvPicPr>
          <p:cNvPr id="106" name="내용 개체 틀 105" descr="텍스트이(가) 표시된 사진&#10;&#10;높은 신뢰도로 생성된 설명">
            <a:extLst>
              <a:ext uri="{FF2B5EF4-FFF2-40B4-BE49-F238E27FC236}">
                <a16:creationId xmlns:a16="http://schemas.microsoft.com/office/drawing/2014/main" xmlns="" id="{5C1437BA-5268-4E2C-BE7C-8939110F17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59" y="2213397"/>
            <a:ext cx="4156832" cy="3536607"/>
          </a:xfrm>
        </p:spPr>
      </p:pic>
    </p:spTree>
    <p:extLst>
      <p:ext uri="{BB962C8B-B14F-4D97-AF65-F5344CB8AC3E}">
        <p14:creationId xmlns:p14="http://schemas.microsoft.com/office/powerpoint/2010/main" val="342605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:a16="http://schemas.microsoft.com/office/drawing/2014/main" xmlns="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xmlns="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역사적근거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xmlns="" id="{1F267213-5081-481B-A8A8-99B6C49982E2}"/>
              </a:ext>
            </a:extLst>
          </p:cNvPr>
          <p:cNvSpPr/>
          <p:nvPr/>
        </p:nvSpPr>
        <p:spPr>
          <a:xfrm>
            <a:off x="305804" y="2013409"/>
            <a:ext cx="5431734" cy="2400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b="1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은주시청합기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일본인이 기록한 독도에 관한 최초의 문헌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한 문장에 대한 두 나라의 해석 차이</a:t>
            </a: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err="1">
                <a:solidFill>
                  <a:schemeClr val="bg1"/>
                </a:solidFill>
              </a:rPr>
              <a:t>연즉일본지건지이차주위한의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 err="1">
                <a:solidFill>
                  <a:schemeClr val="bg1"/>
                </a:solidFill>
              </a:rPr>
              <a:t>然則日本之乾地以此州爲限矣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38" y="2066952"/>
            <a:ext cx="3249149" cy="3099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7538" y="5432193"/>
            <a:ext cx="221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은주시청합기</a:t>
            </a:r>
            <a:r>
              <a:rPr lang="en-US" altLang="ko-KR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(1667)</a:t>
            </a:r>
            <a:endParaRPr lang="ko-KR" altLang="en-US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501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:a16="http://schemas.microsoft.com/office/drawing/2014/main" xmlns="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xmlns="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역사적근거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xmlns="" id="{1F267213-5081-481B-A8A8-99B6C49982E2}"/>
              </a:ext>
            </a:extLst>
          </p:cNvPr>
          <p:cNvSpPr/>
          <p:nvPr/>
        </p:nvSpPr>
        <p:spPr>
          <a:xfrm>
            <a:off x="305805" y="2013410"/>
            <a:ext cx="5160649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안용복 사건</a:t>
            </a:r>
            <a:endParaRPr lang="en-US" altLang="ko-KR" sz="2000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1693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울릉도에서 일본 어부들에게 납치됨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호키주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태수에게 항의</a:t>
            </a: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막부로부터 서계를 받음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두 차례를 걸쳐 일본으로 도항함 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4" y="1964947"/>
            <a:ext cx="2679020" cy="4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7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:a16="http://schemas.microsoft.com/office/drawing/2014/main" xmlns="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xmlns="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역사적근거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xmlns="" id="{1F267213-5081-481B-A8A8-99B6C49982E2}"/>
              </a:ext>
            </a:extLst>
          </p:cNvPr>
          <p:cNvSpPr/>
          <p:nvPr/>
        </p:nvSpPr>
        <p:spPr>
          <a:xfrm>
            <a:off x="305804" y="2013410"/>
            <a:ext cx="5943669" cy="30931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죽도도해금지령</a:t>
            </a:r>
            <a:endParaRPr lang="en-US" altLang="ko-KR" sz="2000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1616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</a:t>
            </a:r>
            <a:r>
              <a:rPr lang="ko-KR" altLang="en-US" sz="20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오오야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진키치</a:t>
            </a: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무라카와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이치베의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죽도도해면허 발급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안용복 사건 후</a:t>
            </a: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돗토리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번의 답변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1696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</a:t>
            </a: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월 </a:t>
            </a:r>
            <a:r>
              <a:rPr lang="ko-KR" altLang="en-US" sz="20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도쿠가와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막부로부터 일본 어민들의 죽도 출어를 금지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78" y="3980763"/>
            <a:ext cx="3392956" cy="2478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9337" y="5688927"/>
            <a:ext cx="1625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돗토리</a:t>
            </a:r>
            <a:r>
              <a:rPr lang="ko-KR" altLang="en-US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번의 답변서</a:t>
            </a:r>
            <a:endParaRPr lang="en-US" altLang="ko-KR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(1695)</a:t>
            </a:r>
            <a:endParaRPr lang="ko-KR" altLang="en-US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515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역사적근거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6209" y="1819456"/>
            <a:ext cx="5479333" cy="423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126</Words>
  <Application>Microsoft Office PowerPoint</Application>
  <PresentationFormat>화면 슬라이드 쇼(4:3)</PresentationFormat>
  <Paragraphs>30</Paragraphs>
  <Slides>5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10</cp:revision>
  <dcterms:created xsi:type="dcterms:W3CDTF">2018-04-05T03:05:04Z</dcterms:created>
  <dcterms:modified xsi:type="dcterms:W3CDTF">2018-04-05T04:01:52Z</dcterms:modified>
</cp:coreProperties>
</file>