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57" r:id="rId4"/>
    <p:sldId id="280" r:id="rId5"/>
    <p:sldId id="278" r:id="rId6"/>
    <p:sldId id="274" r:id="rId7"/>
    <p:sldId id="301" r:id="rId8"/>
    <p:sldId id="296" r:id="rId9"/>
    <p:sldId id="300" r:id="rId10"/>
    <p:sldId id="297" r:id="rId11"/>
    <p:sldId id="268" r:id="rId12"/>
    <p:sldId id="302" r:id="rId13"/>
    <p:sldId id="299" r:id="rId14"/>
    <p:sldId id="293" r:id="rId15"/>
    <p:sldId id="261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>
      <p:cViewPr varScale="1">
        <p:scale>
          <a:sx n="59" d="100"/>
          <a:sy n="59" d="100"/>
        </p:scale>
        <p:origin x="67" y="1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6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DB7D-872F-4EB7-A8E2-CD5327E6511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843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51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64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62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70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627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806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10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1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864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208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6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28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vKuDA9xIuk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E9E4FA3-C145-4FB6-A169-53FDFBB1D094}"/>
              </a:ext>
            </a:extLst>
          </p:cNvPr>
          <p:cNvSpPr/>
          <p:nvPr/>
        </p:nvSpPr>
        <p:spPr>
          <a:xfrm>
            <a:off x="827584" y="500046"/>
            <a:ext cx="7272808" cy="989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2</a:t>
            </a:r>
            <a:r>
              <a:rPr lang="ko-KR" altLang="en-US" sz="3200" dirty="0">
                <a:solidFill>
                  <a:schemeClr val="tx1"/>
                </a:solidFill>
              </a:rPr>
              <a:t>차 환경 오염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78CC874-9C40-459D-9F65-73E2866830F8}"/>
              </a:ext>
            </a:extLst>
          </p:cNvPr>
          <p:cNvSpPr/>
          <p:nvPr/>
        </p:nvSpPr>
        <p:spPr>
          <a:xfrm>
            <a:off x="647564" y="3178971"/>
            <a:ext cx="784887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가장 심각할 문제가 바로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'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식수 및 식량 오염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' 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인데 지하수를 통해 토양이 오염되면서 필연적으로 일어날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'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식수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' 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와 오염된 토양에서 재배된 쌀의 오염이 매우 우려되고 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endParaRPr lang="ko-KR" altLang="en-US" sz="2000" kern="0" dirty="0">
              <a:solidFill>
                <a:srgbClr val="000000"/>
              </a:solidFill>
            </a:endParaRPr>
          </a:p>
        </p:txBody>
      </p:sp>
      <p:pic>
        <p:nvPicPr>
          <p:cNvPr id="3074" name="Picture 2" descr="ë°©ì¬ë¥ì ìë°©íë ìëí ë°¥ì !! ë°©ì¬ë¥ ìë°© ìë¨/ë°©ì¬ë¥ ìí/ë°©ì¬ë¥ ì ìê¸°/ë°©ì¬ë¥ ë¬¼">
            <a:extLst>
              <a:ext uri="{FF2B5EF4-FFF2-40B4-BE49-F238E27FC236}">
                <a16:creationId xmlns:a16="http://schemas.microsoft.com/office/drawing/2014/main" id="{C494FC52-8916-46D3-872D-540B578F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33" y="1424279"/>
            <a:ext cx="5585334" cy="19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14348" y="14285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758488" y="4275539"/>
            <a:ext cx="5472608" cy="716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57356" y="214294"/>
            <a:ext cx="44291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+mj-ea"/>
                <a:ea typeface="+mj-ea"/>
              </a:rPr>
              <a:t>         </a:t>
            </a:r>
            <a:endParaRPr lang="ko-KR" altLang="en-US" sz="4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412DAB2-06B4-4F37-8E77-477CAB9D1CAE}"/>
              </a:ext>
            </a:extLst>
          </p:cNvPr>
          <p:cNvSpPr/>
          <p:nvPr/>
        </p:nvSpPr>
        <p:spPr>
          <a:xfrm>
            <a:off x="3041919" y="246041"/>
            <a:ext cx="3240360" cy="95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앞으로의 전망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F829CF0-D8EF-4115-AB17-91D0DB67C979}"/>
              </a:ext>
            </a:extLst>
          </p:cNvPr>
          <p:cNvSpPr/>
          <p:nvPr/>
        </p:nvSpPr>
        <p:spPr>
          <a:xfrm>
            <a:off x="1254408" y="3331604"/>
            <a:ext cx="7056784" cy="176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dirty="0">
                <a:solidFill>
                  <a:schemeClr val="tx1"/>
                </a:solidFill>
              </a:rPr>
              <a:t>체르노빌 원자력 발전소도 사고 자체보다는 그것을 뒷수습하는 게 엄청난 </a:t>
            </a:r>
            <a:r>
              <a:rPr lang="ko-KR" altLang="en-US" sz="2000" dirty="0" err="1">
                <a:solidFill>
                  <a:schemeClr val="tx1"/>
                </a:solidFill>
              </a:rPr>
              <a:t>일이였다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당시 소련도 여러가지 수단을 동원했고 실제로 어느정도 문제의 악화를 막는데 성공했으나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여전히 이 문제를 떠안아버린 우크라이나가 </a:t>
            </a:r>
            <a:r>
              <a:rPr lang="en-US" altLang="ko-KR" sz="2000" dirty="0">
                <a:solidFill>
                  <a:schemeClr val="tx1"/>
                </a:solidFill>
              </a:rPr>
              <a:t>2010</a:t>
            </a:r>
            <a:r>
              <a:rPr lang="ko-KR" altLang="en-US" sz="2000" dirty="0">
                <a:solidFill>
                  <a:schemeClr val="tx1"/>
                </a:solidFill>
              </a:rPr>
              <a:t>년 중반대에도 석관을 새로 씌우는 등 뒷수습은 현재진행형임을 고려해보면 일본 또한 이 사고를 해결하기 위해서는 오랜 시간이 필요할 것이다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íì¿ ìë§ ìì ì ëí ì´ë¯¸ì§ ê²ìê²°ê³¼">
            <a:extLst>
              <a:ext uri="{FF2B5EF4-FFF2-40B4-BE49-F238E27FC236}">
                <a16:creationId xmlns:a16="http://schemas.microsoft.com/office/drawing/2014/main" id="{0811519F-A5F9-4742-90EA-D7768651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56" y="1285803"/>
            <a:ext cx="6794144" cy="17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6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593647" y="234429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758488" y="4275539"/>
            <a:ext cx="5472608" cy="716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412DAB2-06B4-4F37-8E77-477CAB9D1CAE}"/>
              </a:ext>
            </a:extLst>
          </p:cNvPr>
          <p:cNvSpPr/>
          <p:nvPr/>
        </p:nvSpPr>
        <p:spPr>
          <a:xfrm>
            <a:off x="2234150" y="299325"/>
            <a:ext cx="4756429" cy="148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000" b="1" dirty="0">
                <a:solidFill>
                  <a:schemeClr val="tx1"/>
                </a:solidFill>
              </a:rPr>
              <a:t>1. </a:t>
            </a:r>
            <a:r>
              <a:rPr lang="ko-KR" altLang="en-US" sz="2000" b="1" dirty="0">
                <a:solidFill>
                  <a:schemeClr val="tx1"/>
                </a:solidFill>
              </a:rPr>
              <a:t>후쿠시마 사고 이후 세계 원전 동향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F829CF0-D8EF-4115-AB17-91D0DB67C979}"/>
              </a:ext>
            </a:extLst>
          </p:cNvPr>
          <p:cNvSpPr/>
          <p:nvPr/>
        </p:nvSpPr>
        <p:spPr>
          <a:xfrm>
            <a:off x="1254408" y="3331604"/>
            <a:ext cx="7056784" cy="176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CA31173-589C-48A0-BECD-820D0CC5D7DA}"/>
              </a:ext>
            </a:extLst>
          </p:cNvPr>
          <p:cNvSpPr/>
          <p:nvPr/>
        </p:nvSpPr>
        <p:spPr>
          <a:xfrm>
            <a:off x="1431816" y="2823387"/>
            <a:ext cx="670196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체르노빌과 후쿠시마 원전사고 이후 원자력발전을 둘러싼 논란은 계속되고 있지만 원자력발전을 대체할 방안이 없다는 것이 현실이다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.newdaily.co.kr/site/data/img/2015/08/10/2015081000123_0.jpg">
            <a:extLst>
              <a:ext uri="{FF2B5EF4-FFF2-40B4-BE49-F238E27FC236}">
                <a16:creationId xmlns:a16="http://schemas.microsoft.com/office/drawing/2014/main" id="{76FD4A2D-6647-4045-9CB0-644D7EAB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5332"/>
            <a:ext cx="5715000" cy="22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8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1043608" y="1129308"/>
            <a:ext cx="6120680" cy="0"/>
          </a:xfrm>
          <a:prstGeom prst="line">
            <a:avLst/>
          </a:prstGeom>
          <a:ln>
            <a:solidFill>
              <a:srgbClr val="D9969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B0F489B8-CE14-46BA-80FE-C60AFEC7E576}"/>
              </a:ext>
            </a:extLst>
          </p:cNvPr>
          <p:cNvSpPr/>
          <p:nvPr/>
        </p:nvSpPr>
        <p:spPr>
          <a:xfrm>
            <a:off x="1043608" y="319231"/>
            <a:ext cx="3456384" cy="72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무책임한 정부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D275AD-401A-41F5-AFC3-6696AC0412E8}"/>
              </a:ext>
            </a:extLst>
          </p:cNvPr>
          <p:cNvSpPr/>
          <p:nvPr/>
        </p:nvSpPr>
        <p:spPr>
          <a:xfrm>
            <a:off x="683568" y="1769655"/>
            <a:ext cx="7128792" cy="295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자력 발전소는 사고가 난 시점부터 폐로 가 완료되기까지 꾸준히 방사성 물질이 발생하므로 주변 지역을 정화해도 그 지역이 다시 오염될 가능성을 배제할 수 없기 때문이다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결국 원전 코앞에는 계속 사람이 살 수 없다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주민들은 재난을 극복하기 위해 동분서주하고 있지만 일본 정부는 그들을 외면하고 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도쿄까지 가서 주민들을 대피시켜 달라고 호소하는 후쿠시마 사람들을 외면하고 사라지는 일본 공무원의 모습에 주목해야한다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2627784" y="1087540"/>
            <a:ext cx="612068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ìì ì¬ê³  ë¬´ì±ìí ì ë¶ì ëí ì´ë¯¸ì§ ê²ìê²°ê³¼">
            <a:extLst>
              <a:ext uri="{FF2B5EF4-FFF2-40B4-BE49-F238E27FC236}">
                <a16:creationId xmlns:a16="http://schemas.microsoft.com/office/drawing/2014/main" id="{77763C11-C59D-477E-814A-90ECD54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9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3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6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sz="4800" b="1" dirty="0">
                <a:solidFill>
                  <a:schemeClr val="bg1"/>
                </a:solidFill>
              </a:rPr>
              <a:t>일본 중세시대의 영토문제</a:t>
            </a:r>
            <a:br>
              <a:rPr lang="en-US" altLang="ko-KR" sz="4800" b="1" dirty="0">
                <a:solidFill>
                  <a:schemeClr val="bg1"/>
                </a:solidFill>
              </a:rPr>
            </a:br>
            <a:r>
              <a:rPr lang="en-US" altLang="ko-KR" sz="4800" b="1" dirty="0">
                <a:solidFill>
                  <a:schemeClr val="bg1"/>
                </a:solidFill>
              </a:rPr>
              <a:t>(1185~1573)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21702182	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김요한</a:t>
            </a:r>
          </a:p>
        </p:txBody>
      </p:sp>
    </p:spTree>
    <p:extLst>
      <p:ext uri="{BB962C8B-B14F-4D97-AF65-F5344CB8AC3E}">
        <p14:creationId xmlns:p14="http://schemas.microsoft.com/office/powerpoint/2010/main" val="77400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72098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64086" y="87669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가마쿠라 막부  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2110445" y="2188314"/>
            <a:ext cx="441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무라마치막부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2110445" y="3577580"/>
            <a:ext cx="395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센고쿠시대와 </a:t>
            </a:r>
            <a:r>
              <a:rPr lang="ko-KR" altLang="en-US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쇼쿠호시대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80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1192~1333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죠우헤이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텐교우의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난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단노우라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전투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겐페이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전쟁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/>
              <a:t>가마쿠라 막부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80EBC8C-3D89-4AFE-90C5-ED64321CC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769" y="1522787"/>
            <a:ext cx="34975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후쿠시마 그리고 원전사고</a:t>
            </a:r>
            <a:br>
              <a:rPr lang="ko-KR" altLang="en-US" dirty="0"/>
            </a:b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21602716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정혜창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4828"/>
            <a:ext cx="9144000" cy="5809828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3158234" y="45743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 err="1"/>
              <a:t>겐페이</a:t>
            </a:r>
            <a:r>
              <a:rPr lang="ko-KR" altLang="en-US" sz="3200" b="1" dirty="0"/>
              <a:t> 전쟁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5417023-330F-4651-89F0-EAD449B74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1247107"/>
            <a:ext cx="7574278" cy="39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1336~1573</a:t>
            </a: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오닌의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난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메이오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정변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간노의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소란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 err="1"/>
              <a:t>무로마치</a:t>
            </a:r>
            <a:r>
              <a:rPr lang="ko-KR" altLang="en-US" sz="3200" b="1" dirty="0"/>
              <a:t> 막부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D4EBBD3-BC19-4049-8C23-AFD1D404B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1142988"/>
            <a:ext cx="5256584" cy="38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43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4828"/>
            <a:ext cx="9144000" cy="5809828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3203848" y="61147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 err="1"/>
              <a:t>오닌의</a:t>
            </a:r>
            <a:r>
              <a:rPr lang="ko-KR" altLang="en-US" sz="3200" b="1" dirty="0"/>
              <a:t> 난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55E5B9-66A4-4FD9-A699-8D02C3454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1366146"/>
            <a:ext cx="6762750" cy="36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251520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1467~1573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덴분의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난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가와고에성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전투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가와나카지마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전투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/>
              <a:t>센고쿠시대와</a:t>
            </a:r>
            <a:endParaRPr lang="en-US" altLang="ko-KR" sz="3200" b="1" dirty="0"/>
          </a:p>
          <a:p>
            <a:r>
              <a:rPr lang="en-US" altLang="ko-KR" sz="3200" b="1" dirty="0"/>
              <a:t>    </a:t>
            </a:r>
            <a:r>
              <a:rPr lang="ko-KR" altLang="en-US" sz="3200" b="1" dirty="0" err="1"/>
              <a:t>쇼쿠호시대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993D7AE-17EF-43EC-BB04-93DF33EF4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954" y="1509946"/>
            <a:ext cx="4021038" cy="3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4828"/>
            <a:ext cx="9144000" cy="5809828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2411760" y="40487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 err="1"/>
              <a:t>가와나카지마</a:t>
            </a:r>
            <a:r>
              <a:rPr lang="ko-KR" altLang="en-US" sz="3200" b="1" dirty="0"/>
              <a:t> 전투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7E632C8-3D3D-4D29-B455-5B33F5C09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1084475"/>
            <a:ext cx="4464496" cy="39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9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/>
              <a:t>(</a:t>
            </a:r>
            <a:r>
              <a:rPr lang="ko-KR" altLang="en-US" sz="5400" b="1" dirty="0"/>
              <a:t>동영상 사이트</a:t>
            </a:r>
            <a:r>
              <a:rPr lang="en-US" altLang="ko-KR" sz="5400" b="1" dirty="0"/>
              <a:t>)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168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143108" y="1785930"/>
            <a:ext cx="4842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※ </a:t>
            </a:r>
            <a:r>
              <a:rPr lang="ko-KR" altLang="en-US" sz="2400" b="1" dirty="0">
                <a:solidFill>
                  <a:schemeClr val="bg1"/>
                </a:solidFill>
              </a:rPr>
              <a:t>위키백과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</a:t>
            </a:r>
            <a:r>
              <a:rPr lang="ko-KR" altLang="en-US" sz="2400" b="1" dirty="0">
                <a:solidFill>
                  <a:schemeClr val="bg1"/>
                </a:solidFill>
              </a:rPr>
              <a:t> 네이버사전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9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4588395" y="-13478"/>
            <a:ext cx="3728021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8" y="214312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72098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63985" y="1178131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사고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2169741" y="2472372"/>
            <a:ext cx="490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차피해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2198717" y="3766613"/>
            <a:ext cx="399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앞으로의 전망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원전 사고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145846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7395" y="3145532"/>
            <a:ext cx="7959827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dirty="0">
                <a:solidFill>
                  <a:schemeClr val="tx1"/>
                </a:solidFill>
              </a:rPr>
              <a:t>2011</a:t>
            </a:r>
            <a:r>
              <a:rPr lang="ko-KR" altLang="en-US" b="1" dirty="0">
                <a:solidFill>
                  <a:schemeClr val="tx1"/>
                </a:solidFill>
              </a:rPr>
              <a:t>년 </a:t>
            </a:r>
            <a:r>
              <a:rPr lang="en-US" altLang="ko-KR" b="1" dirty="0">
                <a:solidFill>
                  <a:schemeClr val="tx1"/>
                </a:solidFill>
              </a:rPr>
              <a:t>3</a:t>
            </a:r>
            <a:r>
              <a:rPr lang="ko-KR" altLang="en-US" b="1" dirty="0">
                <a:solidFill>
                  <a:schemeClr val="tx1"/>
                </a:solidFill>
              </a:rPr>
              <a:t>월 </a:t>
            </a:r>
            <a:r>
              <a:rPr lang="en-US" altLang="ko-KR" b="1" dirty="0">
                <a:solidFill>
                  <a:schemeClr val="tx1"/>
                </a:solidFill>
              </a:rPr>
              <a:t>11</a:t>
            </a:r>
            <a:r>
              <a:rPr lang="ko-KR" altLang="en-US" b="1" dirty="0">
                <a:solidFill>
                  <a:schemeClr val="tx1"/>
                </a:solidFill>
              </a:rPr>
              <a:t>일 일본에서 발생한 </a:t>
            </a:r>
            <a:r>
              <a:rPr lang="ko-KR" altLang="en-US" b="1" dirty="0" err="1">
                <a:solidFill>
                  <a:schemeClr val="tx1"/>
                </a:solidFill>
              </a:rPr>
              <a:t>도호쿠</a:t>
            </a:r>
            <a:r>
              <a:rPr lang="ko-KR" altLang="en-US" b="1" dirty="0">
                <a:solidFill>
                  <a:schemeClr val="tx1"/>
                </a:solidFill>
              </a:rPr>
              <a:t> 대지진과 쓰나미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그리고 도쿄전력 때문에 일본 후쿠시마에서 일어난 </a:t>
            </a:r>
            <a:r>
              <a:rPr lang="en-US" altLang="ko-KR" b="1" dirty="0">
                <a:solidFill>
                  <a:schemeClr val="tx1"/>
                </a:solidFill>
              </a:rPr>
              <a:t>7</a:t>
            </a:r>
            <a:r>
              <a:rPr lang="ko-KR" altLang="en-US" b="1" dirty="0">
                <a:solidFill>
                  <a:schemeClr val="tx1"/>
                </a:solidFill>
              </a:rPr>
              <a:t>등급 원자력 사고다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후쿠시마 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원자력 발전소 사고</a:t>
            </a:r>
          </a:p>
          <a:p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493E7F-253B-4EB9-94CD-0B6136D4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79880480" descr="EMB0000219471d2">
            <a:extLst>
              <a:ext uri="{FF2B5EF4-FFF2-40B4-BE49-F238E27FC236}">
                <a16:creationId xmlns:a16="http://schemas.microsoft.com/office/drawing/2014/main" id="{E7AFF33B-CA44-495C-90BF-B393C83F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91" y="914055"/>
            <a:ext cx="4608512" cy="21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일본내 오염 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844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5737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855992" y="1892810"/>
            <a:ext cx="8286806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일본내 오염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7F2046D-2C43-4B39-95E0-E7F6D3F7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95" y="7498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0278384" descr="EMB0000219471d5">
            <a:extLst>
              <a:ext uri="{FF2B5EF4-FFF2-40B4-BE49-F238E27FC236}">
                <a16:creationId xmlns:a16="http://schemas.microsoft.com/office/drawing/2014/main" id="{FF188F19-0410-4622-880E-AF072FFD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4" y="1285766"/>
            <a:ext cx="8105045" cy="1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0C5ED6A-449C-4C77-9920-A34FCB4C1545}"/>
              </a:ext>
            </a:extLst>
          </p:cNvPr>
          <p:cNvSpPr/>
          <p:nvPr/>
        </p:nvSpPr>
        <p:spPr>
          <a:xfrm>
            <a:off x="713222" y="3453010"/>
            <a:ext cx="7717555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동경대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교수의 주장에 따르면 현재 방사능 물질은 주변으로 확산되어 </a:t>
            </a:r>
            <a:r>
              <a:rPr lang="ko-KR" altLang="en-US" sz="20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간다기보다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한 덩어리로 뭉쳐서 기상상태에 따라 이동해가면서 주변을 오염시키는 형태라 하며 그 방사능 강도는 히로시마 원자폭탄의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29.4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배 정도로 추정된다고</a:t>
            </a:r>
            <a:endParaRPr lang="ko-KR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-</a:t>
            </a:r>
            <a:r>
              <a:rPr lang="ko-KR" altLang="en-US" sz="2000" b="1" dirty="0"/>
              <a:t>원전 폭발 영상</a:t>
            </a:r>
            <a:endParaRPr lang="en-US" altLang="ko-KR" sz="2000" b="1" dirty="0"/>
          </a:p>
          <a:p>
            <a:pPr algn="ctr"/>
            <a:r>
              <a:rPr lang="en-US" altLang="ko-KR" sz="2000" b="1" dirty="0">
                <a:hlinkClick r:id="rId5"/>
              </a:rPr>
              <a:t>https://www.youtube.com/watch?v=CvKuDA9xIuk</a:t>
            </a:r>
            <a:endParaRPr lang="en-US" altLang="ko-KR" sz="2000" b="1" dirty="0"/>
          </a:p>
          <a:p>
            <a:pPr marL="342900" indent="-342900" algn="ctr">
              <a:buFontTx/>
              <a:buChar char="-"/>
            </a:pPr>
            <a:r>
              <a:rPr lang="ko-KR" altLang="en-US" sz="2000" b="1" dirty="0"/>
              <a:t>후쿠시마 방사능 피폭 영상 </a:t>
            </a:r>
            <a:endParaRPr lang="en-US" altLang="ko-KR" sz="2000" b="1" dirty="0"/>
          </a:p>
          <a:p>
            <a:pPr marL="342900" indent="-342900" algn="ctr">
              <a:buFontTx/>
              <a:buChar char="-"/>
            </a:pPr>
            <a:r>
              <a:rPr lang="en-US" altLang="ko-KR" sz="2000" b="1" dirty="0"/>
              <a:t>https://www.youtube.com/watch?v=DuCHeAuIwNk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383</Words>
  <Application>Microsoft Office PowerPoint</Application>
  <PresentationFormat>화면 슬라이드 쇼(16:10)</PresentationFormat>
  <Paragraphs>107</Paragraphs>
  <Slides>27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맑은 고딕</vt:lpstr>
      <vt:lpstr>배달의민족 주아</vt:lpstr>
      <vt:lpstr>함초롬바탕</vt:lpstr>
      <vt:lpstr>Arial</vt:lpstr>
      <vt:lpstr>Wingdings</vt:lpstr>
      <vt:lpstr>Office 테마</vt:lpstr>
      <vt:lpstr>PowerPoint 프레젠테이션</vt:lpstr>
      <vt:lpstr>후쿠시마 그리고 원전사고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중세시대의 영토문제 (1185~1573)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정혜창</cp:lastModifiedBy>
  <cp:revision>74</cp:revision>
  <dcterms:created xsi:type="dcterms:W3CDTF">2017-04-29T12:23:00Z</dcterms:created>
  <dcterms:modified xsi:type="dcterms:W3CDTF">2018-03-29T20:59:18Z</dcterms:modified>
</cp:coreProperties>
</file>