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9" r:id="rId2"/>
    <p:sldId id="360" r:id="rId3"/>
    <p:sldId id="361" r:id="rId4"/>
    <p:sldId id="362" r:id="rId5"/>
    <p:sldId id="363" r:id="rId6"/>
    <p:sldId id="369" r:id="rId7"/>
    <p:sldId id="366" r:id="rId8"/>
    <p:sldId id="36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728"/>
    <a:srgbClr val="293A4A"/>
    <a:srgbClr val="FF079B"/>
    <a:srgbClr val="2F8CAB"/>
    <a:srgbClr val="FF9999"/>
    <a:srgbClr val="FE4904"/>
    <a:srgbClr val="6E635D"/>
    <a:srgbClr val="FCF5EB"/>
    <a:srgbClr val="C97E7D"/>
    <a:srgbClr val="CE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94488"/>
  </p:normalViewPr>
  <p:slideViewPr>
    <p:cSldViewPr snapToObjects="1">
      <p:cViewPr varScale="1">
        <p:scale>
          <a:sx n="62" d="100"/>
          <a:sy n="62" d="100"/>
        </p:scale>
        <p:origin x="1584" y="108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095548F-7175-4FDF-A151-A2D0E0B12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61" y="-24503"/>
            <a:ext cx="7448143" cy="6878193"/>
          </a:xfrm>
          <a:prstGeom prst="parallelogram">
            <a:avLst/>
          </a:prstGeom>
        </p:spPr>
      </p:pic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F872F6F9-1452-419E-AE2A-9E9030A8A1CA}"/>
              </a:ext>
            </a:extLst>
          </p:cNvPr>
          <p:cNvSpPr/>
          <p:nvPr/>
        </p:nvSpPr>
        <p:spPr>
          <a:xfrm flipH="1" flipV="1">
            <a:off x="-2328337" y="0"/>
            <a:ext cx="3839997" cy="3250886"/>
          </a:xfrm>
          <a:prstGeom prst="parallelogram">
            <a:avLst/>
          </a:prstGeom>
          <a:solidFill>
            <a:srgbClr val="F4B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0422D96C-6FF8-4AF8-B7D3-7F2F3C6F386F}"/>
              </a:ext>
            </a:extLst>
          </p:cNvPr>
          <p:cNvSpPr/>
          <p:nvPr/>
        </p:nvSpPr>
        <p:spPr>
          <a:xfrm>
            <a:off x="-990618" y="3645024"/>
            <a:ext cx="5652628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EEC9121E-8A4C-41DA-842A-5DAB4FDEA177}"/>
              </a:ext>
            </a:extLst>
          </p:cNvPr>
          <p:cNvSpPr/>
          <p:nvPr/>
        </p:nvSpPr>
        <p:spPr>
          <a:xfrm>
            <a:off x="-990618" y="4317106"/>
            <a:ext cx="5922658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평행 사변형 27">
            <a:extLst>
              <a:ext uri="{FF2B5EF4-FFF2-40B4-BE49-F238E27FC236}">
                <a16:creationId xmlns:a16="http://schemas.microsoft.com/office/drawing/2014/main" id="{5752CCEF-8382-4B52-A720-8270E6E5E419}"/>
              </a:ext>
            </a:extLst>
          </p:cNvPr>
          <p:cNvSpPr/>
          <p:nvPr/>
        </p:nvSpPr>
        <p:spPr>
          <a:xfrm>
            <a:off x="3497058" y="-24504"/>
            <a:ext cx="7411646" cy="6882503"/>
          </a:xfrm>
          <a:prstGeom prst="parallelogram">
            <a:avLst/>
          </a:prstGeom>
          <a:solidFill>
            <a:srgbClr val="293A4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F0E0385-3E11-4B88-8951-2851921C1CF8}"/>
              </a:ext>
            </a:extLst>
          </p:cNvPr>
          <p:cNvCxnSpPr>
            <a:cxnSpLocks/>
          </p:cNvCxnSpPr>
          <p:nvPr/>
        </p:nvCxnSpPr>
        <p:spPr>
          <a:xfrm flipH="1">
            <a:off x="647564" y="2132856"/>
            <a:ext cx="607690" cy="2178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B0DC5D-37A2-4CBE-8530-9CCF04466BE3}"/>
              </a:ext>
            </a:extLst>
          </p:cNvPr>
          <p:cNvSpPr txBox="1"/>
          <p:nvPr/>
        </p:nvSpPr>
        <p:spPr>
          <a:xfrm>
            <a:off x="2115295" y="620688"/>
            <a:ext cx="4148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500" dirty="0">
                <a:solidFill>
                  <a:srgbClr val="293A4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산업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BC590A-932C-459D-89DE-3BB785A37FAA}"/>
              </a:ext>
            </a:extLst>
          </p:cNvPr>
          <p:cNvSpPr txBox="1"/>
          <p:nvPr/>
        </p:nvSpPr>
        <p:spPr>
          <a:xfrm>
            <a:off x="3707904" y="1690266"/>
            <a:ext cx="185820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광 업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38CB29E-8DC3-4870-A63E-36EB204A7397}"/>
              </a:ext>
            </a:extLst>
          </p:cNvPr>
          <p:cNvCxnSpPr>
            <a:cxnSpLocks/>
          </p:cNvCxnSpPr>
          <p:nvPr/>
        </p:nvCxnSpPr>
        <p:spPr>
          <a:xfrm flipH="1">
            <a:off x="2418056" y="-24503"/>
            <a:ext cx="228571" cy="789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43580D-F5B2-4290-A7A7-C9E8128DA95E}"/>
              </a:ext>
            </a:extLst>
          </p:cNvPr>
          <p:cNvSpPr txBox="1"/>
          <p:nvPr/>
        </p:nvSpPr>
        <p:spPr>
          <a:xfrm>
            <a:off x="999311" y="3661540"/>
            <a:ext cx="35365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광업 초기에서 현재까지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90C15E-4763-49E9-8A27-366FC66A88DC}"/>
              </a:ext>
            </a:extLst>
          </p:cNvPr>
          <p:cNvSpPr txBox="1"/>
          <p:nvPr/>
        </p:nvSpPr>
        <p:spPr>
          <a:xfrm>
            <a:off x="502450" y="4344510"/>
            <a:ext cx="40911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메이지 시대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 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1900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년도에  발달</a:t>
            </a:r>
          </a:p>
        </p:txBody>
      </p:sp>
    </p:spTree>
    <p:extLst>
      <p:ext uri="{BB962C8B-B14F-4D97-AF65-F5344CB8AC3E}">
        <p14:creationId xmlns:p14="http://schemas.microsoft.com/office/powerpoint/2010/main" val="37724489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15485" y="-159516"/>
            <a:ext cx="9427988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1678521" y="627775"/>
            <a:ext cx="5773799" cy="5455104"/>
            <a:chOff x="1446592" y="627775"/>
            <a:chExt cx="5773799" cy="545510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5652628" cy="5318175"/>
              <a:chOff x="-990618" y="3618387"/>
              <a:chExt cx="5652628" cy="5318175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5652628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1385646" y="3618387"/>
                <a:ext cx="95731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0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목 차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DBFE14-B853-4AEE-8336-F275D300E2C2}"/>
                  </a:ext>
                </a:extLst>
              </p:cNvPr>
              <p:cNvSpPr txBox="1"/>
              <p:nvPr/>
            </p:nvSpPr>
            <p:spPr>
              <a:xfrm>
                <a:off x="-758875" y="4412247"/>
                <a:ext cx="5206875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ko-KR" alt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정의</a:t>
                </a:r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1) </a:t>
                </a:r>
                <a:r>
                  <a:rPr lang="ko-KR" altLang="en-US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광업이란</a:t>
                </a:r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?</a:t>
                </a:r>
              </a:p>
              <a:p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2) </a:t>
                </a:r>
                <a:r>
                  <a:rPr lang="ko-KR" altLang="en-US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개요</a:t>
                </a:r>
                <a:endParaRPr lang="en-US" altLang="ko-KR" sz="2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발달 과정 및 종류</a:t>
                </a:r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</a:t>
                </a:r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 </a:t>
                </a:r>
                <a:r>
                  <a:rPr lang="ko-KR" altLang="en-US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 초기 </a:t>
                </a:r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~ </a:t>
                </a:r>
                <a:r>
                  <a:rPr lang="ko-KR" altLang="en-US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현재까지 발달 과정</a:t>
                </a:r>
                <a:endParaRPr lang="en-US" altLang="ko-KR" sz="2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2) </a:t>
                </a:r>
                <a:r>
                  <a:rPr lang="ko-KR" altLang="en-US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일제 강점기 시절의 광업</a:t>
                </a:r>
                <a:endParaRPr lang="en-US" altLang="ko-KR" sz="2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3) </a:t>
                </a:r>
                <a:r>
                  <a:rPr lang="ko-KR" altLang="en-US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분야별 발전 현황</a:t>
                </a:r>
                <a:endParaRPr lang="en-US" altLang="ko-KR" sz="2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06B327AA-2534-46B2-A2D0-1308AADF1024}"/>
                </a:ext>
              </a:extLst>
            </p:cNvPr>
            <p:cNvCxnSpPr/>
            <p:nvPr/>
          </p:nvCxnSpPr>
          <p:spPr>
            <a:xfrm flipH="1">
              <a:off x="1446592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7004367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0409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41994" y="-204325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8714908" cy="6444164"/>
            <a:chOff x="1511660" y="627775"/>
            <a:chExt cx="8714908" cy="644416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8714908" cy="6307235"/>
              <a:chOff x="-990618" y="3618387"/>
              <a:chExt cx="8714908" cy="6307235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36327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정의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광업이란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5B1DFD-F9BF-477F-9C54-324E0B8DDC3A}"/>
                  </a:ext>
                </a:extLst>
              </p:cNvPr>
              <p:cNvSpPr txBox="1"/>
              <p:nvPr/>
            </p:nvSpPr>
            <p:spPr>
              <a:xfrm>
                <a:off x="449542" y="9002292"/>
                <a:ext cx="72747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지하 </a:t>
                </a:r>
                <a:r>
                  <a:rPr lang="en-US" altLang="ko-KR" sz="2700" dirty="0">
                    <a:solidFill>
                      <a:schemeClr val="bg1"/>
                    </a:solidFill>
                  </a:rPr>
                  <a:t>· </a:t>
                </a:r>
                <a:r>
                  <a:rPr lang="ko-KR" altLang="en-US" sz="2700" dirty="0">
                    <a:solidFill>
                      <a:schemeClr val="bg1"/>
                    </a:solidFill>
                  </a:rPr>
                  <a:t>지표상에 </a:t>
                </a:r>
                <a:r>
                  <a:rPr lang="ko-KR" altLang="en-US" sz="2700" dirty="0" err="1">
                    <a:solidFill>
                      <a:schemeClr val="bg1"/>
                    </a:solidFill>
                  </a:rPr>
                  <a:t>부존하는</a:t>
                </a:r>
                <a:r>
                  <a:rPr lang="ko-KR" altLang="en-US" sz="2700" dirty="0">
                    <a:solidFill>
                      <a:schemeClr val="bg1"/>
                    </a:solidFill>
                  </a:rPr>
                  <a:t> 고</a:t>
                </a:r>
                <a:r>
                  <a:rPr lang="en-US" altLang="ko-KR" sz="2700" dirty="0">
                    <a:solidFill>
                      <a:schemeClr val="bg1"/>
                    </a:solidFill>
                  </a:rPr>
                  <a:t> · </a:t>
                </a:r>
                <a:r>
                  <a:rPr lang="ko-KR" altLang="en-US" sz="2700" dirty="0">
                    <a:solidFill>
                      <a:schemeClr val="bg1"/>
                    </a:solidFill>
                  </a:rPr>
                  <a:t>액</a:t>
                </a:r>
                <a:r>
                  <a:rPr lang="en-US" altLang="ko-KR" sz="2700" dirty="0">
                    <a:solidFill>
                      <a:schemeClr val="bg1"/>
                    </a:solidFill>
                  </a:rPr>
                  <a:t> · </a:t>
                </a:r>
                <a:r>
                  <a:rPr lang="ko-KR" altLang="en-US" sz="2700" dirty="0">
                    <a:solidFill>
                      <a:schemeClr val="bg1"/>
                    </a:solidFill>
                  </a:rPr>
                  <a:t>기체 상태의</a:t>
                </a:r>
                <a:endParaRPr lang="en-US" altLang="ko-KR" sz="2700" dirty="0">
                  <a:solidFill>
                    <a:schemeClr val="bg1"/>
                  </a:solidFill>
                </a:endParaRPr>
              </a:p>
              <a:p>
                <a:r>
                  <a:rPr lang="ko-KR" altLang="en-US" sz="2700" dirty="0">
                    <a:solidFill>
                      <a:schemeClr val="bg1"/>
                    </a:solidFill>
                  </a:rPr>
                  <a:t>천연 광물 채취</a:t>
                </a:r>
                <a:r>
                  <a:rPr lang="en-US" altLang="ko-KR" sz="2700" dirty="0">
                    <a:solidFill>
                      <a:schemeClr val="bg1"/>
                    </a:solidFill>
                  </a:rPr>
                  <a:t> · </a:t>
                </a:r>
                <a:r>
                  <a:rPr lang="ko-KR" altLang="en-US" sz="2700" dirty="0">
                    <a:solidFill>
                      <a:schemeClr val="bg1"/>
                    </a:solidFill>
                  </a:rPr>
                  <a:t>손질 및 품질 개선 활동 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C:\Users\Administrator\Desktop\1890185965_ZsP8DylI_IE001432424_STD.jpg">
            <a:extLst>
              <a:ext uri="{FF2B5EF4-FFF2-40B4-BE49-F238E27FC236}">
                <a16:creationId xmlns:a16="http://schemas.microsoft.com/office/drawing/2014/main" id="{47B54F62-6EC7-43EB-8024-3D62FDC88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0338" y="1680694"/>
            <a:ext cx="4024703" cy="287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20243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5060" y="-177688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401904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정의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개요</a:t>
                </a: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BC1CA90-0B4D-4366-B57A-237E4BB74C72}"/>
              </a:ext>
            </a:extLst>
          </p:cNvPr>
          <p:cNvGrpSpPr/>
          <p:nvPr/>
        </p:nvGrpSpPr>
        <p:grpSpPr>
          <a:xfrm>
            <a:off x="4572001" y="4470631"/>
            <a:ext cx="4420028" cy="1152128"/>
            <a:chOff x="4723972" y="4509120"/>
            <a:chExt cx="4420028" cy="115212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6B171120-7EF9-4A47-BC95-982E5FCD0A28}"/>
                </a:ext>
              </a:extLst>
            </p:cNvPr>
            <p:cNvSpPr/>
            <p:nvPr/>
          </p:nvSpPr>
          <p:spPr>
            <a:xfrm>
              <a:off x="5723620" y="4509120"/>
              <a:ext cx="3420380" cy="1152128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600" b="1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광업법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EBC9355-D3A8-4305-80F7-0016E283559F}"/>
                </a:ext>
              </a:extLst>
            </p:cNvPr>
            <p:cNvGrpSpPr/>
            <p:nvPr/>
          </p:nvGrpSpPr>
          <p:grpSpPr>
            <a:xfrm rot="10800000">
              <a:off x="4723972" y="4509120"/>
              <a:ext cx="998148" cy="588944"/>
              <a:chOff x="5465902" y="335796"/>
              <a:chExt cx="998148" cy="588944"/>
            </a:xfrm>
          </p:grpSpPr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E614DED6-32F1-44E3-9457-BB5FC327997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5465902" y="335796"/>
                <a:ext cx="634006" cy="1288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2942355E-151A-4DE1-9391-894DD0E89C6B}"/>
                  </a:ext>
                </a:extLst>
              </p:cNvPr>
              <p:cNvSpPr/>
              <p:nvPr/>
            </p:nvSpPr>
            <p:spPr>
              <a:xfrm>
                <a:off x="6286039" y="725228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FB7E3290-3EAC-43C0-8C0A-D90995D9A3D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105089" y="348676"/>
                <a:ext cx="252028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E07C622-2BA6-4C12-9F2D-607EFBE405C7}"/>
              </a:ext>
            </a:extLst>
          </p:cNvPr>
          <p:cNvGrpSpPr/>
          <p:nvPr/>
        </p:nvGrpSpPr>
        <p:grpSpPr>
          <a:xfrm>
            <a:off x="-81747" y="1428644"/>
            <a:ext cx="6093908" cy="2034989"/>
            <a:chOff x="-81748" y="1326248"/>
            <a:chExt cx="6654515" cy="2137385"/>
          </a:xfrm>
        </p:grpSpPr>
        <p:pic>
          <p:nvPicPr>
            <p:cNvPr id="17" name="Picture 2" descr="C:\Users\Administrator\Desktop\con13-02-02-01-2.png">
              <a:extLst>
                <a:ext uri="{FF2B5EF4-FFF2-40B4-BE49-F238E27FC236}">
                  <a16:creationId xmlns:a16="http://schemas.microsoft.com/office/drawing/2014/main" id="{451E8A62-F1C2-4317-A549-D1E047B273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0425" t="13769" r="8305" b="13775"/>
            <a:stretch/>
          </p:blipFill>
          <p:spPr bwMode="auto">
            <a:xfrm>
              <a:off x="13311" y="1709193"/>
              <a:ext cx="6559456" cy="1754440"/>
            </a:xfrm>
            <a:prstGeom prst="rect">
              <a:avLst/>
            </a:prstGeom>
            <a:noFill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71B516-23D4-4553-814F-A94E6CE6731B}"/>
                </a:ext>
              </a:extLst>
            </p:cNvPr>
            <p:cNvSpPr txBox="1"/>
            <p:nvPr/>
          </p:nvSpPr>
          <p:spPr>
            <a:xfrm>
              <a:off x="-81748" y="1326248"/>
              <a:ext cx="1350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광물 탐사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23DD638-52B6-4F64-825B-17120BC0CF34}"/>
              </a:ext>
            </a:extLst>
          </p:cNvPr>
          <p:cNvGrpSpPr/>
          <p:nvPr/>
        </p:nvGrpSpPr>
        <p:grpSpPr>
          <a:xfrm>
            <a:off x="24964" y="4233967"/>
            <a:ext cx="3133146" cy="2284990"/>
            <a:chOff x="24963" y="3976725"/>
            <a:chExt cx="3934969" cy="2542232"/>
          </a:xfrm>
        </p:grpSpPr>
        <p:pic>
          <p:nvPicPr>
            <p:cNvPr id="18" name="Picture 3" descr="C:\Users\Administrator\Desktop\848_814_5919.jpg">
              <a:extLst>
                <a:ext uri="{FF2B5EF4-FFF2-40B4-BE49-F238E27FC236}">
                  <a16:creationId xmlns:a16="http://schemas.microsoft.com/office/drawing/2014/main" id="{01A856C8-3237-47FB-AA7E-2FBC2AE3E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63" y="3976725"/>
              <a:ext cx="3808955" cy="2139940"/>
            </a:xfrm>
            <a:prstGeom prst="rect">
              <a:avLst/>
            </a:prstGeom>
            <a:noFill/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D72BF2-6CC1-493E-A295-5E7A00C501D5}"/>
                </a:ext>
              </a:extLst>
            </p:cNvPr>
            <p:cNvSpPr txBox="1"/>
            <p:nvPr/>
          </p:nvSpPr>
          <p:spPr>
            <a:xfrm>
              <a:off x="3158109" y="6057292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채 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1005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44032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C:\Users\Administrator\Desktop\석회석.jpg">
            <a:extLst>
              <a:ext uri="{FF2B5EF4-FFF2-40B4-BE49-F238E27FC236}">
                <a16:creationId xmlns:a16="http://schemas.microsoft.com/office/drawing/2014/main" id="{13D91440-3CF3-4547-B979-9B1931BD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2024844"/>
            <a:ext cx="1945482" cy="1446163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DD11F0-87BE-4851-94BE-E88C69A41CDE}"/>
              </a:ext>
            </a:extLst>
          </p:cNvPr>
          <p:cNvSpPr txBox="1"/>
          <p:nvPr/>
        </p:nvSpPr>
        <p:spPr>
          <a:xfrm>
            <a:off x="108609" y="1592796"/>
            <a:ext cx="100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석회석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1097ECF-89CF-45C7-9A7C-ABCA19029FFD}"/>
              </a:ext>
            </a:extLst>
          </p:cNvPr>
          <p:cNvGrpSpPr/>
          <p:nvPr/>
        </p:nvGrpSpPr>
        <p:grpSpPr>
          <a:xfrm>
            <a:off x="3151200" y="1596901"/>
            <a:ext cx="2087393" cy="1786222"/>
            <a:chOff x="3151200" y="1596901"/>
            <a:chExt cx="2644936" cy="2247852"/>
          </a:xfrm>
        </p:grpSpPr>
        <p:pic>
          <p:nvPicPr>
            <p:cNvPr id="27" name="Picture 3" descr="C:\Users\Administrator\Desktop\황화강.jpg">
              <a:extLst>
                <a:ext uri="{FF2B5EF4-FFF2-40B4-BE49-F238E27FC236}">
                  <a16:creationId xmlns:a16="http://schemas.microsoft.com/office/drawing/2014/main" id="{682A6D0C-A7BB-4880-BDF5-7CB79508D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852" y="1999511"/>
              <a:ext cx="2556284" cy="1845242"/>
            </a:xfrm>
            <a:prstGeom prst="rect">
              <a:avLst/>
            </a:prstGeom>
            <a:noFill/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6AB202-8C46-42FF-913F-9AE9ED4AFA55}"/>
                </a:ext>
              </a:extLst>
            </p:cNvPr>
            <p:cNvSpPr txBox="1"/>
            <p:nvPr/>
          </p:nvSpPr>
          <p:spPr>
            <a:xfrm>
              <a:off x="3151200" y="1596901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err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황화강</a:t>
              </a:r>
              <a:endPara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6BB83D1-EBD1-4786-82CC-D985CFA4EA23}"/>
              </a:ext>
            </a:extLst>
          </p:cNvPr>
          <p:cNvGrpSpPr/>
          <p:nvPr/>
        </p:nvGrpSpPr>
        <p:grpSpPr>
          <a:xfrm>
            <a:off x="6219156" y="1569531"/>
            <a:ext cx="2195040" cy="1807971"/>
            <a:chOff x="6219156" y="1569531"/>
            <a:chExt cx="2781336" cy="2275222"/>
          </a:xfrm>
        </p:grpSpPr>
        <p:pic>
          <p:nvPicPr>
            <p:cNvPr id="30" name="Picture 4" descr="C:\Users\Administrator\Desktop\구리광.jpg">
              <a:extLst>
                <a:ext uri="{FF2B5EF4-FFF2-40B4-BE49-F238E27FC236}">
                  <a16:creationId xmlns:a16="http://schemas.microsoft.com/office/drawing/2014/main" id="{8BF504CD-7940-4D19-94CA-4F2933713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061" y="1977749"/>
              <a:ext cx="2689431" cy="1867004"/>
            </a:xfrm>
            <a:prstGeom prst="rect">
              <a:avLst/>
            </a:prstGeom>
            <a:noFill/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9A8F84-435F-45AF-877B-71521B7D972F}"/>
                </a:ext>
              </a:extLst>
            </p:cNvPr>
            <p:cNvSpPr txBox="1"/>
            <p:nvPr/>
          </p:nvSpPr>
          <p:spPr>
            <a:xfrm>
              <a:off x="6219156" y="1569531"/>
              <a:ext cx="2076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err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구리강</a:t>
              </a:r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(1.3%)</a:t>
              </a:r>
              <a:endPara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11BD483D-FB8F-446F-9B7D-BFE8D5CBE64E}"/>
              </a:ext>
            </a:extLst>
          </p:cNvPr>
          <p:cNvGrpSpPr/>
          <p:nvPr/>
        </p:nvGrpSpPr>
        <p:grpSpPr>
          <a:xfrm>
            <a:off x="1511660" y="4072571"/>
            <a:ext cx="2026371" cy="2033087"/>
            <a:chOff x="1511660" y="4072571"/>
            <a:chExt cx="2567615" cy="2558517"/>
          </a:xfrm>
        </p:grpSpPr>
        <p:pic>
          <p:nvPicPr>
            <p:cNvPr id="32" name="Picture 5" descr="C:\Users\Administrator\Desktop\철광석.jpg">
              <a:extLst>
                <a:ext uri="{FF2B5EF4-FFF2-40B4-BE49-F238E27FC236}">
                  <a16:creationId xmlns:a16="http://schemas.microsoft.com/office/drawing/2014/main" id="{FF4ECA47-B433-4D2C-B2B3-F3631A3D1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4072571"/>
              <a:ext cx="2448272" cy="2141708"/>
            </a:xfrm>
            <a:prstGeom prst="rect">
              <a:avLst/>
            </a:prstGeom>
            <a:noFill/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1965AA-B2AD-40A7-9409-C6935B784CD1}"/>
                </a:ext>
              </a:extLst>
            </p:cNvPr>
            <p:cNvSpPr txBox="1"/>
            <p:nvPr/>
          </p:nvSpPr>
          <p:spPr>
            <a:xfrm>
              <a:off x="2273973" y="6169423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err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철강석</a:t>
              </a:r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(2%)</a:t>
              </a:r>
              <a:endPara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2E3A3B4-1D7A-42F2-9A95-C0B771BBAF78}"/>
              </a:ext>
            </a:extLst>
          </p:cNvPr>
          <p:cNvGrpSpPr/>
          <p:nvPr/>
        </p:nvGrpSpPr>
        <p:grpSpPr>
          <a:xfrm>
            <a:off x="4958096" y="4072571"/>
            <a:ext cx="2278200" cy="2042304"/>
            <a:chOff x="4958096" y="4072571"/>
            <a:chExt cx="2886708" cy="2570116"/>
          </a:xfrm>
        </p:grpSpPr>
        <p:pic>
          <p:nvPicPr>
            <p:cNvPr id="34" name="Picture 6" descr="C:\Users\Administrator\Desktop\석유.jpg">
              <a:extLst>
                <a:ext uri="{FF2B5EF4-FFF2-40B4-BE49-F238E27FC236}">
                  <a16:creationId xmlns:a16="http://schemas.microsoft.com/office/drawing/2014/main" id="{2AEF228D-ED29-46D9-97DA-0EDD0C823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58096" y="4072571"/>
              <a:ext cx="2710248" cy="2141708"/>
            </a:xfrm>
            <a:prstGeom prst="rect">
              <a:avLst/>
            </a:prstGeom>
            <a:noFill/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0C8255-0089-489E-ADCC-8833EDD8E495}"/>
                </a:ext>
              </a:extLst>
            </p:cNvPr>
            <p:cNvSpPr txBox="1"/>
            <p:nvPr/>
          </p:nvSpPr>
          <p:spPr>
            <a:xfrm>
              <a:off x="6042708" y="6181022"/>
              <a:ext cx="1802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석유 </a:t>
              </a:r>
              <a:r>
                <a:rPr lang="en-US" altLang="ko-KR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(0.3%)</a:t>
              </a:r>
              <a:endPara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50EDCD9-3FF2-4FEC-8757-19B3AA0FE4CC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9D9F4412-65B4-443F-BE6B-5783300765F4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9" name="평행 사변형 48">
                <a:extLst>
                  <a:ext uri="{FF2B5EF4-FFF2-40B4-BE49-F238E27FC236}">
                    <a16:creationId xmlns:a16="http://schemas.microsoft.com/office/drawing/2014/main" id="{7499E11E-53B6-4011-813B-F24236385B0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0A6EAD-3A8E-4B50-9999-58656FCCBF65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401904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정의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개요</a:t>
                </a:r>
              </a:p>
            </p:txBody>
          </p:sp>
        </p:grp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390D63AD-F0B7-4B1C-ABEE-43ABF09AC21E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4011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41994" y="-133576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DD11F0-87BE-4851-94BE-E88C69A41CDE}"/>
              </a:ext>
            </a:extLst>
          </p:cNvPr>
          <p:cNvSpPr txBox="1"/>
          <p:nvPr/>
        </p:nvSpPr>
        <p:spPr>
          <a:xfrm>
            <a:off x="917149" y="940696"/>
            <a:ext cx="325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지쿠호탄광</a:t>
            </a:r>
            <a:r>
              <a:rPr lang="en-US" altLang="ko-KR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석탄</a:t>
            </a:r>
            <a:r>
              <a:rPr lang="en-US" altLang="ko-KR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)</a:t>
            </a:r>
            <a:endParaRPr lang="ko-KR" altLang="en-US" sz="2400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HY바다M" pitchFamily="18" charset="-127"/>
              <a:ea typeface="HY바다M" pitchFamily="18" charset="-127"/>
            </a:endParaRPr>
          </a:p>
        </p:txBody>
      </p:sp>
      <p:grpSp>
        <p:nvGrpSpPr>
          <p:cNvPr id="7" name="그룹 45">
            <a:extLst>
              <a:ext uri="{FF2B5EF4-FFF2-40B4-BE49-F238E27FC236}">
                <a16:creationId xmlns:a16="http://schemas.microsoft.com/office/drawing/2014/main" id="{F50EDCD9-3FF2-4FEC-8757-19B3AA0FE4CC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8" name="그룹 46">
              <a:extLst>
                <a:ext uri="{FF2B5EF4-FFF2-40B4-BE49-F238E27FC236}">
                  <a16:creationId xmlns:a16="http://schemas.microsoft.com/office/drawing/2014/main" id="{9D9F4412-65B4-443F-BE6B-5783300765F4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9" name="평행 사변형 48">
                <a:extLst>
                  <a:ext uri="{FF2B5EF4-FFF2-40B4-BE49-F238E27FC236}">
                    <a16:creationId xmlns:a16="http://schemas.microsoft.com/office/drawing/2014/main" id="{7499E11E-53B6-4011-813B-F24236385B0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0A6EAD-3A8E-4B50-9999-58656FCCBF65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401904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정의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개요</a:t>
                </a:r>
              </a:p>
            </p:txBody>
          </p:sp>
        </p:grp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390D63AD-F0B7-4B1C-ABEE-43ABF09AC21E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EDD11F0-87BE-4851-94BE-E88C69A41CDE}"/>
              </a:ext>
            </a:extLst>
          </p:cNvPr>
          <p:cNvSpPr txBox="1"/>
          <p:nvPr/>
        </p:nvSpPr>
        <p:spPr>
          <a:xfrm>
            <a:off x="928662" y="400050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니가타유전</a:t>
            </a:r>
            <a:r>
              <a:rPr lang="en-US" altLang="ko-KR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석유</a:t>
            </a:r>
            <a:r>
              <a:rPr lang="en-US" altLang="ko-KR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)</a:t>
            </a:r>
            <a:endParaRPr lang="ko-KR" altLang="en-US" sz="2400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2050" name="Picture 2" descr="C:\Users\Administrator\Desktop\지쿠호탄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149" y="1771693"/>
            <a:ext cx="2777810" cy="1883118"/>
          </a:xfrm>
          <a:prstGeom prst="rect">
            <a:avLst/>
          </a:prstGeom>
          <a:noFill/>
        </p:spPr>
      </p:pic>
      <p:pic>
        <p:nvPicPr>
          <p:cNvPr id="2051" name="Picture 3" descr="C:\Users\Administrator\Desktop\이시카리탄광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700" y="1771693"/>
            <a:ext cx="2888392" cy="1883118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EDD11F0-87BE-4851-94BE-E88C69A41CDE}"/>
              </a:ext>
            </a:extLst>
          </p:cNvPr>
          <p:cNvSpPr txBox="1"/>
          <p:nvPr/>
        </p:nvSpPr>
        <p:spPr>
          <a:xfrm>
            <a:off x="4965700" y="940696"/>
            <a:ext cx="345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이사카리탄광</a:t>
            </a:r>
            <a:r>
              <a:rPr lang="en-US" altLang="ko-KR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석탄</a:t>
            </a:r>
            <a:r>
              <a:rPr lang="en-US" altLang="ko-KR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)</a:t>
            </a:r>
            <a:endParaRPr lang="ko-KR" altLang="en-US" sz="2400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2052" name="Picture 4" descr="C:\Users\Administrator\Desktop\니가타유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149" y="4817618"/>
            <a:ext cx="2777809" cy="1616536"/>
          </a:xfrm>
          <a:prstGeom prst="rect">
            <a:avLst/>
          </a:prstGeom>
          <a:noFill/>
        </p:spPr>
      </p:pic>
      <p:pic>
        <p:nvPicPr>
          <p:cNvPr id="2055" name="Picture 7" descr="C:\Users\Administrator\Desktop\크기변환_아키타 유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5700" y="4817618"/>
            <a:ext cx="2888392" cy="1616536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EDD11F0-87BE-4851-94BE-E88C69A41CDE}"/>
              </a:ext>
            </a:extLst>
          </p:cNvPr>
          <p:cNvSpPr txBox="1"/>
          <p:nvPr/>
        </p:nvSpPr>
        <p:spPr>
          <a:xfrm>
            <a:off x="5000628" y="400050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아키타유전</a:t>
            </a:r>
            <a:r>
              <a:rPr lang="en-US" altLang="ko-KR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석유</a:t>
            </a:r>
            <a:r>
              <a:rPr lang="en-US" altLang="ko-KR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HY바다M" pitchFamily="18" charset="-127"/>
                <a:ea typeface="HY바다M" pitchFamily="18" charset="-127"/>
              </a:rPr>
              <a:t>)</a:t>
            </a:r>
            <a:endParaRPr lang="ko-KR" altLang="en-US" sz="2400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4011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254928" y="-66788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8100954" cy="795183"/>
            <a:chOff x="1511660" y="627775"/>
            <a:chExt cx="5708730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5652627" cy="507831"/>
              <a:chOff x="-990618" y="3618387"/>
              <a:chExt cx="5652627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5652627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522930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발달 과정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 초기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~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현재까지 발달 과정</a:t>
                </a: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4366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C:\Users\Administrator\Desktop\800px-Krupp_Factory_WWI.jpg">
            <a:extLst>
              <a:ext uri="{FF2B5EF4-FFF2-40B4-BE49-F238E27FC236}">
                <a16:creationId xmlns:a16="http://schemas.microsoft.com/office/drawing/2014/main" id="{8A562C7D-C725-4CFC-8FD2-D321199C6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90" t="4783" r="2410" b="3783"/>
          <a:stretch/>
        </p:blipFill>
        <p:spPr bwMode="auto">
          <a:xfrm>
            <a:off x="931884" y="1016732"/>
            <a:ext cx="3171774" cy="1908212"/>
          </a:xfrm>
          <a:prstGeom prst="rect">
            <a:avLst/>
          </a:prstGeom>
          <a:noFill/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3F2C80-DBC4-4E72-87F4-A01A3BF42112}"/>
              </a:ext>
            </a:extLst>
          </p:cNvPr>
          <p:cNvGrpSpPr/>
          <p:nvPr/>
        </p:nvGrpSpPr>
        <p:grpSpPr>
          <a:xfrm>
            <a:off x="4719816" y="2348880"/>
            <a:ext cx="4420028" cy="1152128"/>
            <a:chOff x="4723972" y="4509120"/>
            <a:chExt cx="4420028" cy="1152128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6F3B61CA-545C-49AB-A3F0-F1DD7610EDD2}"/>
                </a:ext>
              </a:extLst>
            </p:cNvPr>
            <p:cNvSpPr/>
            <p:nvPr/>
          </p:nvSpPr>
          <p:spPr>
            <a:xfrm>
              <a:off x="5404248" y="4509120"/>
              <a:ext cx="3739752" cy="1152128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일본의 광업은 </a:t>
              </a:r>
              <a:r>
                <a:rPr lang="ko-KR" altLang="en-US" sz="2300" b="1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메이지 시대</a:t>
              </a:r>
              <a:r>
                <a:rPr lang="ko-KR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인</a:t>
              </a:r>
              <a:endParaRPr lang="en-US" altLang="ko-K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1900</a:t>
              </a: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년대부터 발달 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43A79564-F8D4-4A02-9966-D9BA790BE333}"/>
                </a:ext>
              </a:extLst>
            </p:cNvPr>
            <p:cNvGrpSpPr/>
            <p:nvPr/>
          </p:nvGrpSpPr>
          <p:grpSpPr>
            <a:xfrm rot="10800000">
              <a:off x="4723972" y="4509120"/>
              <a:ext cx="680276" cy="576064"/>
              <a:chOff x="5783774" y="348676"/>
              <a:chExt cx="680276" cy="576064"/>
            </a:xfrm>
          </p:grpSpPr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8EE344D8-27BF-4440-A60A-BA1DE635C487}"/>
                  </a:ext>
                </a:extLst>
              </p:cNvPr>
              <p:cNvCxnSpPr>
                <a:cxnSpLocks/>
                <a:stCxn id="22" idx="1"/>
              </p:cNvCxnSpPr>
              <p:nvPr/>
            </p:nvCxnSpPr>
            <p:spPr>
              <a:xfrm rot="10800000" flipH="1">
                <a:off x="5783774" y="348676"/>
                <a:ext cx="316134" cy="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807AD85C-3E96-402E-8DBA-6BE42731716C}"/>
                  </a:ext>
                </a:extLst>
              </p:cNvPr>
              <p:cNvSpPr/>
              <p:nvPr/>
            </p:nvSpPr>
            <p:spPr>
              <a:xfrm>
                <a:off x="6286039" y="725228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1B51ADF9-C0EE-450A-A8CC-EEB02157E4E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105089" y="348676"/>
                <a:ext cx="252028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Picture 3" descr="C:\Users\Administrator\Desktop\강제징용-다카시마 탄광.jpg">
            <a:extLst>
              <a:ext uri="{FF2B5EF4-FFF2-40B4-BE49-F238E27FC236}">
                <a16:creationId xmlns:a16="http://schemas.microsoft.com/office/drawing/2014/main" id="{96B0C7D9-2E0F-4EA4-B83F-A9E9CF6F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1601" y="3774614"/>
            <a:ext cx="3065897" cy="2152107"/>
          </a:xfrm>
          <a:prstGeom prst="rect">
            <a:avLst/>
          </a:prstGeom>
          <a:noFill/>
        </p:spPr>
      </p:pic>
      <p:pic>
        <p:nvPicPr>
          <p:cNvPr id="31" name="Picture 4" descr="C:\Users\Administrator\Desktop\군함도 하시마 탄광.jpg">
            <a:extLst>
              <a:ext uri="{FF2B5EF4-FFF2-40B4-BE49-F238E27FC236}">
                <a16:creationId xmlns:a16="http://schemas.microsoft.com/office/drawing/2014/main" id="{1CC6F62E-5102-47EC-B43D-D508C475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26749" y="3774614"/>
            <a:ext cx="3027621" cy="2148603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133BA59-8166-4F76-8FE9-4DD83A51AC66}"/>
              </a:ext>
            </a:extLst>
          </p:cNvPr>
          <p:cNvSpPr txBox="1"/>
          <p:nvPr/>
        </p:nvSpPr>
        <p:spPr>
          <a:xfrm>
            <a:off x="2671309" y="6161952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다카시마</a:t>
            </a:r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탄광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8A1FCD-7DED-407D-AA02-F05A515852E4}"/>
              </a:ext>
            </a:extLst>
          </p:cNvPr>
          <p:cNvSpPr txBox="1"/>
          <p:nvPr/>
        </p:nvSpPr>
        <p:spPr>
          <a:xfrm>
            <a:off x="6693784" y="6159779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err="1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하시마</a:t>
            </a:r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탄광</a:t>
            </a:r>
          </a:p>
        </p:txBody>
      </p:sp>
    </p:spTree>
    <p:extLst>
      <p:ext uri="{BB962C8B-B14F-4D97-AF65-F5344CB8AC3E}">
        <p14:creationId xmlns:p14="http://schemas.microsoft.com/office/powerpoint/2010/main" val="29179989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73559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9565"/>
            <a:ext cx="7219871" cy="795183"/>
            <a:chOff x="1511660" y="621027"/>
            <a:chExt cx="6314599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6264696" cy="507831"/>
              <a:chOff x="-990618" y="3618387"/>
              <a:chExt cx="6264696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62646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572688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발달 과정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일제강점기 시절의 광업</a:t>
                </a: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7610235" y="621027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E68F130-1199-45F3-A411-DB8E0693C750}"/>
              </a:ext>
            </a:extLst>
          </p:cNvPr>
          <p:cNvGrpSpPr/>
          <p:nvPr/>
        </p:nvGrpSpPr>
        <p:grpSpPr>
          <a:xfrm>
            <a:off x="251520" y="722444"/>
            <a:ext cx="8571896" cy="2555004"/>
            <a:chOff x="428596" y="1703594"/>
            <a:chExt cx="8143932" cy="1767540"/>
          </a:xfrm>
        </p:grpSpPr>
        <p:sp>
          <p:nvSpPr>
            <p:cNvPr id="38" name="모서리가 둥근 직사각형 4">
              <a:extLst>
                <a:ext uri="{FF2B5EF4-FFF2-40B4-BE49-F238E27FC236}">
                  <a16:creationId xmlns:a16="http://schemas.microsoft.com/office/drawing/2014/main" id="{D835D73E-58B1-4350-B7A2-DB117195E785}"/>
                </a:ext>
              </a:extLst>
            </p:cNvPr>
            <p:cNvSpPr/>
            <p:nvPr/>
          </p:nvSpPr>
          <p:spPr>
            <a:xfrm>
              <a:off x="428596" y="1864299"/>
              <a:ext cx="8143932" cy="160683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1910</a:t>
              </a:r>
              <a:r>
                <a:rPr lang="ko-KR" alt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일본 이외의 외국인 소유 광산의 총생산액은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60% (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34.5%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한국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5.5%)</a:t>
              </a:r>
            </a:p>
            <a:p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1915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외국인이 한국광업에서 차지하는 비중이 점차 저하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      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반면에 일본인들의 한국광산 점유율이 급격히 증가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1918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금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은광업이 다른 종류의 광산을 압도하였으나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차 세계 대전의 영향으로 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 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모든 광물의 수요 감퇴</a:t>
              </a:r>
            </a:p>
          </p:txBody>
        </p:sp>
        <p:sp>
          <p:nvSpPr>
            <p:cNvPr id="39" name="모서리가 둥근 직사각형 5">
              <a:extLst>
                <a:ext uri="{FF2B5EF4-FFF2-40B4-BE49-F238E27FC236}">
                  <a16:creationId xmlns:a16="http://schemas.microsoft.com/office/drawing/2014/main" id="{CF82F17E-6A81-4FB6-AB57-189B36864B18}"/>
                </a:ext>
              </a:extLst>
            </p:cNvPr>
            <p:cNvSpPr/>
            <p:nvPr/>
          </p:nvSpPr>
          <p:spPr>
            <a:xfrm>
              <a:off x="642910" y="1703594"/>
              <a:ext cx="2722517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1910~1920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년의 광업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A0C5F53-F4BD-4A45-A798-4B56ADFC92D1}"/>
              </a:ext>
            </a:extLst>
          </p:cNvPr>
          <p:cNvGrpSpPr/>
          <p:nvPr/>
        </p:nvGrpSpPr>
        <p:grpSpPr>
          <a:xfrm>
            <a:off x="248068" y="3385637"/>
            <a:ext cx="8575348" cy="1735549"/>
            <a:chOff x="428596" y="3962402"/>
            <a:chExt cx="7850448" cy="1032239"/>
          </a:xfrm>
        </p:grpSpPr>
        <p:sp>
          <p:nvSpPr>
            <p:cNvPr id="41" name="모서리가 둥근 직사각형 6">
              <a:extLst>
                <a:ext uri="{FF2B5EF4-FFF2-40B4-BE49-F238E27FC236}">
                  <a16:creationId xmlns:a16="http://schemas.microsoft.com/office/drawing/2014/main" id="{EDD17A74-628F-4281-9F36-9ECF1E67FB20}"/>
                </a:ext>
              </a:extLst>
            </p:cNvPr>
            <p:cNvSpPr/>
            <p:nvPr/>
          </p:nvSpPr>
          <p:spPr>
            <a:xfrm>
              <a:off x="428596" y="4087147"/>
              <a:ext cx="7850448" cy="907494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1926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중정석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·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형석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·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납석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등을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광업령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중의 광물로써 추가함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1925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광업이 소생하기 시작 → 금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solidFill>
                    <a:schemeClr val="bg1"/>
                  </a:solidFill>
                </a:rPr>
                <a:t>·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은이 수출되어 일본으로 감  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        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수출처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: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구하라 </a:t>
              </a:r>
              <a:r>
                <a:rPr lang="en-US" altLang="ko-KR" dirty="0">
                  <a:solidFill>
                    <a:schemeClr val="bg1"/>
                  </a:solidFill>
                </a:rPr>
                <a:t>·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미쓰비시 </a:t>
              </a:r>
              <a:r>
                <a:rPr lang="en-US" altLang="ko-KR" dirty="0">
                  <a:solidFill>
                    <a:schemeClr val="bg1"/>
                  </a:solidFill>
                </a:rPr>
                <a:t>·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후지타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광업 회사 등이 있음</a:t>
              </a:r>
            </a:p>
          </p:txBody>
        </p:sp>
        <p:sp>
          <p:nvSpPr>
            <p:cNvPr id="42" name="모서리가 둥근 직사각형 7">
              <a:extLst>
                <a:ext uri="{FF2B5EF4-FFF2-40B4-BE49-F238E27FC236}">
                  <a16:creationId xmlns:a16="http://schemas.microsoft.com/office/drawing/2014/main" id="{1255F9B9-54F1-4B3D-BFEE-0CA37BECC315}"/>
                </a:ext>
              </a:extLst>
            </p:cNvPr>
            <p:cNvSpPr/>
            <p:nvPr/>
          </p:nvSpPr>
          <p:spPr>
            <a:xfrm>
              <a:off x="642910" y="3962402"/>
              <a:ext cx="2618702" cy="252416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1921~1930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년의 광업</a:t>
              </a: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081F116-70FF-4C89-813A-C898D95C0474}"/>
              </a:ext>
            </a:extLst>
          </p:cNvPr>
          <p:cNvGrpSpPr/>
          <p:nvPr/>
        </p:nvGrpSpPr>
        <p:grpSpPr>
          <a:xfrm>
            <a:off x="255008" y="5265715"/>
            <a:ext cx="8568408" cy="1403645"/>
            <a:chOff x="428596" y="5548100"/>
            <a:chExt cx="8143932" cy="1160897"/>
          </a:xfrm>
        </p:grpSpPr>
        <p:sp>
          <p:nvSpPr>
            <p:cNvPr id="44" name="모서리가 둥근 직사각형 8">
              <a:extLst>
                <a:ext uri="{FF2B5EF4-FFF2-40B4-BE49-F238E27FC236}">
                  <a16:creationId xmlns:a16="http://schemas.microsoft.com/office/drawing/2014/main" id="{0C0472A5-73DB-427D-9151-AC4FD15921D6}"/>
                </a:ext>
              </a:extLst>
            </p:cNvPr>
            <p:cNvSpPr/>
            <p:nvPr/>
          </p:nvSpPr>
          <p:spPr>
            <a:xfrm>
              <a:off x="428596" y="5691511"/>
              <a:ext cx="8143932" cy="101748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1931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일본의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금수출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재금지로 인해 금의 시세가 폭등하게 됨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1937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중일전쟁으로 인해 자원이 부족해지자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‘</a:t>
              </a:r>
              <a:r>
                <a:rPr lang="ko-KR" alt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조선산금령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’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을 공포함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45" name="모서리가 둥근 직사각형 9">
              <a:extLst>
                <a:ext uri="{FF2B5EF4-FFF2-40B4-BE49-F238E27FC236}">
                  <a16:creationId xmlns:a16="http://schemas.microsoft.com/office/drawing/2014/main" id="{ED08D33D-3A1E-4016-8569-204142F86C14}"/>
                </a:ext>
              </a:extLst>
            </p:cNvPr>
            <p:cNvSpPr/>
            <p:nvPr/>
          </p:nvSpPr>
          <p:spPr>
            <a:xfrm>
              <a:off x="642910" y="5548100"/>
              <a:ext cx="2782131" cy="357190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1931~1945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년의 광업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3876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281</Words>
  <Application>Microsoft Office PowerPoint</Application>
  <PresentationFormat>화면 슬라이드 쇼(4:3)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HY바다M</vt:lpstr>
      <vt:lpstr>나눔명조 ExtraBold</vt:lpstr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민해오</cp:lastModifiedBy>
  <cp:revision>309</cp:revision>
  <dcterms:created xsi:type="dcterms:W3CDTF">2016-04-02T13:07:11Z</dcterms:created>
  <dcterms:modified xsi:type="dcterms:W3CDTF">2017-12-12T13:43:48Z</dcterms:modified>
  <cp:version>0906.0100.01</cp:version>
</cp:coreProperties>
</file>