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3"/>
  </p:notesMasterIdLst>
  <p:sldIdLst>
    <p:sldId id="268" r:id="rId2"/>
    <p:sldId id="269" r:id="rId3"/>
    <p:sldId id="270" r:id="rId4"/>
    <p:sldId id="279" r:id="rId5"/>
    <p:sldId id="271" r:id="rId6"/>
    <p:sldId id="272" r:id="rId7"/>
    <p:sldId id="281" r:id="rId8"/>
    <p:sldId id="273" r:id="rId9"/>
    <p:sldId id="277" r:id="rId10"/>
    <p:sldId id="280" r:id="rId11"/>
    <p:sldId id="27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extLs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4578"/>
    <p:restoredTop sz="92765"/>
  </p:normalViewPr>
  <p:slideViewPr>
    <p:cSldViewPr snapToObjects="1">
      <p:cViewPr varScale="1">
        <p:scale>
          <a:sx n="80" d="100"/>
          <a:sy n="80" d="100"/>
        </p:scale>
        <p:origin x="-1358" y="-82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2017-11-20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hyperlink" Target="http://www.google.co.kr/url?sa=i&amp;amp;rct=j&amp;amp;q=&amp;amp;esrc=s&amp;amp;frm=1&amp;amp;source=images&amp;amp;cd=&amp;amp;cad=rja&amp;amp;uact=8&amp;amp;ved=0ahUKEwi1-6y7o7PWAhVDW5QKHXs_A5EQjRwIBw&amp;amp;url=http://www.shuseikan.jp/heritage/heritage03.html&amp;amp;psig=AFQjCNGpDlhfYBLgnjuC1O3GqJnZjRrI_w&amp;amp;ust=1505980161695499" TargetMode="External"/><Relationship Id="rId2" Type="http://schemas.openxmlformats.org/officeDocument/2006/relationships/hyperlink" Target="http://www.google.co.kr/url?sa=i&amp;amp;rct=j&amp;amp;q=&amp;amp;esrc=s&amp;amp;frm=1&amp;amp;source=images&amp;amp;cd=&amp;amp;cad=rja&amp;amp;uact=8&amp;amp;ved=0ahUKEwiu-OaRobPWAhXHnZQKHavxA_4QjRwIBw&amp;amp;url=http://www.kookje.co.kr/news2011/asp/newsbody.asp?code=1600&amp;amp;key=20160218.22018190349&amp;amp;psig=AFQjCNEYtsQRvErCvsogkBVykKYiUijf6g&amp;amp;ust=150597953586636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hyperlink" Target="http://www.google.co.kr/url?sa=i&amp;amp;rct=j&amp;amp;q=&amp;amp;esrc=s&amp;amp;frm=1&amp;amp;source=images&amp;amp;cd=&amp;amp;cad=rja&amp;amp;uact=8&amp;amp;ved=0ahUKEwjnhtusorPWAhUJoZQKHabvC6QQjRwIBw&amp;amp;url=http://www.shuseikan.jp/eng/&amp;amp;psig=AFQjCNG3GQDpDKLqiGtJQVsg0IavR_jqng&amp;amp;ust=1505979849952186" TargetMode="External"/><Relationship Id="rId9" Type="http://schemas.openxmlformats.org/officeDocument/2006/relationships/hyperlink" Target="http://www.google.co.kr/url?sa=i&amp;amp;rct=j&amp;amp;q=&amp;amp;esrc=s&amp;amp;frm=1&amp;amp;source=images&amp;amp;cd=&amp;amp;cad=rja&amp;amp;uact=8&amp;amp;ved=0ahUKEwjjyePSpLPWAhULlpQKHfcKDmEQjRwIBw&amp;amp;url=http://blog.daum.net/pzkpfw3485/2241607&amp;amp;psig=AFQjCNGKNWuR2cSrmsJv60plDIeSbZU0ig&amp;amp;ust=150598044158940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D%8C%8C%EC%9D%BC:Koudouka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7G4nGTJY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ko.wikipedia.org/wiki/%ED%8C%8C%EC%9D%BC:Koudoukan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s://ko.wikipedia.org/wiki/%ED%8C%8C%EC%9D%BC:The_gate_of_Kodokan,_Mito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9506" y="1052703"/>
            <a:ext cx="4427982" cy="580529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직사각형 12"/>
          <p:cNvSpPr/>
          <p:nvPr/>
        </p:nvSpPr>
        <p:spPr>
          <a:xfrm>
            <a:off x="214282" y="1052703"/>
            <a:ext cx="4789772" cy="5805297"/>
          </a:xfrm>
          <a:prstGeom prst="rect">
            <a:avLst/>
          </a:prstGeom>
          <a:solidFill>
            <a:schemeClr val="bg1">
              <a:lumMod val="90000"/>
              <a:alpha val="57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-72008" y="48767"/>
            <a:ext cx="53640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02) 일본사회와 역사 _ 근세시대 : </a:t>
            </a:r>
            <a:r>
              <a:rPr lang="ko-KR" alt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교육</a:t>
            </a:r>
            <a:endParaRPr lang="ko-KR" altLang="en-US" sz="1300" dirty="0">
              <a:solidFill>
                <a:schemeClr val="accent2">
                  <a:lumMod val="60000"/>
                  <a:lumOff val="40000"/>
                </a:schemeClr>
              </a:solidFill>
              <a:latin typeface="한컴 윤고딕 760"/>
              <a:ea typeface="한컴 윤고딕 76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260603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2. 근세시대의 교육문화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054" y="1556763"/>
            <a:ext cx="3960495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885826" eaLnBrk="1" latinLnBrk="1" hangingPunct="1">
              <a:defRPr lang="ko-KR" altLang="en-US"/>
            </a:pPr>
            <a:r>
              <a:rPr lang="ko-KR" altLang="en-US" sz="3100" b="1" i="0" u="none" kern="1200" dirty="0">
                <a:solidFill>
                  <a:srgbClr val="000000"/>
                </a:solidFill>
                <a:latin typeface="한컴 윤고딕 760"/>
                <a:ea typeface="한컴 윤고딕 760"/>
              </a:rPr>
              <a:t>2] 근세시대의</a:t>
            </a:r>
            <a:r>
              <a:rPr lang="ko-KR" altLang="en-US" sz="3100" b="1" i="0" u="none" kern="1200" dirty="0">
                <a:solidFill>
                  <a:srgbClr val="DD9797"/>
                </a:solidFill>
                <a:latin typeface="한컴 윤고딕 760"/>
                <a:ea typeface="한컴 윤고딕 760"/>
              </a:rPr>
              <a:t> 교육</a:t>
            </a:r>
          </a:p>
          <a:p>
            <a:pPr marL="0" algn="l" defTabSz="885826" eaLnBrk="1" latinLnBrk="1" hangingPunct="1">
              <a:defRPr lang="ko-KR" altLang="en-US"/>
            </a:pPr>
            <a:endParaRPr lang="ko-KR" altLang="en-US" sz="3100" b="0" i="0" u="none" kern="1200" dirty="0">
              <a:solidFill>
                <a:srgbClr val="DD9797"/>
              </a:solidFill>
              <a:latin typeface="한컴 윤고딕 760"/>
              <a:ea typeface="한컴 윤고딕 760"/>
            </a:endParaRPr>
          </a:p>
          <a:p>
            <a:pPr marL="0" algn="l" defTabSz="885826" eaLnBrk="1" latinLnBrk="1" hangingPunct="1">
              <a:defRPr lang="ko-KR" altLang="en-US"/>
            </a:pPr>
            <a:r>
              <a:rPr lang="ko-KR" altLang="en-US" sz="3100" b="0" i="0" u="none" kern="1200" dirty="0">
                <a:solidFill>
                  <a:srgbClr val="DD9797"/>
                </a:solidFill>
                <a:latin typeface="한컴 윤고딕 760"/>
                <a:ea typeface="한컴 윤고딕 760"/>
              </a:rPr>
              <a:t> </a:t>
            </a:r>
            <a:endParaRPr lang="ko-KR" altLang="en-US" sz="3100" b="0" i="0" u="none" kern="1200" dirty="0">
              <a:solidFill>
                <a:schemeClr val="tx1"/>
              </a:solidFill>
              <a:latin typeface="한컴 윤고딕 760"/>
              <a:ea typeface="한컴 윤고딕 760"/>
            </a:endParaRPr>
          </a:p>
          <a:p>
            <a:pPr marL="0" algn="ctr" defTabSz="885826" eaLnBrk="1" latinLnBrk="1" hangingPunct="1">
              <a:defRPr lang="ko-KR" altLang="en-US"/>
            </a:pPr>
            <a:endParaRPr lang="en-US" altLang="ko-KR" sz="3100" dirty="0" smtClean="0">
              <a:latin typeface="한컴 윤고딕 760"/>
              <a:ea typeface="한컴 윤고딕 760"/>
            </a:endParaRPr>
          </a:p>
          <a:p>
            <a:pPr marL="0" algn="ctr" defTabSz="885826" eaLnBrk="1" latinLnBrk="1" hangingPunct="1">
              <a:defRPr lang="ko-KR" altLang="en-US"/>
            </a:pPr>
            <a:r>
              <a:rPr lang="ko-KR" altLang="en-US" sz="3100" b="0" i="0" u="none" kern="1200" dirty="0" smtClean="0">
                <a:solidFill>
                  <a:schemeClr val="tx1"/>
                </a:solidFill>
                <a:latin typeface="한컴 윤고딕 760"/>
                <a:ea typeface="한컴 윤고딕 760"/>
              </a:rPr>
              <a:t># </a:t>
            </a:r>
            <a:r>
              <a:rPr lang="ko-KR" altLang="en-US" sz="2400" b="1" i="0" u="none" kern="1200" dirty="0" err="1">
                <a:solidFill>
                  <a:schemeClr val="tx1"/>
                </a:solidFill>
                <a:latin typeface="한컴 윤고딕 760"/>
                <a:ea typeface="한컴 윤고딕 760"/>
              </a:rPr>
              <a:t>에도시대</a:t>
            </a:r>
            <a:r>
              <a:rPr lang="ko-KR" altLang="en-US" sz="2400" b="1" i="0" u="none" kern="1200" dirty="0">
                <a:solidFill>
                  <a:schemeClr val="tx1"/>
                </a:solidFill>
                <a:latin typeface="한컴 윤고딕 760"/>
                <a:ea typeface="한컴 윤고딕 760"/>
              </a:rPr>
              <a:t> </a:t>
            </a:r>
            <a:r>
              <a:rPr lang="ko-KR" altLang="en-US" sz="2400" b="1" i="0" u="none" kern="1200" dirty="0">
                <a:solidFill>
                  <a:schemeClr val="accent2">
                    <a:lumMod val="75000"/>
                  </a:schemeClr>
                </a:solidFill>
                <a:latin typeface="한컴 윤고딕 760"/>
                <a:ea typeface="한컴 윤고딕 760"/>
              </a:rPr>
              <a:t>교육문화</a:t>
            </a:r>
          </a:p>
          <a:p>
            <a:pPr marL="0" algn="ctr" defTabSz="885826" eaLnBrk="1" latinLnBrk="1" hangingPunct="1">
              <a:defRPr lang="ko-KR" altLang="en-US"/>
            </a:pPr>
            <a:r>
              <a:rPr lang="ko-KR" altLang="en-US" sz="2400" b="1" i="0" u="none" kern="1200" dirty="0">
                <a:solidFill>
                  <a:schemeClr val="tx1"/>
                </a:solidFill>
                <a:latin typeface="한컴 윤고딕 760"/>
                <a:ea typeface="한컴 윤고딕 760"/>
              </a:rPr>
              <a:t>    (1603~1867)</a:t>
            </a:r>
          </a:p>
          <a:p>
            <a:pPr marL="0" algn="l" defTabSz="885826" eaLnBrk="1" latinLnBrk="1" hangingPunct="1">
              <a:defRPr lang="ko-KR" altLang="en-US"/>
            </a:pPr>
            <a:endParaRPr lang="ko-KR" altLang="en-US" sz="3100" b="0" i="0" u="none" kern="1200" dirty="0">
              <a:solidFill>
                <a:schemeClr val="tx1"/>
              </a:solidFill>
              <a:latin typeface="한컴 윤고딕 760"/>
              <a:ea typeface="한컴 윤고딕 760"/>
            </a:endParaRPr>
          </a:p>
          <a:p>
            <a:pPr marL="0" algn="l" defTabSz="885826" eaLnBrk="1" latinLnBrk="1" hangingPunct="1">
              <a:defRPr lang="ko-KR" altLang="en-US"/>
            </a:pPr>
            <a:endParaRPr lang="ko-KR" altLang="en-US" sz="3100" b="0" i="0" u="none" kern="1200" dirty="0">
              <a:solidFill>
                <a:schemeClr val="tx1"/>
              </a:solidFill>
              <a:latin typeface="한컴 윤고딕 760"/>
              <a:ea typeface="한컴 윤고딕 760"/>
            </a:endParaRPr>
          </a:p>
          <a:p>
            <a:pPr marL="0" algn="l" defTabSz="885826" eaLnBrk="1" latinLnBrk="1" hangingPunct="1">
              <a:defRPr lang="ko-KR" altLang="en-US"/>
            </a:pPr>
            <a:endParaRPr lang="ko-KR" altLang="en-US" sz="2300" b="0" i="0" u="none" kern="1200" dirty="0">
              <a:solidFill>
                <a:schemeClr val="tx1"/>
              </a:solidFill>
              <a:latin typeface="한컴 윤고딕 760"/>
              <a:ea typeface="한컴 윤고딕 760"/>
            </a:endParaRPr>
          </a:p>
          <a:p>
            <a:pPr marL="0" algn="r" defTabSz="885826" eaLnBrk="1" latinLnBrk="1" hangingPunct="1">
              <a:defRPr lang="ko-KR" altLang="en-US"/>
            </a:pPr>
            <a:endParaRPr lang="en-US" altLang="ko-KR" sz="2300" dirty="0" smtClean="0">
              <a:latin typeface="한컴 윤고딕 760"/>
              <a:ea typeface="한컴 윤고딕 760"/>
            </a:endParaRPr>
          </a:p>
          <a:p>
            <a:pPr marL="0" algn="ctr" defTabSz="885826" eaLnBrk="1" latinLnBrk="1" hangingPunct="1">
              <a:defRPr lang="ko-KR" altLang="en-US"/>
            </a:pPr>
            <a:r>
              <a:rPr lang="ko-KR" altLang="en-US" sz="2000" b="1" i="0" u="none" kern="1200" dirty="0" smtClean="0">
                <a:solidFill>
                  <a:schemeClr val="tx1"/>
                </a:solidFill>
                <a:latin typeface="한컴 윤고딕 760"/>
                <a:ea typeface="한컴 윤고딕 760"/>
              </a:rPr>
              <a:t>21327868 </a:t>
            </a:r>
            <a:r>
              <a:rPr lang="ko-KR" altLang="en-US" sz="2000" b="1" i="0" u="none" kern="1200" dirty="0">
                <a:solidFill>
                  <a:schemeClr val="tx1"/>
                </a:solidFill>
                <a:latin typeface="한컴 윤고딕 760"/>
                <a:ea typeface="한컴 윤고딕 760"/>
              </a:rPr>
              <a:t>식품공학과 이영진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1000108"/>
            <a:ext cx="9144000" cy="5857891"/>
          </a:xfrm>
          <a:prstGeom prst="rect">
            <a:avLst/>
          </a:prstGeom>
          <a:solidFill>
            <a:schemeClr val="bg1">
              <a:lumMod val="90000"/>
              <a:alpha val="57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-72008" y="48767"/>
            <a:ext cx="53640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02) 일본사회와 역사 _ 근세시대 : </a:t>
            </a:r>
            <a:r>
              <a:rPr lang="ko-KR" alt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교육</a:t>
            </a:r>
            <a:endParaRPr lang="ko-KR" altLang="en-US" sz="1300" dirty="0">
              <a:solidFill>
                <a:schemeClr val="accent2">
                  <a:lumMod val="60000"/>
                  <a:lumOff val="40000"/>
                </a:schemeClr>
              </a:solidFill>
              <a:latin typeface="한컴 윤고딕 760"/>
              <a:ea typeface="한컴 윤고딕 76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260603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ko-KR" altLang="en-US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2-</a:t>
            </a:r>
            <a:r>
              <a:rPr lang="en-US" altLang="ko-KR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3</a:t>
            </a:r>
            <a:r>
              <a:rPr lang="ko-KR" altLang="en-US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사쓰마의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 </a:t>
            </a:r>
            <a:r>
              <a:rPr lang="ko-KR" altLang="en-US" sz="2700" b="1" dirty="0" err="1" smtClean="0">
                <a:solidFill>
                  <a:schemeClr val="bg1"/>
                </a:solidFill>
                <a:latin typeface="한컴 윤고딕 760"/>
                <a:ea typeface="한컴 윤고딕 760"/>
              </a:rPr>
              <a:t>개성소</a:t>
            </a:r>
            <a:r>
              <a:rPr lang="ko-KR" altLang="en-US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양학연구기관</a:t>
            </a:r>
            <a:r>
              <a:rPr lang="en-US" altLang="ko-KR" sz="20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)</a:t>
            </a:r>
            <a:r>
              <a:rPr lang="ko-KR" altLang="en-US" sz="20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 </a:t>
            </a:r>
            <a:endParaRPr lang="ko-KR" altLang="en-US" sz="2700" b="1" dirty="0">
              <a:solidFill>
                <a:schemeClr val="bg1"/>
              </a:solidFill>
              <a:latin typeface="한컴 윤고딕 760"/>
              <a:ea typeface="한컴 윤고딕 760"/>
            </a:endParaRPr>
          </a:p>
        </p:txBody>
      </p:sp>
      <p:pic>
        <p:nvPicPr>
          <p:cNvPr id="4" name="Picture 2" descr="사쿠라지마에 대한 이미지 검색결과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96041" y="1178787"/>
            <a:ext cx="3235058" cy="1877130"/>
          </a:xfrm>
          <a:prstGeom prst="rect">
            <a:avLst/>
          </a:prstGeom>
          <a:noFill/>
        </p:spPr>
      </p:pic>
      <p:pic>
        <p:nvPicPr>
          <p:cNvPr id="5" name="Picture 8" descr="集成館에 대한 이미지 검색결과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531099" y="1178787"/>
            <a:ext cx="2446813" cy="2178205"/>
          </a:xfrm>
          <a:prstGeom prst="rect">
            <a:avLst/>
          </a:prstGeom>
          <a:noFill/>
        </p:spPr>
      </p:pic>
      <p:pic>
        <p:nvPicPr>
          <p:cNvPr id="6" name="Picture 10" descr="사쿠라지마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296040" y="3055917"/>
            <a:ext cx="3235059" cy="2182941"/>
          </a:xfrm>
          <a:prstGeom prst="rect">
            <a:avLst/>
          </a:prstGeom>
          <a:noFill/>
        </p:spPr>
      </p:pic>
      <p:pic>
        <p:nvPicPr>
          <p:cNvPr id="7" name="Picture 12" descr="集成館에 대한 이미지 검색결과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532397" y="3356992"/>
            <a:ext cx="2446813" cy="1909190"/>
          </a:xfrm>
          <a:prstGeom prst="rect">
            <a:avLst/>
          </a:prstGeom>
          <a:noFill/>
        </p:spPr>
      </p:pic>
      <p:pic>
        <p:nvPicPr>
          <p:cNvPr id="8" name="Picture 14" descr="일본 서양식 무기에 대한 이미지 검색결과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6453246" y="3590073"/>
            <a:ext cx="2206916" cy="1557452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96040" y="5454777"/>
            <a:ext cx="3235058" cy="1403223"/>
          </a:xfrm>
          <a:prstGeom prst="rect">
            <a:avLst/>
          </a:prstGeom>
          <a:noFill/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300">
                <a:solidFill>
                  <a:schemeClr val="tx1"/>
                </a:solidFill>
                <a:latin typeface="한컴 소망 M" pitchFamily="18" charset="-127"/>
                <a:ea typeface="한컴 소망 M" pitchFamily="18" charset="-127"/>
              </a:rPr>
              <a:t>사쿠라지마(櫻島)</a:t>
            </a:r>
          </a:p>
          <a:p>
            <a:pPr>
              <a:defRPr lang="ko-KR" altLang="en-US"/>
            </a:pPr>
            <a:r>
              <a:rPr lang="ko-KR" altLang="en-US" sz="2300">
                <a:solidFill>
                  <a:schemeClr val="tx1"/>
                </a:solidFill>
                <a:latin typeface="한컴 소망 M" pitchFamily="18" charset="-127"/>
                <a:ea typeface="한컴 소망 M" pitchFamily="18" charset="-127"/>
              </a:rPr>
              <a:t>: 서양식 선박 건조를 </a:t>
            </a:r>
          </a:p>
          <a:p>
            <a:pPr>
              <a:defRPr lang="ko-KR" altLang="en-US"/>
            </a:pPr>
            <a:r>
              <a:rPr lang="ko-KR" altLang="en-US" sz="2300">
                <a:solidFill>
                  <a:schemeClr val="tx1"/>
                </a:solidFill>
                <a:latin typeface="한컴 소망 M" pitchFamily="18" charset="-127"/>
                <a:ea typeface="한컴 소망 M" pitchFamily="18" charset="-127"/>
              </a:rPr>
              <a:t>위한 조선소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428507" y="5454777"/>
            <a:ext cx="3024739" cy="1403223"/>
          </a:xfrm>
          <a:prstGeom prst="rect">
            <a:avLst/>
          </a:prstGeom>
          <a:noFill/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300">
                <a:solidFill>
                  <a:schemeClr val="tx1"/>
                </a:solidFill>
                <a:latin typeface="한컴 소망 M" pitchFamily="18" charset="-127"/>
                <a:ea typeface="한컴 소망 M" pitchFamily="18" charset="-127"/>
              </a:rPr>
              <a:t>슈세이칸(集成館)</a:t>
            </a:r>
          </a:p>
          <a:p>
            <a:pPr>
              <a:defRPr lang="ko-KR" altLang="en-US"/>
            </a:pPr>
            <a:r>
              <a:rPr lang="ko-KR" altLang="en-US" sz="2300">
                <a:solidFill>
                  <a:schemeClr val="tx1"/>
                </a:solidFill>
                <a:latin typeface="한컴 소망 M" pitchFamily="18" charset="-127"/>
                <a:ea typeface="한컴 소망 M" pitchFamily="18" charset="-127"/>
              </a:rPr>
              <a:t>: 서양과학기술 연구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592455" y="5454777"/>
            <a:ext cx="2551544" cy="1403223"/>
          </a:xfrm>
          <a:prstGeom prst="rect">
            <a:avLst/>
          </a:prstGeom>
          <a:noFill/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defTabSz="900000" eaLnBrk="1" latinLnBrk="1" hangingPunct="1">
              <a:defRPr lang="ko-KR" altLang="en-US"/>
            </a:pPr>
            <a:r>
              <a:rPr lang="ko-KR" altLang="en-US" sz="2300" b="0" i="0" u="none" kern="1200" baseline="0">
                <a:solidFill>
                  <a:srgbClr val="000000"/>
                </a:solidFill>
                <a:latin typeface="한컴 소망 M" pitchFamily="18" charset="-127"/>
                <a:ea typeface="한컴 소망 M" pitchFamily="18" charset="-127"/>
              </a:rPr>
              <a:t>가이셰이쇼</a:t>
            </a:r>
            <a:endParaRPr lang="ko-KR" altLang="en-US" sz="2300">
              <a:solidFill>
                <a:schemeClr val="tx1"/>
              </a:solidFill>
              <a:latin typeface="한컴 소망 M" pitchFamily="18" charset="-127"/>
              <a:ea typeface="한컴 소망 M" pitchFamily="18" charset="-127"/>
            </a:endParaRPr>
          </a:p>
          <a:p>
            <a:pPr marL="0" defTabSz="900000" eaLnBrk="1" latinLnBrk="1" hangingPunct="1">
              <a:defRPr lang="ko-KR" altLang="en-US"/>
            </a:pPr>
            <a:r>
              <a:rPr lang="ko-KR" altLang="en-US" sz="2300">
                <a:solidFill>
                  <a:schemeClr val="tx1"/>
                </a:solidFill>
                <a:latin typeface="한컴 소망 M" pitchFamily="18" charset="-127"/>
                <a:ea typeface="한컴 소망 M" pitchFamily="18" charset="-127"/>
              </a:rPr>
              <a:t>:서양식 병기와 </a:t>
            </a:r>
          </a:p>
          <a:p>
            <a:pPr marL="0" defTabSz="900000" eaLnBrk="1" latinLnBrk="1" hangingPunct="1">
              <a:defRPr lang="ko-KR" altLang="en-US"/>
            </a:pPr>
            <a:r>
              <a:rPr lang="ko-KR" altLang="en-US" sz="2300">
                <a:solidFill>
                  <a:schemeClr val="tx1"/>
                </a:solidFill>
                <a:latin typeface="한컴 소망 M" pitchFamily="18" charset="-127"/>
                <a:ea typeface="한컴 소망 M" pitchFamily="18" charset="-127"/>
              </a:rPr>
              <a:t>군학(軍學)연구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9529" y="1695818"/>
            <a:ext cx="271741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2300" dirty="0" err="1">
                <a:latin typeface="한컴 소망 M" pitchFamily="18" charset="-127"/>
                <a:ea typeface="한컴 소망 M" pitchFamily="18" charset="-127"/>
              </a:rPr>
              <a:t>중국어</a:t>
            </a:r>
            <a:r>
              <a:rPr lang="en-US" altLang="ko-KR" sz="2300" dirty="0">
                <a:latin typeface="한컴 소망 M" pitchFamily="18" charset="-127"/>
                <a:ea typeface="한컴 소망 M" pitchFamily="18" charset="-127"/>
              </a:rPr>
              <a:t> </a:t>
            </a:r>
            <a:r>
              <a:rPr lang="en-US" altLang="ko-KR" sz="2300" dirty="0" err="1">
                <a:latin typeface="한컴 소망 M" pitchFamily="18" charset="-127"/>
                <a:ea typeface="한컴 소망 M" pitchFamily="18" charset="-127"/>
              </a:rPr>
              <a:t>연구</a:t>
            </a:r>
            <a:endParaRPr lang="en-US" altLang="ko-KR" sz="2300" dirty="0">
              <a:latin typeface="한컴 소망 M" pitchFamily="18" charset="-127"/>
              <a:ea typeface="한컴 소망 M" pitchFamily="18" charset="-127"/>
            </a:endParaRPr>
          </a:p>
          <a:p>
            <a:pPr>
              <a:defRPr lang="ko-KR" altLang="en-US"/>
            </a:pPr>
            <a:r>
              <a:rPr lang="en-US" altLang="ko-KR" sz="2300" dirty="0">
                <a:latin typeface="한컴 소망 M" pitchFamily="18" charset="-127"/>
                <a:ea typeface="한컴 소망 M" pitchFamily="18" charset="-127"/>
              </a:rPr>
              <a:t>: </a:t>
            </a:r>
            <a:r>
              <a:rPr lang="en-US" altLang="ko-KR" sz="2300" dirty="0" err="1">
                <a:latin typeface="한컴 소망 M" pitchFamily="18" charset="-127"/>
                <a:ea typeface="한컴 소망 M" pitchFamily="18" charset="-127"/>
              </a:rPr>
              <a:t>다쓰시칸</a:t>
            </a:r>
            <a:r>
              <a:rPr lang="en-US" altLang="ko-KR" sz="2300" dirty="0">
                <a:latin typeface="한컴 소망 M" pitchFamily="18" charset="-127"/>
                <a:ea typeface="한컴 소망 M" pitchFamily="18" charset="-127"/>
              </a:rPr>
              <a:t>(</a:t>
            </a:r>
            <a:r>
              <a:rPr lang="en-US" altLang="ko-KR" sz="2300" dirty="0" err="1">
                <a:latin typeface="한컴 소망 M" pitchFamily="18" charset="-127"/>
                <a:ea typeface="한컴 소망 M" pitchFamily="18" charset="-127"/>
              </a:rPr>
              <a:t>達士館</a:t>
            </a:r>
            <a:r>
              <a:rPr lang="en-US" altLang="ko-KR" dirty="0">
                <a:latin typeface="한컴 소망 M" pitchFamily="18" charset="-127"/>
                <a:ea typeface="한컴 소망 M" pitchFamily="18" charset="-127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2008" y="48767"/>
            <a:ext cx="5364098" cy="28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30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02) 일본사회와 역사 _ 근세시대 : 교욱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260603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ko-KR" altLang="en-US" sz="2700" b="1">
                <a:solidFill>
                  <a:schemeClr val="bg1"/>
                </a:solidFill>
                <a:latin typeface="한컴 윤고딕 760"/>
                <a:ea typeface="한컴 윤고딕 760"/>
              </a:rPr>
              <a:t>2-4. 에도시대 교육문화 : 정리</a:t>
            </a:r>
          </a:p>
        </p:txBody>
      </p:sp>
      <p:pic>
        <p:nvPicPr>
          <p:cNvPr id="5" name="Picture 8" descr="[여성의 역사] 에도 시대의 열녀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92090" y="2148740"/>
            <a:ext cx="3761162" cy="2535615"/>
          </a:xfrm>
          <a:prstGeom prst="rect">
            <a:avLst/>
          </a:prstGeom>
          <a:noFill/>
        </p:spPr>
      </p:pic>
      <p:sp>
        <p:nvSpPr>
          <p:cNvPr id="7" name="직사각형 1"/>
          <p:cNvSpPr/>
          <p:nvPr/>
        </p:nvSpPr>
        <p:spPr>
          <a:xfrm>
            <a:off x="142844" y="782897"/>
            <a:ext cx="5572164" cy="299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500" b="1" dirty="0">
                <a:latin typeface="HY산B"/>
                <a:ea typeface="HY산B"/>
              </a:rPr>
              <a:t/>
            </a:r>
            <a:br>
              <a:rPr lang="ko-KR" altLang="en-US" sz="1500" b="1" dirty="0">
                <a:latin typeface="HY산B"/>
                <a:ea typeface="HY산B"/>
              </a:rPr>
            </a:br>
            <a:r>
              <a:rPr lang="ko-KR" altLang="en-US" sz="3200" b="1" dirty="0">
                <a:latin typeface="HY산B"/>
                <a:ea typeface="HY산B"/>
              </a:rPr>
              <a:t>⊙</a:t>
            </a:r>
            <a:r>
              <a:rPr lang="ko-KR" altLang="en-US" sz="1600" b="1" dirty="0">
                <a:latin typeface="HY산B"/>
                <a:ea typeface="HY산B"/>
              </a:rPr>
              <a:t> 각 번마다 </a:t>
            </a:r>
            <a:r>
              <a:rPr lang="ko-KR" altLang="en-US" sz="2800" b="1" dirty="0" err="1">
                <a:solidFill>
                  <a:srgbClr val="0000FF"/>
                </a:solidFill>
                <a:latin typeface="HY산B"/>
                <a:ea typeface="HY산B"/>
              </a:rPr>
              <a:t>번교</a:t>
            </a:r>
            <a:r>
              <a:rPr lang="ko-KR" altLang="en-US" sz="1600" b="1" dirty="0">
                <a:latin typeface="HY산B"/>
                <a:ea typeface="HY산B"/>
              </a:rPr>
              <a:t> 세워 교육 진흥</a:t>
            </a:r>
          </a:p>
          <a:p>
            <a:pPr lvl="0">
              <a:defRPr lang="ko-KR" altLang="en-US"/>
            </a:pPr>
            <a:endParaRPr lang="en-US" altLang="ko-KR" sz="1600" b="1" dirty="0">
              <a:latin typeface="HY산B"/>
              <a:ea typeface="HY산B"/>
            </a:endParaRPr>
          </a:p>
          <a:p>
            <a:pPr lvl="0">
              <a:defRPr lang="ko-KR" altLang="en-US"/>
            </a:pPr>
            <a:r>
              <a:rPr lang="ko-KR" altLang="en-US" sz="1600" b="1" dirty="0">
                <a:latin typeface="HY산B"/>
                <a:ea typeface="HY산B"/>
              </a:rPr>
              <a:t/>
            </a:r>
            <a:br>
              <a:rPr lang="ko-KR" altLang="en-US" sz="1600" b="1" dirty="0">
                <a:latin typeface="HY산B"/>
                <a:ea typeface="HY산B"/>
              </a:rPr>
            </a:br>
            <a:r>
              <a:rPr lang="ko-KR" altLang="en-US" sz="3200" b="1" dirty="0">
                <a:latin typeface="HY산B"/>
                <a:ea typeface="HY산B"/>
              </a:rPr>
              <a:t>⊙</a:t>
            </a:r>
            <a:r>
              <a:rPr lang="ko-KR" altLang="en-US" sz="1600" b="1" dirty="0">
                <a:latin typeface="HY산B"/>
                <a:ea typeface="HY산B"/>
              </a:rPr>
              <a:t> </a:t>
            </a:r>
            <a:r>
              <a:rPr lang="ko-KR" altLang="en-US" sz="2800" b="1" dirty="0" err="1">
                <a:solidFill>
                  <a:srgbClr val="FFC000"/>
                </a:solidFill>
                <a:latin typeface="HY산B"/>
                <a:ea typeface="HY산B"/>
              </a:rPr>
              <a:t>데라코야</a:t>
            </a:r>
            <a:r>
              <a:rPr lang="ko-KR" altLang="en-US" sz="1600" b="1" dirty="0">
                <a:latin typeface="HY산B"/>
                <a:ea typeface="HY산B"/>
              </a:rPr>
              <a:t> 등 사립학교 통해 인재 양성</a:t>
            </a:r>
          </a:p>
          <a:p>
            <a:pPr lvl="0">
              <a:defRPr lang="ko-KR" altLang="en-US"/>
            </a:pPr>
            <a:endParaRPr lang="en-US" altLang="ko-KR" sz="1600" b="1" dirty="0">
              <a:latin typeface="HY산B"/>
              <a:ea typeface="HY산B"/>
            </a:endParaRPr>
          </a:p>
          <a:p>
            <a:pPr lvl="0">
              <a:defRPr lang="ko-KR" altLang="en-US"/>
            </a:pPr>
            <a:endParaRPr lang="en-US" altLang="ko-KR" sz="1600" b="1" dirty="0">
              <a:latin typeface="HY산B"/>
              <a:ea typeface="HY산B"/>
            </a:endParaRPr>
          </a:p>
          <a:p>
            <a:pPr lvl="0">
              <a:defRPr lang="ko-KR" altLang="en-US"/>
            </a:pPr>
            <a:r>
              <a:rPr lang="ko-KR" altLang="en-US" sz="3200" b="1" dirty="0">
                <a:latin typeface="HY산B"/>
                <a:ea typeface="HY산B"/>
              </a:rPr>
              <a:t>⊙</a:t>
            </a:r>
            <a:r>
              <a:rPr lang="ko-KR" altLang="en-US" sz="1600" b="1" dirty="0">
                <a:latin typeface="HY산B"/>
                <a:ea typeface="HY산B"/>
              </a:rPr>
              <a:t> </a:t>
            </a:r>
            <a:r>
              <a:rPr lang="ko-KR" altLang="en-US" sz="1600" b="1" dirty="0" err="1">
                <a:latin typeface="HY산B"/>
                <a:ea typeface="HY산B"/>
              </a:rPr>
              <a:t>에도시대에</a:t>
            </a:r>
            <a:r>
              <a:rPr lang="ko-KR" altLang="en-US" sz="1600" b="1" dirty="0">
                <a:latin typeface="HY산B"/>
                <a:ea typeface="HY산B"/>
              </a:rPr>
              <a:t> 서유럽 이상의 </a:t>
            </a:r>
            <a:r>
              <a:rPr lang="ko-KR" altLang="en-US" sz="2800" b="1" dirty="0" err="1">
                <a:solidFill>
                  <a:srgbClr val="00B050"/>
                </a:solidFill>
                <a:latin typeface="HY산B"/>
                <a:ea typeface="HY산B"/>
              </a:rPr>
              <a:t>문해율</a:t>
            </a:r>
            <a:r>
              <a:rPr lang="ko-KR" altLang="en-US" sz="2800" b="1" dirty="0">
                <a:latin typeface="HY산B"/>
                <a:ea typeface="HY산B"/>
              </a:rPr>
              <a:t> 자랑</a:t>
            </a:r>
          </a:p>
          <a:p>
            <a:pPr lvl="0">
              <a:defRPr lang="ko-KR" altLang="en-US"/>
            </a:pPr>
            <a:endParaRPr lang="en-US" altLang="ko-KR" sz="1600" b="1" dirty="0">
              <a:latin typeface="HY산B"/>
              <a:ea typeface="HY산B"/>
            </a:endParaRPr>
          </a:p>
        </p:txBody>
      </p:sp>
      <p:sp>
        <p:nvSpPr>
          <p:cNvPr id="8" name="직사각형 9"/>
          <p:cNvSpPr/>
          <p:nvPr/>
        </p:nvSpPr>
        <p:spPr>
          <a:xfrm>
            <a:off x="285720" y="3781387"/>
            <a:ext cx="4572000" cy="9029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ko-KR" altLang="en-US"/>
            </a:pPr>
            <a:r>
              <a:rPr lang="ko-KR" altLang="ko-KR" dirty="0">
                <a:latin typeface="HY산B"/>
                <a:ea typeface="HY산B"/>
              </a:rPr>
              <a:t>메이지 유신 성공으로 상징되는 일본 근대화의 요인으로 </a:t>
            </a:r>
            <a:r>
              <a:rPr lang="ko-KR" altLang="ko-KR" b="1" dirty="0" err="1">
                <a:solidFill>
                  <a:srgbClr val="0000FF"/>
                </a:solidFill>
                <a:latin typeface="HY산B"/>
                <a:ea typeface="HY산B"/>
              </a:rPr>
              <a:t>데라코야의</a:t>
            </a:r>
            <a:r>
              <a:rPr lang="ko-KR" altLang="ko-KR" b="1" dirty="0">
                <a:solidFill>
                  <a:srgbClr val="0000FF"/>
                </a:solidFill>
                <a:latin typeface="HY산B"/>
                <a:ea typeface="HY산B"/>
              </a:rPr>
              <a:t> 높은 실용교육을 꼽기</a:t>
            </a:r>
            <a:r>
              <a:rPr lang="ko-KR" altLang="ko-KR" dirty="0">
                <a:latin typeface="HY산B"/>
                <a:ea typeface="HY산B"/>
              </a:rPr>
              <a:t>도</a:t>
            </a:r>
            <a:r>
              <a:rPr lang="en-US" altLang="ko-KR" dirty="0">
                <a:latin typeface="HY산B"/>
                <a:ea typeface="HY산B"/>
              </a:rPr>
              <a:t> </a:t>
            </a:r>
            <a:r>
              <a:rPr lang="ko-KR" altLang="en-US" dirty="0">
                <a:latin typeface="HY산B"/>
                <a:ea typeface="HY산B"/>
              </a:rPr>
              <a:t>함</a:t>
            </a:r>
            <a:r>
              <a:rPr lang="en-US" altLang="ko-KR" dirty="0">
                <a:latin typeface="HY산B"/>
                <a:ea typeface="HY산B"/>
              </a:rPr>
              <a:t>.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85720" y="5000636"/>
            <a:ext cx="85725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 dirty="0" err="1">
                <a:solidFill>
                  <a:srgbClr val="7A00B0"/>
                </a:solidFill>
                <a:latin typeface="HY산B"/>
                <a:ea typeface="HY산B"/>
              </a:rPr>
              <a:t>에도시대를</a:t>
            </a:r>
            <a:r>
              <a:rPr lang="ko-KR" altLang="en-US" b="1" dirty="0">
                <a:solidFill>
                  <a:srgbClr val="7A00B0"/>
                </a:solidFill>
                <a:latin typeface="HY산B"/>
                <a:ea typeface="HY산B"/>
              </a:rPr>
              <a:t> 관통하는 서민 교육의 특징은</a:t>
            </a:r>
            <a:r>
              <a:rPr lang="en-US" altLang="ko-KR" b="1" dirty="0">
                <a:solidFill>
                  <a:srgbClr val="7A00B0"/>
                </a:solidFill>
                <a:latin typeface="HY산B"/>
                <a:ea typeface="HY산B"/>
              </a:rPr>
              <a:t>?</a:t>
            </a:r>
            <a:r>
              <a:rPr lang="ko-KR" altLang="en-US" b="1" dirty="0">
                <a:solidFill>
                  <a:srgbClr val="7A00B0"/>
                </a:solidFill>
                <a:latin typeface="HY산B"/>
                <a:ea typeface="HY산B"/>
              </a:rPr>
              <a:t> </a:t>
            </a:r>
          </a:p>
          <a:p>
            <a:pPr lvl="0">
              <a:defRPr lang="ko-KR" altLang="en-US"/>
            </a:pPr>
            <a:endParaRPr lang="en-US" altLang="ko-KR" sz="1500" b="1" dirty="0">
              <a:solidFill>
                <a:srgbClr val="7A00B0"/>
              </a:solidFill>
              <a:latin typeface="HY산B"/>
              <a:ea typeface="HY산B"/>
            </a:endParaRPr>
          </a:p>
          <a:p>
            <a:pPr lvl="0">
              <a:defRPr lang="ko-KR" altLang="en-US"/>
            </a:pPr>
            <a:r>
              <a:rPr lang="ko-KR" altLang="en-US" sz="1600" b="1" dirty="0">
                <a:solidFill>
                  <a:schemeClr val="accent6">
                    <a:lumMod val="75000"/>
                  </a:schemeClr>
                </a:solidFill>
                <a:latin typeface="HY산B"/>
                <a:ea typeface="HY산B"/>
              </a:rPr>
              <a:t>서민도 </a:t>
            </a:r>
            <a:r>
              <a:rPr lang="ko-KR" altLang="en-US" sz="1600" b="1" u="sng" dirty="0">
                <a:solidFill>
                  <a:schemeClr val="accent6">
                    <a:lumMod val="75000"/>
                  </a:schemeClr>
                </a:solidFill>
                <a:latin typeface="HY산B"/>
                <a:ea typeface="HY산B"/>
              </a:rPr>
              <a:t>사회의 구성원</a:t>
            </a:r>
            <a:r>
              <a:rPr lang="ko-KR" altLang="en-US" sz="1600" b="1" u="sng" dirty="0">
                <a:latin typeface="HY산B"/>
                <a:ea typeface="HY산B"/>
              </a:rPr>
              <a:t>으로서</a:t>
            </a:r>
            <a:r>
              <a:rPr lang="ko-KR" altLang="en-US" sz="1600" b="1" dirty="0">
                <a:latin typeface="HY산B"/>
                <a:ea typeface="HY산B"/>
              </a:rPr>
              <a:t> </a:t>
            </a:r>
            <a:r>
              <a:rPr lang="ko-KR" altLang="en-US" sz="1600" b="1" dirty="0">
                <a:solidFill>
                  <a:schemeClr val="accent6">
                    <a:lumMod val="75000"/>
                  </a:schemeClr>
                </a:solidFill>
                <a:latin typeface="HY산B"/>
                <a:ea typeface="HY산B"/>
              </a:rPr>
              <a:t>사회의 건전한 유지</a:t>
            </a: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HY산B"/>
                <a:ea typeface="HY산B"/>
              </a:rPr>
              <a:t>, </a:t>
            </a:r>
            <a:r>
              <a:rPr lang="ko-KR" altLang="en-US" sz="1600" b="1" dirty="0">
                <a:solidFill>
                  <a:schemeClr val="accent6">
                    <a:lumMod val="75000"/>
                  </a:schemeClr>
                </a:solidFill>
                <a:latin typeface="HY산B"/>
                <a:ea typeface="HY산B"/>
              </a:rPr>
              <a:t>발전을 위해 </a:t>
            </a:r>
            <a:r>
              <a:rPr lang="ko-KR" altLang="en-US" sz="1600" b="1" dirty="0">
                <a:latin typeface="HY산B"/>
                <a:ea typeface="HY산B"/>
              </a:rPr>
              <a:t>익혀야 할 지식과 </a:t>
            </a:r>
            <a:r>
              <a:rPr lang="ko-KR" altLang="en-US" sz="1600" b="1" dirty="0">
                <a:solidFill>
                  <a:srgbClr val="0070C0"/>
                </a:solidFill>
                <a:latin typeface="HY산B"/>
                <a:ea typeface="HY산B"/>
              </a:rPr>
              <a:t>교양</a:t>
            </a:r>
            <a:r>
              <a:rPr lang="ko-KR" altLang="en-US" sz="1600" b="1" dirty="0">
                <a:latin typeface="HY산B"/>
                <a:ea typeface="HY산B"/>
              </a:rPr>
              <a:t>이 있다는 사회적 공감대 </a:t>
            </a:r>
            <a:r>
              <a:rPr lang="en-US" altLang="ko-KR" sz="1600" b="1" dirty="0">
                <a:latin typeface="HY산B"/>
                <a:ea typeface="HY산B"/>
              </a:rPr>
              <a:t>+ </a:t>
            </a:r>
            <a:r>
              <a:rPr lang="ko-KR" altLang="en-US" sz="1600" b="1" u="sng" dirty="0">
                <a:latin typeface="HY산B"/>
                <a:ea typeface="HY산B"/>
              </a:rPr>
              <a:t>일상생활에 필요한 </a:t>
            </a:r>
            <a:r>
              <a:rPr lang="ko-KR" altLang="en-US" sz="1600" b="1" dirty="0">
                <a:solidFill>
                  <a:srgbClr val="0070C0"/>
                </a:solidFill>
                <a:latin typeface="HY산B"/>
                <a:ea typeface="HY산B"/>
              </a:rPr>
              <a:t>실용</a:t>
            </a:r>
            <a:r>
              <a:rPr lang="ko-KR" altLang="en-US" sz="1600" b="1" dirty="0">
                <a:latin typeface="HY산B"/>
                <a:ea typeface="HY산B"/>
              </a:rPr>
              <a:t>교육</a:t>
            </a:r>
            <a:r>
              <a:rPr lang="en-US" altLang="ko-KR" sz="1600" b="1" dirty="0">
                <a:latin typeface="HY산B"/>
                <a:ea typeface="HY산B"/>
              </a:rPr>
              <a:t>, </a:t>
            </a:r>
            <a:r>
              <a:rPr lang="ko-KR" altLang="en-US" sz="1600" b="1" dirty="0">
                <a:latin typeface="HY산B"/>
                <a:ea typeface="HY산B"/>
              </a:rPr>
              <a:t>직업생활에 필요한 </a:t>
            </a:r>
            <a:r>
              <a:rPr lang="ko-KR" altLang="en-US" sz="1600" b="1" dirty="0">
                <a:solidFill>
                  <a:srgbClr val="0070C0"/>
                </a:solidFill>
                <a:latin typeface="HY산B"/>
                <a:ea typeface="HY산B"/>
              </a:rPr>
              <a:t>봉공</a:t>
            </a:r>
            <a:r>
              <a:rPr lang="ko-KR" altLang="en-US" sz="1600" b="1" dirty="0">
                <a:latin typeface="HY산B"/>
                <a:ea typeface="HY산B"/>
              </a:rPr>
              <a:t>교육</a:t>
            </a:r>
            <a:r>
              <a:rPr lang="en-US" altLang="ko-KR" sz="1600" b="1" dirty="0">
                <a:latin typeface="HY산B"/>
                <a:ea typeface="HY산B"/>
              </a:rPr>
              <a:t>, </a:t>
            </a:r>
            <a:r>
              <a:rPr lang="ko-KR" altLang="en-US" sz="1600" b="1" dirty="0">
                <a:latin typeface="HY산B"/>
                <a:ea typeface="HY산B"/>
              </a:rPr>
              <a:t>공동생활에 필요한 </a:t>
            </a:r>
            <a:r>
              <a:rPr lang="ko-KR" altLang="en-US" sz="1600" b="1" u="sng" dirty="0">
                <a:solidFill>
                  <a:srgbClr val="0070C0"/>
                </a:solidFill>
                <a:latin typeface="HY산B"/>
                <a:ea typeface="HY산B"/>
              </a:rPr>
              <a:t>도덕</a:t>
            </a:r>
            <a:r>
              <a:rPr lang="ko-KR" altLang="en-US" sz="1600" b="1" u="sng" dirty="0">
                <a:latin typeface="HY산B"/>
                <a:ea typeface="HY산B"/>
              </a:rPr>
              <a:t>교육</a:t>
            </a:r>
            <a:r>
              <a:rPr lang="ko-KR" altLang="en-US" sz="1600" b="1" dirty="0">
                <a:latin typeface="HY산B"/>
                <a:ea typeface="HY산B"/>
              </a:rPr>
              <a:t> 등이 서민 교육의 중심 내용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1142985"/>
            <a:ext cx="9144000" cy="5478214"/>
          </a:xfrm>
          <a:prstGeom prst="rect">
            <a:avLst/>
          </a:prstGeom>
          <a:solidFill>
            <a:schemeClr val="bg1">
              <a:lumMod val="90000"/>
              <a:alpha val="57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148071" y="1340739"/>
            <a:ext cx="3517523" cy="707519"/>
          </a:xfrm>
          <a:prstGeom prst="rect">
            <a:avLst/>
          </a:prstGeom>
          <a:solidFill>
            <a:srgbClr val="FFA492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96518" y="1340739"/>
            <a:ext cx="3743427" cy="689992"/>
          </a:xfrm>
          <a:prstGeom prst="rect">
            <a:avLst/>
          </a:prstGeom>
          <a:solidFill>
            <a:srgbClr val="FFA492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0" y="260603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ko-KR" altLang="en-US" sz="2700" b="1">
                <a:solidFill>
                  <a:schemeClr val="bg1"/>
                </a:solidFill>
                <a:latin typeface="한컴 윤고딕 760"/>
                <a:ea typeface="한컴 윤고딕 760"/>
              </a:rPr>
              <a:t>2-1. 에도시대의 교육</a:t>
            </a:r>
          </a:p>
        </p:txBody>
      </p:sp>
      <p:pic>
        <p:nvPicPr>
          <p:cNvPr id="4" name="Picture 2" descr="데라코야(寺子屋)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96519" y="2340885"/>
            <a:ext cx="3743427" cy="3358472"/>
          </a:xfrm>
          <a:prstGeom prst="rect">
            <a:avLst/>
          </a:prstGeom>
          <a:noFill/>
        </p:spPr>
      </p:pic>
      <p:pic>
        <p:nvPicPr>
          <p:cNvPr id="5" name="Picture 6" descr="https://upload.wikimedia.org/wikipedia/commons/thumb/6/6b/Koudoukan.JPG/300px-Koudoukan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148072" y="2340885"/>
            <a:ext cx="3517523" cy="335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23" y="1442846"/>
            <a:ext cx="3384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양재백두체B" pitchFamily="18" charset="-127"/>
                <a:ea typeface="양재백두체B" pitchFamily="18" charset="-127"/>
                <a:cs typeface="굴림"/>
              </a:rPr>
              <a:t>1. 서민교육 (사교육)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090" y="1442846"/>
            <a:ext cx="3384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양재백두체B" pitchFamily="18" charset="-127"/>
                <a:ea typeface="양재백두체B" pitchFamily="18" charset="-127"/>
                <a:cs typeface="굴림"/>
              </a:rPr>
              <a:t>2. 무가교육 (공교육)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519" y="6018444"/>
            <a:ext cx="39268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 dirty="0">
                <a:solidFill>
                  <a:srgbClr val="FF0000"/>
                </a:solidFill>
                <a:latin typeface="양재다운명조M" pitchFamily="18" charset="-127"/>
                <a:ea typeface="양재다운명조M" pitchFamily="18" charset="-127"/>
              </a:rPr>
              <a:t>서민</a:t>
            </a:r>
            <a:r>
              <a:rPr lang="ko-KR" altLang="en-US" sz="2200" b="1" dirty="0">
                <a:latin typeface="양재다운명조M" pitchFamily="18" charset="-127"/>
                <a:ea typeface="양재다운명조M" pitchFamily="18" charset="-127"/>
              </a:rPr>
              <a:t>을 대상으로 하는 사교육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9190" y="5851757"/>
            <a:ext cx="4067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 dirty="0">
                <a:solidFill>
                  <a:srgbClr val="FF0000"/>
                </a:solidFill>
                <a:latin typeface="양재다운명조M" pitchFamily="18" charset="-127"/>
                <a:ea typeface="양재다운명조M" pitchFamily="18" charset="-127"/>
              </a:rPr>
              <a:t>무사</a:t>
            </a:r>
            <a:r>
              <a:rPr lang="ko-KR" altLang="en-US" sz="2200" b="1" dirty="0">
                <a:latin typeface="양재다운명조M" pitchFamily="18" charset="-127"/>
                <a:ea typeface="양재다운명조M" pitchFamily="18" charset="-127"/>
              </a:rPr>
              <a:t> 계급인 </a:t>
            </a:r>
            <a:r>
              <a:rPr lang="ko-KR" altLang="en-US" sz="2200" b="1" dirty="0" err="1">
                <a:latin typeface="양재다운명조M" pitchFamily="18" charset="-127"/>
                <a:ea typeface="양재다운명조M" pitchFamily="18" charset="-127"/>
              </a:rPr>
              <a:t>번사</a:t>
            </a:r>
            <a:r>
              <a:rPr lang="ko-KR" altLang="en-US" sz="2200" b="1" dirty="0">
                <a:latin typeface="양재다운명조M" pitchFamily="18" charset="-127"/>
                <a:ea typeface="양재다운명조M" pitchFamily="18" charset="-127"/>
              </a:rPr>
              <a:t>(</a:t>
            </a:r>
            <a:r>
              <a:rPr lang="ko-KR" altLang="en-US" sz="2200" b="1" dirty="0" err="1">
                <a:latin typeface="양재다운명조M" pitchFamily="18" charset="-127"/>
                <a:ea typeface="양재다운명조M" pitchFamily="18" charset="-127"/>
              </a:rPr>
              <a:t>藩士</a:t>
            </a:r>
            <a:r>
              <a:rPr lang="ko-KR" altLang="en-US" sz="2200" b="1" dirty="0">
                <a:latin typeface="양재다운명조M" pitchFamily="18" charset="-127"/>
                <a:ea typeface="양재다운명조M" pitchFamily="18" charset="-127"/>
              </a:rPr>
              <a:t>)의 자제들을 위한 지배층의 교육기관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2008" y="48767"/>
            <a:ext cx="53640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02) 일본사회와 역사 _ 근세시대 : </a:t>
            </a:r>
            <a:r>
              <a:rPr lang="ko-KR" alt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교육</a:t>
            </a:r>
            <a:endParaRPr lang="ko-KR" altLang="en-US" sz="1300" dirty="0">
              <a:solidFill>
                <a:schemeClr val="accent2">
                  <a:lumMod val="60000"/>
                  <a:lumOff val="40000"/>
                </a:schemeClr>
              </a:solidFill>
              <a:latin typeface="한컴 윤고딕 760"/>
              <a:ea typeface="한컴 윤고딕 76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 rot="16200000" flipH="1">
            <a:off x="1994725" y="3872056"/>
            <a:ext cx="5154550" cy="0"/>
          </a:xfrm>
          <a:prstGeom prst="line">
            <a:avLst/>
          </a:prstGeom>
          <a:ln w="25400" cmpd="dbl">
            <a:solidFill>
              <a:schemeClr val="accent2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91" y="1142984"/>
            <a:ext cx="8462231" cy="530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0" y="260603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2-1. 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에도시대의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 교육 : </a:t>
            </a:r>
            <a:r>
              <a:rPr lang="ko-KR" altLang="en-US" sz="2700" b="1" dirty="0">
                <a:solidFill>
                  <a:schemeClr val="tx1"/>
                </a:solidFill>
                <a:latin typeface="한컴 윤고딕 760"/>
                <a:ea typeface="한컴 윤고딕 760"/>
              </a:rPr>
              <a:t>서민교육기관 (</a:t>
            </a:r>
            <a:r>
              <a:rPr lang="ko-KR" altLang="en-US" sz="2700" b="1" dirty="0" err="1">
                <a:solidFill>
                  <a:schemeClr val="tx1"/>
                </a:solidFill>
                <a:latin typeface="한컴 윤고딕 760"/>
                <a:ea typeface="한컴 윤고딕 760"/>
              </a:rPr>
              <a:t>데라코야</a:t>
            </a:r>
            <a:r>
              <a:rPr lang="ko-KR" altLang="en-US" sz="2700" b="1" dirty="0">
                <a:solidFill>
                  <a:schemeClr val="tx1"/>
                </a:solidFill>
                <a:latin typeface="한컴 윤고딕 760"/>
                <a:ea typeface="한컴 윤고딕 760"/>
              </a:rPr>
              <a:t>)</a:t>
            </a:r>
          </a:p>
        </p:txBody>
      </p:sp>
      <p:pic>
        <p:nvPicPr>
          <p:cNvPr id="4" name="Picture 2" descr="http://pub.chosun.com/up_fd/wc_news/2016-12/bimg_thumb/1701_618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6291" y="1142984"/>
            <a:ext cx="8462231" cy="53092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72008" y="48767"/>
            <a:ext cx="53640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02) 일본사회와 역사 _ 근세시대 : </a:t>
            </a:r>
            <a:r>
              <a:rPr lang="ko-KR" alt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교육</a:t>
            </a:r>
            <a:endParaRPr lang="ko-KR" altLang="en-US" sz="1300" dirty="0">
              <a:solidFill>
                <a:schemeClr val="accent2">
                  <a:lumMod val="60000"/>
                  <a:lumOff val="40000"/>
                </a:schemeClr>
              </a:solidFill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1000108"/>
            <a:ext cx="9144000" cy="5857892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0" y="260603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2-1. 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에도시대의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 교육 : </a:t>
            </a:r>
            <a:r>
              <a:rPr lang="ko-KR" altLang="en-US" sz="2700" b="1" dirty="0">
                <a:solidFill>
                  <a:schemeClr val="tx1"/>
                </a:solidFill>
                <a:latin typeface="한컴 윤고딕 760"/>
                <a:ea typeface="한컴 윤고딕 760"/>
              </a:rPr>
              <a:t>서민교육기관 (</a:t>
            </a:r>
            <a:r>
              <a:rPr lang="ko-KR" altLang="en-US" sz="2700" b="1" dirty="0" err="1">
                <a:solidFill>
                  <a:schemeClr val="tx1"/>
                </a:solidFill>
                <a:latin typeface="한컴 윤고딕 760"/>
                <a:ea typeface="한컴 윤고딕 760"/>
              </a:rPr>
              <a:t>데라코야</a:t>
            </a:r>
            <a:r>
              <a:rPr lang="ko-KR" altLang="en-US" sz="2700" b="1" dirty="0">
                <a:solidFill>
                  <a:schemeClr val="tx1"/>
                </a:solidFill>
                <a:latin typeface="한컴 윤고딕 760"/>
                <a:ea typeface="한컴 윤고딕 76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2008" y="48767"/>
            <a:ext cx="53640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02) 일본사회와 역사 _ 근세시대 : </a:t>
            </a:r>
            <a:r>
              <a:rPr lang="ko-KR" alt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교육</a:t>
            </a:r>
            <a:endParaRPr lang="ko-KR" altLang="en-US" sz="1300" dirty="0">
              <a:solidFill>
                <a:schemeClr val="accent2">
                  <a:lumMod val="60000"/>
                  <a:lumOff val="40000"/>
                </a:schemeClr>
              </a:solidFill>
              <a:latin typeface="한컴 윤고딕 760"/>
              <a:ea typeface="한컴 윤고딕 76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3219449" cy="48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457544" y="2114506"/>
          <a:ext cx="5472174" cy="4237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66"/>
                <a:gridCol w="4714908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기원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 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일본 중세 절 ▶ </a:t>
                      </a:r>
                      <a:r>
                        <a:rPr lang="ko-KR" altLang="en-US" sz="2000" b="1" dirty="0" err="1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에도시대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 본격화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배경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한컴 소망 B" pitchFamily="18" charset="-127"/>
                        <a:ea typeface="한컴 소망 B" pitchFamily="18" charset="-127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상공업발달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rgbClr val="0070C0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문서문화 발달</a:t>
                      </a:r>
                      <a:endParaRPr lang="ko-KR" altLang="en-US" sz="2000" b="1" dirty="0">
                        <a:solidFill>
                          <a:srgbClr val="0070C0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교사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한컴 소망 B" pitchFamily="18" charset="-127"/>
                        <a:ea typeface="한컴 소망 B" pitchFamily="18" charset="-127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불교 승려</a:t>
                      </a:r>
                      <a:r>
                        <a:rPr lang="en-US" altLang="ko-KR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, </a:t>
                      </a:r>
                      <a:r>
                        <a:rPr lang="ko-KR" altLang="en-US" sz="2000" b="1" dirty="0" err="1" smtClean="0">
                          <a:latin typeface="HY엽서M" pitchFamily="18" charset="-127"/>
                          <a:ea typeface="HY엽서M" pitchFamily="18" charset="-127"/>
                        </a:rPr>
                        <a:t>신토의</a:t>
                      </a:r>
                      <a:r>
                        <a:rPr lang="ko-KR" altLang="en-US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 신관</a:t>
                      </a:r>
                      <a:r>
                        <a:rPr lang="en-US" altLang="ko-KR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의사</a:t>
                      </a:r>
                      <a:r>
                        <a:rPr lang="en-US" altLang="ko-KR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,</a:t>
                      </a:r>
                      <a:r>
                        <a:rPr lang="ko-KR" altLang="en-US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무사</a:t>
                      </a:r>
                      <a:r>
                        <a:rPr lang="en-US" altLang="ko-KR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,</a:t>
                      </a:r>
                      <a:r>
                        <a:rPr lang="ko-KR" altLang="en-US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낭인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제자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한컴 소망 B" pitchFamily="18" charset="-127"/>
                        <a:ea typeface="한컴 소망 B" pitchFamily="18" charset="-127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교사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– 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일시적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x, 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종신적 ▶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‘</a:t>
                      </a:r>
                      <a:r>
                        <a:rPr lang="ko-KR" altLang="en-US" sz="2000" b="1" dirty="0" err="1" smtClean="0">
                          <a:solidFill>
                            <a:srgbClr val="00B050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후데코</a:t>
                      </a:r>
                      <a:r>
                        <a:rPr lang="ko-KR" altLang="en-US" sz="2000" b="1" dirty="0" smtClean="0">
                          <a:solidFill>
                            <a:srgbClr val="00B050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 묘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’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교육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한컴 소망 B" pitchFamily="18" charset="-127"/>
                        <a:ea typeface="한컴 소망 B" pitchFamily="18" charset="-127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숫자를 익힘 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▶</a:t>
                      </a:r>
                      <a:r>
                        <a:rPr lang="en-US" altLang="ko-KR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 </a:t>
                      </a:r>
                      <a:r>
                        <a:rPr lang="ko-KR" altLang="en-US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문자습득 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▶</a:t>
                      </a:r>
                      <a:r>
                        <a:rPr lang="en-US" altLang="ko-KR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 </a:t>
                      </a:r>
                      <a:r>
                        <a:rPr lang="ko-KR" altLang="en-US" sz="2000" b="1" dirty="0" smtClean="0">
                          <a:latin typeface="HY엽서M" pitchFamily="18" charset="-127"/>
                          <a:ea typeface="HY엽서M" pitchFamily="18" charset="-127"/>
                        </a:rPr>
                        <a:t>실무지식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교과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한컴 소망 B" pitchFamily="18" charset="-127"/>
                        <a:ea typeface="한컴 소망 B" pitchFamily="18" charset="-127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HY엽서M" pitchFamily="18" charset="-127"/>
                          <a:ea typeface="HY엽서M" pitchFamily="18" charset="-127"/>
                          <a:cs typeface="+mn-cs"/>
                        </a:rPr>
                        <a:t>‘</a:t>
                      </a:r>
                      <a:r>
                        <a:rPr lang="ko-KR" altLang="en-US" sz="2000" b="1" kern="1200" dirty="0" err="1" smtClean="0">
                          <a:solidFill>
                            <a:schemeClr val="dk1"/>
                          </a:solidFill>
                          <a:latin typeface="HY엽서M" pitchFamily="18" charset="-127"/>
                          <a:ea typeface="HY엽서M" pitchFamily="18" charset="-127"/>
                          <a:cs typeface="+mn-cs"/>
                        </a:rPr>
                        <a:t>지쓰고쿄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HY엽서M" pitchFamily="18" charset="-127"/>
                          <a:ea typeface="HY엽서M" pitchFamily="18" charset="-127"/>
                          <a:cs typeface="+mn-cs"/>
                        </a:rPr>
                        <a:t>’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HY엽서M" pitchFamily="18" charset="-127"/>
                          <a:ea typeface="HY엽서M" pitchFamily="18" charset="-127"/>
                          <a:cs typeface="+mn-cs"/>
                        </a:rPr>
                        <a:t>와 ‘도지쿄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HY엽서M" pitchFamily="18" charset="-127"/>
                          <a:ea typeface="HY엽서M" pitchFamily="18" charset="-127"/>
                          <a:cs typeface="+mn-cs"/>
                        </a:rPr>
                        <a:t>’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기타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한컴 소망 B" pitchFamily="18" charset="-127"/>
                        <a:ea typeface="한컴 소망 B" pitchFamily="18" charset="-127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남녀 공학</a:t>
                      </a:r>
                      <a:endParaRPr lang="en-US" altLang="ko-KR" sz="2000" b="1" dirty="0" smtClean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특별야간 강좌 개최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– 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유명한 인기 강사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4429124" y="1285860"/>
            <a:ext cx="3907763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dirty="0" err="1" smtClean="0">
                <a:latin typeface="양재백두체B" pitchFamily="18" charset="-127"/>
                <a:ea typeface="양재백두체B" pitchFamily="18" charset="-127"/>
              </a:rPr>
              <a:t>데라코야</a:t>
            </a:r>
            <a:endParaRPr lang="ko-KR" altLang="en-US" sz="3200" dirty="0" smtClean="0">
              <a:latin typeface="양재백두체B" pitchFamily="18" charset="-127"/>
              <a:ea typeface="양재백두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2008" y="48767"/>
            <a:ext cx="53640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02) 일본사회와 역사 _ 근세시대 : </a:t>
            </a:r>
            <a:r>
              <a:rPr lang="ko-KR" alt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교육</a:t>
            </a:r>
            <a:endParaRPr lang="ko-KR" altLang="en-US" sz="1300" dirty="0">
              <a:solidFill>
                <a:schemeClr val="accent2">
                  <a:lumMod val="60000"/>
                  <a:lumOff val="40000"/>
                </a:schemeClr>
              </a:solidFill>
              <a:latin typeface="한컴 윤고딕 760"/>
              <a:ea typeface="한컴 윤고딕 76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260603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ko-KR" altLang="en-US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2-</a:t>
            </a:r>
            <a:r>
              <a:rPr lang="en-US" altLang="ko-KR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1</a:t>
            </a:r>
            <a:r>
              <a:rPr lang="ko-KR" altLang="en-US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에도시대의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 교육 : 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조닌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 문화 (동영상) </a:t>
            </a:r>
          </a:p>
        </p:txBody>
      </p:sp>
      <p:pic>
        <p:nvPicPr>
          <p:cNvPr id="5" name="Picture 2" descr="조선과 다른 길을 걸었던 일본 에도 시대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472" y="1214422"/>
            <a:ext cx="8001056" cy="4643470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0" y="6494145"/>
            <a:ext cx="6689596" cy="3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dirty="0">
                <a:hlinkClick r:id="rId3"/>
              </a:rPr>
              <a:t> </a:t>
            </a:r>
            <a:r>
              <a:rPr lang="en-US" altLang="ko-KR" dirty="0">
                <a:hlinkClick r:id="rId3"/>
              </a:rPr>
              <a:t>https://www.youtube.com/watch?v=RI7G4nGTJYA</a:t>
            </a:r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928670"/>
            <a:ext cx="9144000" cy="5665459"/>
          </a:xfrm>
          <a:prstGeom prst="rect">
            <a:avLst/>
          </a:prstGeom>
          <a:solidFill>
            <a:schemeClr val="bg1">
              <a:lumMod val="90000"/>
              <a:alpha val="57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 algn="ctr">
              <a:defRPr lang="ko-KR" altLang="en-US"/>
            </a:pPr>
            <a:endParaRPr lang="ko-KR" altLang="en-US" sz="1400" b="1" dirty="0">
              <a:solidFill>
                <a:schemeClr val="tx1"/>
              </a:solidFill>
              <a:latin typeface="한컴 윤고딕 760"/>
              <a:ea typeface="한컴 윤고딕 76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2008" y="48767"/>
            <a:ext cx="5364098" cy="28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30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02) 일본사회와 역사 _ 근세시대 : 교욱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260603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ko-KR" altLang="en-US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2-</a:t>
            </a:r>
            <a:r>
              <a:rPr lang="en-US" altLang="ko-KR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2</a:t>
            </a:r>
            <a:r>
              <a:rPr lang="ko-KR" altLang="en-US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에도시대의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 교육 : 공교육의 핵심 "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번교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 (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藩校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)"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3428992" y="1931569"/>
          <a:ext cx="5472174" cy="4016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66"/>
                <a:gridCol w="4714908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설립</a:t>
                      </a:r>
                      <a:endParaRPr lang="en-US" altLang="ko-KR" sz="2000" b="1" dirty="0" smtClean="0">
                        <a:solidFill>
                          <a:schemeClr val="bg1"/>
                        </a:solidFill>
                        <a:latin typeface="한컴 소망 B" pitchFamily="18" charset="-127"/>
                        <a:ea typeface="한컴 소망 B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배경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도쿠가와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 </a:t>
                      </a:r>
                      <a:r>
                        <a:rPr lang="ko-KR" altLang="en-US" sz="2000" dirty="0" err="1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이에미쓰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 시대에</a:t>
                      </a:r>
                      <a:endParaRPr lang="en-US" altLang="ko-KR" sz="2000" dirty="0" smtClean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70C0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무단 정치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▶</a:t>
                      </a:r>
                      <a:r>
                        <a:rPr lang="ko-KR" altLang="en-US" sz="2000" dirty="0" smtClean="0">
                          <a:solidFill>
                            <a:schemeClr val="tx2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문치 정치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로의 전환 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교사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한컴 소망 B" pitchFamily="18" charset="-127"/>
                        <a:ea typeface="한컴 소망 B" pitchFamily="18" charset="-127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번사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- 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수강료지불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X, 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번이 비용부담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제자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한컴 소망 B" pitchFamily="18" charset="-127"/>
                        <a:ea typeface="한컴 소망 B" pitchFamily="18" charset="-127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무사 계급인 </a:t>
                      </a:r>
                      <a:r>
                        <a:rPr lang="ko-KR" altLang="en-US" sz="2000" b="1" dirty="0" err="1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번사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 자제들 ▶</a:t>
                      </a: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 강제입학</a:t>
                      </a:r>
                      <a:endParaRPr lang="ko-KR" altLang="en-US" sz="2000" b="1" dirty="0">
                        <a:solidFill>
                          <a:srgbClr val="FF0000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교육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한컴 소망 B" pitchFamily="18" charset="-127"/>
                        <a:ea typeface="한컴 소망 B" pitchFamily="18" charset="-127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의대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서양학교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황학교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향학교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여학교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특징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한컴 소망 B" pitchFamily="18" charset="-127"/>
                        <a:ea typeface="한컴 소망 B" pitchFamily="18" charset="-127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각 번</a:t>
                      </a:r>
                      <a:r>
                        <a:rPr lang="ko-KR" altLang="en-US" sz="2000" b="1" baseline="0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 사정</a:t>
                      </a:r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, </a:t>
                      </a:r>
                      <a:r>
                        <a:rPr lang="ko-KR" altLang="en-US" sz="2000" b="1" baseline="0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처지 고려 인재육성 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목표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한컴 소망 B" pitchFamily="18" charset="-127"/>
                        <a:ea typeface="한컴 소망 B" pitchFamily="18" charset="-127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사관 학교 기능 담당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한컴 소망 B" pitchFamily="18" charset="-127"/>
                          <a:ea typeface="한컴 소망 B" pitchFamily="18" charset="-127"/>
                        </a:rPr>
                        <a:t>기타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한컴 소망 B" pitchFamily="18" charset="-127"/>
                        <a:ea typeface="한컴 소망 B" pitchFamily="18" charset="-127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시험 낙제자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– 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엄벌 </a:t>
                      </a:r>
                      <a:endParaRPr lang="en-US" altLang="ko-KR" sz="2000" b="1" dirty="0" smtClean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장남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– </a:t>
                      </a:r>
                      <a:r>
                        <a:rPr lang="ko-KR" altLang="en-US" sz="2000" b="1" baseline="0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 감봉</a:t>
                      </a:r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, </a:t>
                      </a:r>
                      <a:r>
                        <a:rPr lang="ko-KR" altLang="en-US" sz="2000" b="1" baseline="0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부모직책 이어받지</a:t>
                      </a:r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HY엽서M" pitchFamily="18" charset="-127"/>
                          <a:ea typeface="HY엽서M" pitchFamily="18" charset="-127"/>
                        </a:rPr>
                        <a:t>X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엽서M" pitchFamily="18" charset="-127"/>
                        <a:ea typeface="HY엽서M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https://upload.wikimedia.org/wikipedia/commons/thumb/6/6b/Koudoukan.JPG/270px-Koudouka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2898766" cy="2076452"/>
          </a:xfrm>
          <a:prstGeom prst="rect">
            <a:avLst/>
          </a:prstGeom>
          <a:noFill/>
        </p:spPr>
      </p:pic>
      <p:pic>
        <p:nvPicPr>
          <p:cNvPr id="7172" name="Picture 4" descr="https://upload.wikimedia.org/wikipedia/commons/thumb/6/62/The_gate_of_Kodokan%2C_Mito.jpg/270px-The_gate_of_Kodokan%2C_Mit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857628"/>
            <a:ext cx="2898765" cy="2071702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159251" y="3508506"/>
            <a:ext cx="2953797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dirty="0" smtClean="0">
                <a:latin typeface="한컴 소망 M" pitchFamily="18" charset="-127"/>
                <a:ea typeface="한컴 소망 M" pitchFamily="18" charset="-127"/>
              </a:rPr>
              <a:t> 고도간의 </a:t>
            </a:r>
            <a:r>
              <a:rPr lang="ko-KR" altLang="en-US" sz="1300" dirty="0" err="1" smtClean="0">
                <a:latin typeface="한컴 소망 M" pitchFamily="18" charset="-127"/>
                <a:ea typeface="한컴 소망 M" pitchFamily="18" charset="-127"/>
              </a:rPr>
              <a:t>정청</a:t>
            </a:r>
            <a:endParaRPr lang="ko-KR" altLang="en-US" sz="1200" dirty="0">
              <a:latin typeface="한컴 소망 M" pitchFamily="18" charset="-127"/>
              <a:ea typeface="한컴 소망 M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14282" y="6075524"/>
            <a:ext cx="2898765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dirty="0" smtClean="0">
                <a:latin typeface="한컴 소망 M" pitchFamily="18" charset="-127"/>
                <a:ea typeface="한컴 소망 M" pitchFamily="18" charset="-127"/>
              </a:rPr>
              <a:t> 고도간의 정문</a:t>
            </a:r>
            <a:endParaRPr lang="ko-KR" altLang="en-US" sz="1200" dirty="0">
              <a:latin typeface="한컴 소망 M" pitchFamily="18" charset="-127"/>
              <a:ea typeface="한컴 소망 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286248" y="1201151"/>
            <a:ext cx="3907763" cy="5847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dirty="0" smtClean="0">
                <a:latin typeface="양재백두체B" pitchFamily="18" charset="-127"/>
                <a:ea typeface="양재백두체B" pitchFamily="18" charset="-127"/>
              </a:rPr>
              <a:t>번    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928670"/>
            <a:ext cx="9144000" cy="5665459"/>
          </a:xfrm>
          <a:prstGeom prst="rect">
            <a:avLst/>
          </a:prstGeom>
          <a:solidFill>
            <a:schemeClr val="bg1">
              <a:lumMod val="90000"/>
              <a:alpha val="57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-72008" y="48767"/>
            <a:ext cx="5364098" cy="28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30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02) 일본사회와 역사 _ 근세시대 : 교욱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260603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ko-KR" altLang="en-US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2-</a:t>
            </a:r>
            <a:r>
              <a:rPr lang="en-US" altLang="ko-KR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2</a:t>
            </a:r>
            <a:r>
              <a:rPr lang="ko-KR" altLang="en-US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에도시대의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 교육 : 공교육의 핵심 "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번교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 (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藩校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)"</a:t>
            </a:r>
          </a:p>
        </p:txBody>
      </p:sp>
      <p:pic>
        <p:nvPicPr>
          <p:cNvPr id="4" name="Picture 2" descr="일본의 근세시대 - 쇼나이번교 지도칸(庄&amp;#x5185;藩校致道館)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51460" y="1150565"/>
            <a:ext cx="4463416" cy="51529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4679" y="1377317"/>
            <a:ext cx="3816477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# 7~8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세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  <a:latin typeface="한컴 소망 M" pitchFamily="18" charset="-127"/>
              <a:ea typeface="한컴 소망 M" pitchFamily="18" charset="-127"/>
            </a:endParaRPr>
          </a:p>
          <a:p>
            <a:pPr>
              <a:defRPr lang="ko-KR" altLang="en-US"/>
            </a:pPr>
            <a:endParaRPr lang="en-US" altLang="ko-KR" b="1" dirty="0" smtClean="0">
              <a:solidFill>
                <a:srgbClr val="0070C0"/>
              </a:solidFill>
              <a:latin typeface="한컴 소망 M" pitchFamily="18" charset="-127"/>
              <a:ea typeface="한컴 소망 M" pitchFamily="18" charset="-127"/>
            </a:endParaRPr>
          </a:p>
          <a:p>
            <a:pPr>
              <a:defRPr lang="ko-KR" altLang="en-US"/>
            </a:pPr>
            <a:r>
              <a:rPr lang="ko-KR" altLang="en-US" sz="2300" b="1" dirty="0" smtClean="0">
                <a:solidFill>
                  <a:schemeClr val="accent2">
                    <a:lumMod val="80000"/>
                    <a:lumOff val="20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문과</a:t>
            </a:r>
            <a:r>
              <a:rPr lang="ko-KR" altLang="en-US" sz="2300" b="1" dirty="0" smtClean="0">
                <a:latin typeface="한컴 소망 M" pitchFamily="18" charset="-127"/>
                <a:ea typeface="한컴 소망 M" pitchFamily="18" charset="-127"/>
              </a:rPr>
              <a:t>수업</a:t>
            </a:r>
            <a:endParaRPr lang="ko-KR" altLang="en-US" sz="2300" b="1" dirty="0">
              <a:solidFill>
                <a:srgbClr val="0070C0"/>
              </a:solidFill>
              <a:latin typeface="한컴 소망 M" pitchFamily="18" charset="-127"/>
              <a:ea typeface="한컴 소망 M" pitchFamily="18" charset="-127"/>
            </a:endParaRPr>
          </a:p>
          <a:p>
            <a:pPr>
              <a:defRPr lang="ko-KR" altLang="en-US"/>
            </a:pPr>
            <a:r>
              <a:rPr lang="ko-KR" altLang="en-US" dirty="0" smtClean="0">
                <a:latin typeface="한컴 소망 M" pitchFamily="18" charset="-127"/>
                <a:ea typeface="한컴 소망 M" pitchFamily="18" charset="-127"/>
              </a:rPr>
              <a:t>기초적인 </a:t>
            </a:r>
            <a:r>
              <a:rPr lang="ko-KR" altLang="en-US" dirty="0">
                <a:latin typeface="한컴 소망 M" pitchFamily="18" charset="-127"/>
                <a:ea typeface="한컴 소망 M" pitchFamily="18" charset="-127"/>
              </a:rPr>
              <a:t>읽기 및 </a:t>
            </a:r>
            <a:r>
              <a:rPr lang="ko-KR" altLang="en-US" dirty="0" smtClean="0">
                <a:latin typeface="한컴 소망 M" pitchFamily="18" charset="-127"/>
                <a:ea typeface="한컴 소망 M" pitchFamily="18" charset="-127"/>
              </a:rPr>
              <a:t>쓰기</a:t>
            </a:r>
            <a:endParaRPr lang="en-US" altLang="ko-KR" dirty="0" smtClean="0">
              <a:latin typeface="한컴 소망 M" pitchFamily="18" charset="-127"/>
              <a:ea typeface="한컴 소망 M" pitchFamily="18" charset="-127"/>
            </a:endParaRPr>
          </a:p>
          <a:p>
            <a:pPr>
              <a:defRPr lang="ko-KR" altLang="en-US"/>
            </a:pPr>
            <a:r>
              <a:rPr lang="en-US" altLang="ko-KR" dirty="0" smtClean="0">
                <a:latin typeface="한컴 소망 M" pitchFamily="18" charset="-127"/>
                <a:ea typeface="한컴 소망 M" pitchFamily="18" charset="-127"/>
              </a:rPr>
              <a:t>(</a:t>
            </a:r>
            <a:r>
              <a:rPr lang="ko-KR" altLang="en-US" dirty="0" smtClean="0">
                <a:latin typeface="한컴 소망 M" pitchFamily="18" charset="-127"/>
                <a:ea typeface="한컴 소망 M" pitchFamily="18" charset="-127"/>
              </a:rPr>
              <a:t>소학, 효경, </a:t>
            </a:r>
            <a:r>
              <a:rPr lang="ko-KR" altLang="en-US" dirty="0" err="1" smtClean="0">
                <a:latin typeface="한컴 소망 M" pitchFamily="18" charset="-127"/>
                <a:ea typeface="한컴 소망 M" pitchFamily="18" charset="-127"/>
              </a:rPr>
              <a:t>사서오경등</a:t>
            </a:r>
            <a:r>
              <a:rPr lang="en-US" altLang="ko-KR" dirty="0" smtClean="0">
                <a:latin typeface="한컴 소망 M" pitchFamily="18" charset="-127"/>
                <a:ea typeface="한컴 소망 M" pitchFamily="18" charset="-127"/>
              </a:rPr>
              <a:t>)</a:t>
            </a:r>
            <a:r>
              <a:rPr lang="ko-KR" altLang="en-US" dirty="0" smtClean="0">
                <a:latin typeface="한컴 소망 M" pitchFamily="18" charset="-127"/>
                <a:ea typeface="한컴 소망 M" pitchFamily="18" charset="-127"/>
              </a:rPr>
              <a:t> </a:t>
            </a:r>
            <a:endParaRPr lang="ko-KR" altLang="en-US" dirty="0">
              <a:latin typeface="한컴 소망 M" pitchFamily="18" charset="-127"/>
              <a:ea typeface="한컴 소망 M" pitchFamily="18" charset="-127"/>
            </a:endParaRPr>
          </a:p>
          <a:p>
            <a:pPr lvl="0">
              <a:defRPr lang="ko-KR" altLang="en-US"/>
            </a:pP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   </a:t>
            </a:r>
            <a:endParaRPr lang="ko-KR" altLang="en-US" sz="2300" dirty="0">
              <a:solidFill>
                <a:schemeClr val="accent2">
                  <a:lumMod val="75000"/>
                </a:schemeClr>
              </a:solidFill>
              <a:latin typeface="한컴 소망 M" pitchFamily="18" charset="-127"/>
              <a:ea typeface="한컴 소망 M" pitchFamily="18" charset="-127"/>
            </a:endParaRPr>
          </a:p>
          <a:p>
            <a:pPr lvl="0">
              <a:defRPr lang="ko-KR" altLang="en-US"/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#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13~14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세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  <a:latin typeface="한컴 소망 M" pitchFamily="18" charset="-127"/>
              <a:ea typeface="한컴 소망 M" pitchFamily="18" charset="-127"/>
            </a:endParaRPr>
          </a:p>
          <a:p>
            <a:pPr lvl="0">
              <a:defRPr lang="ko-KR" altLang="en-US"/>
            </a:pPr>
            <a:endParaRPr lang="ko-KR" altLang="en-US" b="1" dirty="0">
              <a:solidFill>
                <a:srgbClr val="0070C0"/>
              </a:solidFill>
              <a:latin typeface="한컴 소망 M" pitchFamily="18" charset="-127"/>
              <a:ea typeface="한컴 소망 M" pitchFamily="18" charset="-127"/>
            </a:endParaRPr>
          </a:p>
          <a:p>
            <a:pPr lvl="0">
              <a:defRPr lang="ko-KR" altLang="en-US"/>
            </a:pPr>
            <a:r>
              <a:rPr lang="ko-KR" altLang="en-US" sz="2300" b="1" dirty="0" smtClean="0">
                <a:solidFill>
                  <a:schemeClr val="accent2">
                    <a:lumMod val="80000"/>
                    <a:lumOff val="20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무과</a:t>
            </a:r>
            <a:r>
              <a:rPr lang="ko-KR" altLang="en-US" sz="2300" b="1" dirty="0" smtClean="0">
                <a:latin typeface="한컴 소망 M" pitchFamily="18" charset="-127"/>
                <a:ea typeface="한컴 소망 M" pitchFamily="18" charset="-127"/>
              </a:rPr>
              <a:t>수업</a:t>
            </a:r>
            <a:endParaRPr lang="ko-KR" altLang="en-US" sz="2300" b="1" dirty="0">
              <a:latin typeface="한컴 소망 M" pitchFamily="18" charset="-127"/>
              <a:ea typeface="한컴 소망 M" pitchFamily="18" charset="-127"/>
            </a:endParaRPr>
          </a:p>
          <a:p>
            <a:pPr lvl="0">
              <a:defRPr lang="ko-KR" altLang="en-US"/>
            </a:pPr>
            <a:r>
              <a:rPr lang="ko-KR" altLang="en-US" dirty="0" smtClean="0">
                <a:latin typeface="한컴 소망 M" pitchFamily="18" charset="-127"/>
                <a:ea typeface="한컴 소망 M" pitchFamily="18" charset="-127"/>
              </a:rPr>
              <a:t> </a:t>
            </a:r>
            <a:r>
              <a:rPr lang="en-US" altLang="ko-KR" dirty="0" smtClean="0">
                <a:latin typeface="한컴 소망 M" pitchFamily="18" charset="-127"/>
                <a:ea typeface="한컴 소망 M" pitchFamily="18" charset="-127"/>
              </a:rPr>
              <a:t>(</a:t>
            </a:r>
            <a:r>
              <a:rPr lang="ko-KR" altLang="en-US" dirty="0" smtClean="0">
                <a:latin typeface="한컴 소망 M" pitchFamily="18" charset="-127"/>
                <a:ea typeface="한컴 소망 M" pitchFamily="18" charset="-127"/>
              </a:rPr>
              <a:t>검술 등의 무예와 병법 등</a:t>
            </a:r>
            <a:r>
              <a:rPr lang="en-US" altLang="ko-KR" dirty="0" smtClean="0">
                <a:latin typeface="한컴 소망 M" pitchFamily="18" charset="-127"/>
                <a:ea typeface="한컴 소망 M" pitchFamily="18" charset="-127"/>
              </a:rPr>
              <a:t>)</a:t>
            </a:r>
            <a:r>
              <a:rPr lang="ko-KR" altLang="en-US" dirty="0" smtClean="0">
                <a:latin typeface="한컴 소망 M" pitchFamily="18" charset="-127"/>
                <a:ea typeface="한컴 소망 M" pitchFamily="18" charset="-127"/>
              </a:rPr>
              <a:t> </a:t>
            </a:r>
            <a:endParaRPr lang="en-US" altLang="ko-KR" dirty="0" smtClean="0">
              <a:latin typeface="한컴 소망 M" pitchFamily="18" charset="-127"/>
              <a:ea typeface="한컴 소망 M" pitchFamily="18" charset="-127"/>
            </a:endParaRPr>
          </a:p>
          <a:p>
            <a:pPr lvl="0">
              <a:defRPr lang="ko-KR" altLang="en-US"/>
            </a:pPr>
            <a:endParaRPr lang="ko-KR" altLang="en-US" sz="2300" dirty="0">
              <a:latin typeface="한컴 소망 M" pitchFamily="18" charset="-127"/>
              <a:ea typeface="한컴 소망 M" pitchFamily="18" charset="-127"/>
            </a:endParaRPr>
          </a:p>
          <a:p>
            <a:pPr lvl="0">
              <a:defRPr lang="ko-KR" altLang="en-US"/>
            </a:pP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  <a:latin typeface="한컴 소망 M" pitchFamily="18" charset="-127"/>
              <a:ea typeface="한컴 소망 M" pitchFamily="18" charset="-127"/>
            </a:endParaRPr>
          </a:p>
          <a:p>
            <a:pPr lvl="0">
              <a:defRPr lang="ko-KR" altLang="en-US"/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#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17~19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세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  <a:latin typeface="한컴 소망 M" pitchFamily="18" charset="-127"/>
              <a:ea typeface="한컴 소망 M" pitchFamily="18" charset="-127"/>
            </a:endParaRPr>
          </a:p>
          <a:p>
            <a:pPr lvl="0">
              <a:defRPr lang="ko-KR" altLang="en-US"/>
            </a:pP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한컴 소망 M" pitchFamily="18" charset="-127"/>
              <a:ea typeface="한컴 소망 M" pitchFamily="18" charset="-127"/>
            </a:endParaRPr>
          </a:p>
          <a:p>
            <a:pPr lvl="0">
              <a:defRPr lang="ko-KR" altLang="en-US"/>
            </a:pPr>
            <a:r>
              <a:rPr lang="ko-KR" altLang="en-US" sz="2300" b="1" dirty="0" smtClean="0">
                <a:latin typeface="한컴 소망 M" pitchFamily="18" charset="-127"/>
                <a:ea typeface="한컴 소망 M" pitchFamily="18" charset="-127"/>
              </a:rPr>
              <a:t>    졸업</a:t>
            </a:r>
            <a:endParaRPr lang="ko-KR" altLang="en-US" sz="2300" b="1" dirty="0">
              <a:latin typeface="한컴 소망 M" pitchFamily="18" charset="-127"/>
              <a:ea typeface="한컴 소망 M" pitchFamily="18" charset="-127"/>
            </a:endParaRPr>
          </a:p>
          <a:p>
            <a:pPr lvl="0">
              <a:defRPr lang="ko-KR" altLang="en-US"/>
            </a:pPr>
            <a:r>
              <a:rPr lang="ko-KR" altLang="en-US" sz="2300" dirty="0">
                <a:latin typeface="한컴 소망 M" pitchFamily="18" charset="-127"/>
                <a:ea typeface="한컴 소망 M" pitchFamily="18" charset="-127"/>
              </a:rPr>
              <a:t>  </a:t>
            </a:r>
          </a:p>
        </p:txBody>
      </p:sp>
      <p:cxnSp>
        <p:nvCxnSpPr>
          <p:cNvPr id="13" name="직선 연결선 12"/>
          <p:cNvCxnSpPr/>
          <p:nvPr/>
        </p:nvCxnSpPr>
        <p:spPr>
          <a:xfrm rot="16200000" flipH="1">
            <a:off x="6423881" y="3726252"/>
            <a:ext cx="51545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4714876" y="3073398"/>
            <a:ext cx="4286280" cy="144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714876" y="1147534"/>
            <a:ext cx="4286280" cy="144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714876" y="4929198"/>
            <a:ext cx="4286280" cy="144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4714876" y="6302084"/>
            <a:ext cx="4286280" cy="144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000109"/>
            <a:ext cx="9144000" cy="5500726"/>
          </a:xfrm>
          <a:prstGeom prst="rect">
            <a:avLst/>
          </a:prstGeom>
          <a:solidFill>
            <a:schemeClr val="bg1">
              <a:lumMod val="90000"/>
              <a:alpha val="57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-72008" y="48767"/>
            <a:ext cx="53640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02) 일본사회와 역사 _ 근세시대 : </a:t>
            </a:r>
            <a:r>
              <a:rPr lang="ko-KR" alt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교육</a:t>
            </a:r>
            <a:endParaRPr lang="ko-KR" altLang="en-US" sz="1300" dirty="0">
              <a:solidFill>
                <a:schemeClr val="accent2">
                  <a:lumMod val="60000"/>
                  <a:lumOff val="40000"/>
                </a:schemeClr>
              </a:solidFill>
              <a:latin typeface="한컴 윤고딕 760"/>
              <a:ea typeface="한컴 윤고딕 76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260603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ko-KR" altLang="en-US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2-</a:t>
            </a:r>
            <a:r>
              <a:rPr lang="en-US" altLang="ko-KR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2</a:t>
            </a:r>
            <a:r>
              <a:rPr lang="ko-KR" altLang="en-US" sz="2700" b="1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에도시대의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 교육 : 공교육의 핵심 "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번교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 (</a:t>
            </a:r>
            <a:r>
              <a:rPr lang="ko-KR" altLang="en-US" sz="2700" b="1" dirty="0" err="1">
                <a:solidFill>
                  <a:schemeClr val="bg1"/>
                </a:solidFill>
                <a:latin typeface="한컴 윤고딕 760"/>
                <a:ea typeface="한컴 윤고딕 760"/>
              </a:rPr>
              <a:t>藩校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)"</a:t>
            </a:r>
          </a:p>
        </p:txBody>
      </p:sp>
      <p:pic>
        <p:nvPicPr>
          <p:cNvPr id="4" name="Picture 2" descr="도쿠가와 나리아키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85720" y="1484784"/>
            <a:ext cx="3753277" cy="4536540"/>
          </a:xfrm>
          <a:prstGeom prst="rect">
            <a:avLst/>
          </a:prstGeom>
          <a:noFill/>
        </p:spPr>
      </p:pic>
      <p:cxnSp>
        <p:nvCxnSpPr>
          <p:cNvPr id="5" name="직선 연결선 4"/>
          <p:cNvCxnSpPr/>
          <p:nvPr/>
        </p:nvCxnSpPr>
        <p:spPr>
          <a:xfrm rot="16200000" flipH="1">
            <a:off x="1994725" y="3726252"/>
            <a:ext cx="5154550" cy="0"/>
          </a:xfrm>
          <a:prstGeom prst="line">
            <a:avLst/>
          </a:prstGeom>
          <a:ln w="25400" cmpd="dbl">
            <a:solidFill>
              <a:schemeClr val="accent2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51450" y="1484784"/>
            <a:ext cx="43925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en-US" altLang="ko-KR" sz="2300" dirty="0" smtClean="0">
              <a:latin typeface="한컴 윤고딕 760"/>
              <a:ea typeface="한컴 윤고딕 760"/>
            </a:endParaRPr>
          </a:p>
          <a:p>
            <a:pPr>
              <a:defRPr lang="ko-KR" altLang="en-US"/>
            </a:pPr>
            <a:endParaRPr lang="en-US" altLang="ko-KR" sz="2300" dirty="0" smtClean="0">
              <a:latin typeface="한컴 윤고딕 760"/>
              <a:ea typeface="한컴 윤고딕 760"/>
            </a:endParaRPr>
          </a:p>
          <a:p>
            <a:pPr>
              <a:defRPr lang="ko-KR" altLang="en-US"/>
            </a:pPr>
            <a:endParaRPr lang="ko-KR" altLang="en-US" sz="2300" dirty="0">
              <a:latin typeface="한컴 윤고딕 760"/>
              <a:ea typeface="한컴 윤고딕 760"/>
            </a:endParaRPr>
          </a:p>
          <a:p>
            <a:pPr>
              <a:defRPr lang="ko-KR" altLang="en-US"/>
            </a:pPr>
            <a:r>
              <a:rPr lang="ko-KR" altLang="en-US" sz="2300" b="1" dirty="0">
                <a:latin typeface="양재다운명조M" pitchFamily="18" charset="-127"/>
                <a:ea typeface="양재다운명조M" pitchFamily="18" charset="-127"/>
              </a:rPr>
              <a:t> - </a:t>
            </a:r>
            <a:r>
              <a:rPr lang="ko-KR" altLang="en-US" sz="2300" b="1" dirty="0" err="1">
                <a:latin typeface="양재다운명조M" pitchFamily="18" charset="-127"/>
                <a:ea typeface="양재다운명조M" pitchFamily="18" charset="-127"/>
              </a:rPr>
              <a:t>도쿠가와</a:t>
            </a:r>
            <a:r>
              <a:rPr lang="ko-KR" altLang="en-US" sz="2300" b="1" dirty="0">
                <a:latin typeface="양재다운명조M" pitchFamily="18" charset="-127"/>
                <a:ea typeface="양재다운명조M" pitchFamily="18" charset="-127"/>
              </a:rPr>
              <a:t> 막부를 개혁하려 </a:t>
            </a:r>
          </a:p>
          <a:p>
            <a:pPr>
              <a:defRPr lang="ko-KR" altLang="en-US"/>
            </a:pPr>
            <a:r>
              <a:rPr lang="ko-KR" altLang="en-US" sz="2300" b="1" dirty="0">
                <a:latin typeface="양재다운명조M" pitchFamily="18" charset="-127"/>
                <a:ea typeface="양재다운명조M" pitchFamily="18" charset="-127"/>
              </a:rPr>
              <a:t>    했던 선구자</a:t>
            </a:r>
          </a:p>
          <a:p>
            <a:pPr>
              <a:defRPr lang="ko-KR" altLang="en-US"/>
            </a:pPr>
            <a:endParaRPr lang="en-US" altLang="ko-KR" sz="2300" b="1" dirty="0" smtClean="0">
              <a:latin typeface="양재다운명조M" pitchFamily="18" charset="-127"/>
              <a:ea typeface="양재다운명조M" pitchFamily="18" charset="-127"/>
            </a:endParaRPr>
          </a:p>
          <a:p>
            <a:pPr>
              <a:defRPr lang="ko-KR" altLang="en-US"/>
            </a:pPr>
            <a:endParaRPr lang="ko-KR" altLang="en-US" sz="2300" b="1" dirty="0">
              <a:latin typeface="양재다운명조M" pitchFamily="18" charset="-127"/>
              <a:ea typeface="양재다운명조M" pitchFamily="18" charset="-127"/>
            </a:endParaRPr>
          </a:p>
          <a:p>
            <a:pPr>
              <a:defRPr lang="ko-KR" altLang="en-US"/>
            </a:pPr>
            <a:r>
              <a:rPr lang="ko-KR" altLang="en-US" sz="2300" b="1" dirty="0">
                <a:latin typeface="양재다운명조M" pitchFamily="18" charset="-127"/>
                <a:ea typeface="양재다운명조M" pitchFamily="18" charset="-127"/>
              </a:rPr>
              <a:t> - </a:t>
            </a:r>
            <a:r>
              <a:rPr lang="ko-KR" altLang="en-US" sz="2300" b="1" dirty="0" err="1">
                <a:latin typeface="양재다운명조M" pitchFamily="18" charset="-127"/>
                <a:ea typeface="양재다운명조M" pitchFamily="18" charset="-127"/>
              </a:rPr>
              <a:t>번교</a:t>
            </a:r>
            <a:r>
              <a:rPr lang="ko-KR" altLang="en-US" sz="2300" b="1" dirty="0">
                <a:latin typeface="양재다운명조M" pitchFamily="18" charset="-127"/>
                <a:ea typeface="양재다운명조M" pitchFamily="18" charset="-127"/>
              </a:rPr>
              <a:t> </a:t>
            </a:r>
            <a:r>
              <a:rPr lang="ko-KR" altLang="en-US" sz="2300" b="1" dirty="0" err="1">
                <a:solidFill>
                  <a:schemeClr val="accent2"/>
                </a:solidFill>
                <a:latin typeface="양재다운명조M" pitchFamily="18" charset="-127"/>
                <a:ea typeface="양재다운명조M" pitchFamily="18" charset="-127"/>
              </a:rPr>
              <a:t>홍도관</a:t>
            </a:r>
            <a:r>
              <a:rPr lang="ko-KR" altLang="en-US" sz="2300" b="1" dirty="0">
                <a:latin typeface="양재다운명조M" pitchFamily="18" charset="-127"/>
                <a:ea typeface="양재다운명조M" pitchFamily="18" charset="-127"/>
              </a:rPr>
              <a:t> 설립</a:t>
            </a:r>
          </a:p>
          <a:p>
            <a:pPr>
              <a:defRPr lang="ko-KR" altLang="en-US"/>
            </a:pPr>
            <a:endParaRPr lang="en-US" altLang="ko-KR" sz="2300" b="1" dirty="0" smtClean="0">
              <a:latin typeface="양재다운명조M" pitchFamily="18" charset="-127"/>
              <a:ea typeface="양재다운명조M" pitchFamily="18" charset="-127"/>
            </a:endParaRPr>
          </a:p>
          <a:p>
            <a:pPr>
              <a:defRPr lang="ko-KR" altLang="en-US"/>
            </a:pPr>
            <a:endParaRPr lang="ko-KR" altLang="en-US" sz="2300" b="1" dirty="0">
              <a:latin typeface="양재다운명조M" pitchFamily="18" charset="-127"/>
              <a:ea typeface="양재다운명조M" pitchFamily="18" charset="-127"/>
            </a:endParaRPr>
          </a:p>
          <a:p>
            <a:pPr>
              <a:defRPr lang="ko-KR" altLang="en-US"/>
            </a:pPr>
            <a:r>
              <a:rPr lang="ko-KR" altLang="en-US" sz="2300" b="1" dirty="0">
                <a:latin typeface="양재다운명조M" pitchFamily="18" charset="-127"/>
                <a:ea typeface="양재다운명조M" pitchFamily="18" charset="-127"/>
              </a:rPr>
              <a:t> - 검지, 해방 강화 등 </a:t>
            </a:r>
            <a:r>
              <a:rPr lang="ko-KR" altLang="en-US" sz="2300" b="1" dirty="0" err="1">
                <a:latin typeface="양재다운명조M" pitchFamily="18" charset="-127"/>
                <a:ea typeface="양재다운명조M" pitchFamily="18" charset="-127"/>
              </a:rPr>
              <a:t>미토</a:t>
            </a:r>
            <a:r>
              <a:rPr lang="ko-KR" altLang="en-US" sz="2300" b="1" dirty="0">
                <a:latin typeface="양재다운명조M" pitchFamily="18" charset="-127"/>
                <a:ea typeface="양재다운명조M" pitchFamily="18" charset="-127"/>
              </a:rPr>
              <a:t> 번의    </a:t>
            </a:r>
          </a:p>
          <a:p>
            <a:pPr>
              <a:defRPr lang="ko-KR" altLang="en-US"/>
            </a:pPr>
            <a:r>
              <a:rPr lang="ko-KR" altLang="en-US" sz="2300" b="1" dirty="0">
                <a:latin typeface="양재다운명조M" pitchFamily="18" charset="-127"/>
                <a:ea typeface="양재다운명조M" pitchFamily="18" charset="-127"/>
              </a:rPr>
              <a:t>    </a:t>
            </a:r>
            <a:r>
              <a:rPr lang="ko-KR" altLang="en-US" sz="2300" b="1" dirty="0" err="1">
                <a:latin typeface="양재다운명조M" pitchFamily="18" charset="-127"/>
                <a:ea typeface="양재다운명조M" pitchFamily="18" charset="-127"/>
              </a:rPr>
              <a:t>덴포</a:t>
            </a:r>
            <a:r>
              <a:rPr lang="ko-KR" altLang="en-US" sz="2300" b="1" dirty="0">
                <a:latin typeface="양재다운명조M" pitchFamily="18" charset="-127"/>
                <a:ea typeface="양재다운명조M" pitchFamily="18" charset="-127"/>
              </a:rPr>
              <a:t> 개혁을 </a:t>
            </a:r>
            <a:r>
              <a:rPr lang="ko-KR" altLang="en-US" sz="2300" b="1" dirty="0" smtClean="0">
                <a:latin typeface="양재다운명조M" pitchFamily="18" charset="-127"/>
                <a:ea typeface="양재다운명조M" pitchFamily="18" charset="-127"/>
              </a:rPr>
              <a:t>적극적 </a:t>
            </a:r>
            <a:r>
              <a:rPr lang="ko-KR" altLang="en-US" sz="2300" b="1" dirty="0">
                <a:latin typeface="양재다운명조M" pitchFamily="18" charset="-127"/>
                <a:ea typeface="양재다운명조M" pitchFamily="18" charset="-127"/>
              </a:rPr>
              <a:t>추진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429256" y="1484784"/>
            <a:ext cx="3010761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300" dirty="0" smtClean="0">
                <a:latin typeface="양재백두체B" pitchFamily="18" charset="-127"/>
                <a:ea typeface="양재백두체B" pitchFamily="18" charset="-127"/>
              </a:rPr>
              <a:t># </a:t>
            </a:r>
            <a:r>
              <a:rPr lang="ko-KR" altLang="en-US" sz="2300" dirty="0" err="1" smtClean="0">
                <a:latin typeface="양재백두체B" pitchFamily="18" charset="-127"/>
                <a:ea typeface="양재백두체B" pitchFamily="18" charset="-127"/>
              </a:rPr>
              <a:t>도쿠가와</a:t>
            </a:r>
            <a:r>
              <a:rPr lang="ko-KR" altLang="en-US" sz="2300" dirty="0" smtClean="0">
                <a:latin typeface="양재백두체B" pitchFamily="18" charset="-127"/>
                <a:ea typeface="양재백두체B" pitchFamily="18" charset="-127"/>
              </a:rPr>
              <a:t> </a:t>
            </a:r>
            <a:r>
              <a:rPr lang="ko-KR" altLang="en-US" sz="2300" dirty="0" err="1" smtClean="0">
                <a:latin typeface="양재백두체B" pitchFamily="18" charset="-127"/>
                <a:ea typeface="양재백두체B" pitchFamily="18" charset="-127"/>
              </a:rPr>
              <a:t>나리아키</a:t>
            </a:r>
            <a:endParaRPr lang="ko-KR" altLang="en-US" sz="2300" dirty="0" smtClean="0">
              <a:latin typeface="양재백두체B" pitchFamily="18" charset="-127"/>
              <a:ea typeface="양재백두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4"/>
          <p:cNvSpPr/>
          <p:nvPr/>
        </p:nvSpPr>
        <p:spPr>
          <a:xfrm>
            <a:off x="179451" y="4429132"/>
            <a:ext cx="85725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700" b="1" dirty="0">
                <a:latin typeface="HY목각파임B"/>
                <a:ea typeface="HY목각파임B"/>
              </a:rPr>
              <a:t> </a:t>
            </a:r>
            <a:r>
              <a:rPr lang="en-US" altLang="ko-KR" sz="1700" b="1" dirty="0">
                <a:latin typeface="한컴 윤고딕 760"/>
                <a:ea typeface="한컴 윤고딕 760"/>
              </a:rPr>
              <a:t>1868</a:t>
            </a:r>
            <a:r>
              <a:rPr lang="ko-KR" altLang="en-US" sz="1700" b="1" dirty="0">
                <a:latin typeface="한컴 윤고딕 760"/>
                <a:ea typeface="한컴 윤고딕 760"/>
              </a:rPr>
              <a:t>년 메이지 유신이라는 일대 격변 </a:t>
            </a:r>
            <a:r>
              <a:rPr lang="ko-KR" altLang="en-US" sz="1700" b="1" dirty="0">
                <a:solidFill>
                  <a:srgbClr val="0000FF"/>
                </a:solidFill>
                <a:latin typeface="한컴 윤고딕 760"/>
                <a:ea typeface="한컴 윤고딕 760"/>
              </a:rPr>
              <a:t>▶  </a:t>
            </a:r>
            <a:r>
              <a:rPr lang="ko-KR" altLang="en-US" sz="1700" b="1" dirty="0" err="1">
                <a:solidFill>
                  <a:srgbClr val="0000FF"/>
                </a:solidFill>
                <a:latin typeface="한컴 윤고딕 760"/>
                <a:ea typeface="한컴 윤고딕 760"/>
              </a:rPr>
              <a:t>쇼헤이자카학문소</a:t>
            </a:r>
            <a:r>
              <a:rPr lang="en-US" altLang="ko-KR" sz="1700" b="1" dirty="0">
                <a:solidFill>
                  <a:srgbClr val="0000FF"/>
                </a:solidFill>
                <a:latin typeface="한컴 윤고딕 760"/>
                <a:ea typeface="한컴 윤고딕 760"/>
              </a:rPr>
              <a:t>, </a:t>
            </a:r>
            <a:r>
              <a:rPr lang="ko-KR" altLang="en-US" sz="1700" b="1" dirty="0" err="1">
                <a:solidFill>
                  <a:srgbClr val="0000FF"/>
                </a:solidFill>
                <a:latin typeface="한컴 윤고딕 760"/>
                <a:ea typeface="한컴 윤고딕 760"/>
              </a:rPr>
              <a:t>개성소</a:t>
            </a:r>
            <a:r>
              <a:rPr lang="en-US" altLang="ko-KR" sz="1700" b="1" dirty="0">
                <a:solidFill>
                  <a:srgbClr val="0000FF"/>
                </a:solidFill>
                <a:latin typeface="한컴 윤고딕 760"/>
                <a:ea typeface="한컴 윤고딕 760"/>
              </a:rPr>
              <a:t>, </a:t>
            </a:r>
            <a:r>
              <a:rPr lang="ko-KR" altLang="en-US" sz="1700" b="1" dirty="0" err="1">
                <a:solidFill>
                  <a:srgbClr val="0000FF"/>
                </a:solidFill>
                <a:latin typeface="한컴 윤고딕 760"/>
                <a:ea typeface="한컴 윤고딕 760"/>
              </a:rPr>
              <a:t>의학소</a:t>
            </a:r>
            <a:endParaRPr lang="ko-KR" altLang="en-US" sz="1700" b="1" dirty="0">
              <a:solidFill>
                <a:srgbClr val="0000FF"/>
              </a:solidFill>
              <a:latin typeface="한컴 윤고딕 760"/>
              <a:ea typeface="한컴 윤고딕 760"/>
            </a:endParaRPr>
          </a:p>
          <a:p>
            <a:pPr lvl="0">
              <a:defRPr lang="ko-KR" altLang="en-US"/>
            </a:pPr>
            <a:endParaRPr lang="en-US" altLang="ko-KR" sz="1700" b="1" dirty="0">
              <a:latin typeface="한컴 윤고딕 760"/>
              <a:ea typeface="한컴 윤고딕 760"/>
            </a:endParaRPr>
          </a:p>
          <a:p>
            <a:pPr lvl="0">
              <a:defRPr lang="ko-KR" altLang="en-US"/>
            </a:pPr>
            <a:r>
              <a:rPr lang="ko-KR" altLang="en-US" sz="1700" b="1" dirty="0">
                <a:latin typeface="한컴 윤고딕 760"/>
                <a:ea typeface="한컴 윤고딕 760"/>
              </a:rPr>
              <a:t> 유신 정부의 근대화 정책에 따라 </a:t>
            </a:r>
            <a:r>
              <a:rPr lang="ko-KR" altLang="en-US" sz="1700" b="1" dirty="0">
                <a:solidFill>
                  <a:srgbClr val="0070C0"/>
                </a:solidFill>
                <a:latin typeface="한컴 윤고딕 760"/>
                <a:ea typeface="한컴 윤고딕 760"/>
              </a:rPr>
              <a:t>▶  </a:t>
            </a:r>
            <a:r>
              <a:rPr lang="ko-KR" altLang="en-US" sz="1700" b="1" dirty="0" err="1">
                <a:solidFill>
                  <a:srgbClr val="0070C0"/>
                </a:solidFill>
                <a:latin typeface="한컴 윤고딕 760"/>
                <a:ea typeface="한컴 윤고딕 760"/>
              </a:rPr>
              <a:t>쇼헤이학교</a:t>
            </a:r>
            <a:r>
              <a:rPr lang="en-US" altLang="ko-KR" sz="1700" b="1" dirty="0">
                <a:solidFill>
                  <a:srgbClr val="0070C0"/>
                </a:solidFill>
                <a:latin typeface="한컴 윤고딕 760"/>
                <a:ea typeface="한컴 윤고딕 760"/>
              </a:rPr>
              <a:t>, </a:t>
            </a:r>
            <a:r>
              <a:rPr lang="ko-KR" altLang="en-US" sz="1700" b="1" dirty="0">
                <a:solidFill>
                  <a:srgbClr val="0070C0"/>
                </a:solidFill>
                <a:latin typeface="한컴 윤고딕 760"/>
                <a:ea typeface="한컴 윤고딕 760"/>
              </a:rPr>
              <a:t>도쿄개성학교</a:t>
            </a:r>
            <a:r>
              <a:rPr lang="en-US" altLang="ko-KR" sz="1700" b="1" dirty="0">
                <a:solidFill>
                  <a:srgbClr val="0070C0"/>
                </a:solidFill>
                <a:latin typeface="한컴 윤고딕 760"/>
                <a:ea typeface="한컴 윤고딕 760"/>
              </a:rPr>
              <a:t>, </a:t>
            </a:r>
            <a:r>
              <a:rPr lang="ko-KR" altLang="en-US" sz="1700" b="1" dirty="0" err="1">
                <a:solidFill>
                  <a:srgbClr val="0070C0"/>
                </a:solidFill>
                <a:latin typeface="한컴 윤고딕 760"/>
                <a:ea typeface="한컴 윤고딕 760"/>
              </a:rPr>
              <a:t>도쿄의학교</a:t>
            </a:r>
            <a:r>
              <a:rPr lang="ko-KR" altLang="en-US" sz="1700" b="1" dirty="0">
                <a:solidFill>
                  <a:srgbClr val="0070C0"/>
                </a:solidFill>
                <a:latin typeface="한컴 윤고딕 760"/>
                <a:ea typeface="한컴 윤고딕 760"/>
              </a:rPr>
              <a:t> 명칭</a:t>
            </a:r>
          </a:p>
          <a:p>
            <a:pPr lvl="0">
              <a:defRPr lang="ko-KR" altLang="en-US"/>
            </a:pPr>
            <a:endParaRPr lang="en-US" altLang="ko-KR" sz="1700" b="1" dirty="0">
              <a:latin typeface="한컴 윤고딕 760"/>
              <a:ea typeface="한컴 윤고딕 760"/>
            </a:endParaRPr>
          </a:p>
          <a:p>
            <a:pPr lvl="0">
              <a:defRPr lang="ko-KR" altLang="en-US"/>
            </a:pPr>
            <a:r>
              <a:rPr lang="ko-KR" altLang="en-US" sz="1700" b="1" dirty="0">
                <a:latin typeface="한컴 윤고딕 760"/>
                <a:ea typeface="한컴 윤고딕 760"/>
              </a:rPr>
              <a:t>이들 막부 직할 </a:t>
            </a:r>
            <a:r>
              <a:rPr lang="en-US" altLang="ko-KR" sz="1700" b="1" dirty="0">
                <a:latin typeface="한컴 윤고딕 760"/>
                <a:ea typeface="한컴 윤고딕 760"/>
              </a:rPr>
              <a:t>3</a:t>
            </a:r>
            <a:r>
              <a:rPr lang="ko-KR" altLang="en-US" sz="1700" b="1" dirty="0">
                <a:latin typeface="한컴 윤고딕 760"/>
                <a:ea typeface="한컴 윤고딕 760"/>
              </a:rPr>
              <a:t>대 교육기관 </a:t>
            </a:r>
            <a:r>
              <a:rPr lang="en-US" altLang="ko-KR" sz="1700" b="1" dirty="0">
                <a:solidFill>
                  <a:srgbClr val="FF0000"/>
                </a:solidFill>
                <a:latin typeface="한컴 윤고딕 760"/>
                <a:ea typeface="한컴 윤고딕 760"/>
              </a:rPr>
              <a:t>1877</a:t>
            </a:r>
            <a:r>
              <a:rPr lang="ko-KR" altLang="en-US" sz="1700" b="1" dirty="0">
                <a:solidFill>
                  <a:srgbClr val="FF0000"/>
                </a:solidFill>
                <a:latin typeface="한컴 윤고딕 760"/>
                <a:ea typeface="한컴 윤고딕 760"/>
              </a:rPr>
              <a:t>년 통합</a:t>
            </a:r>
            <a:r>
              <a:rPr lang="en-US" altLang="ko-KR" sz="1700" b="1" dirty="0">
                <a:solidFill>
                  <a:srgbClr val="FF0000"/>
                </a:solidFill>
                <a:latin typeface="한컴 윤고딕 760"/>
                <a:ea typeface="한컴 윤고딕 760"/>
              </a:rPr>
              <a:t>,</a:t>
            </a:r>
          </a:p>
          <a:p>
            <a:pPr lvl="0">
              <a:defRPr lang="ko-KR" altLang="en-US"/>
            </a:pPr>
            <a:r>
              <a:rPr lang="ko-KR" altLang="en-US" sz="1700" b="1" dirty="0" smtClean="0">
                <a:latin typeface="한컴 윤고딕 760"/>
                <a:ea typeface="한컴 윤고딕 760"/>
              </a:rPr>
              <a:t>일본 </a:t>
            </a:r>
            <a:r>
              <a:rPr lang="ko-KR" altLang="en-US" sz="1700" b="1" dirty="0">
                <a:latin typeface="한컴 윤고딕 760"/>
                <a:ea typeface="한컴 윤고딕 760"/>
              </a:rPr>
              <a:t>최초의 </a:t>
            </a:r>
            <a:r>
              <a:rPr lang="ko-KR" altLang="en-US" sz="1700" b="1" dirty="0">
                <a:solidFill>
                  <a:srgbClr val="FF0000"/>
                </a:solidFill>
                <a:latin typeface="한컴 윤고딕 760"/>
                <a:ea typeface="한컴 윤고딕 760"/>
              </a:rPr>
              <a:t>근대적 고등교육기관인 도쿄대학</a:t>
            </a:r>
            <a:r>
              <a:rPr lang="en-US" altLang="ko-KR" sz="1700" b="1" dirty="0">
                <a:latin typeface="한컴 윤고딕 760"/>
                <a:ea typeface="한컴 윤고딕 760"/>
              </a:rPr>
              <a:t>(</a:t>
            </a:r>
            <a:r>
              <a:rPr lang="ko-KR" altLang="en-US" sz="1700" b="1" dirty="0">
                <a:latin typeface="한컴 윤고딕 760"/>
                <a:ea typeface="한컴 윤고딕 760"/>
              </a:rPr>
              <a:t>東京大學</a:t>
            </a:r>
            <a:r>
              <a:rPr lang="en-US" altLang="ko-KR" sz="1700" b="1" dirty="0">
                <a:latin typeface="한컴 윤고딕 760"/>
                <a:ea typeface="한컴 윤고딕 760"/>
              </a:rPr>
              <a:t>)</a:t>
            </a:r>
            <a:r>
              <a:rPr lang="ko-KR" altLang="en-US" sz="1700" b="1" dirty="0">
                <a:latin typeface="한컴 윤고딕 760"/>
                <a:ea typeface="한컴 윤고딕 760"/>
              </a:rPr>
              <a:t>이 출범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2008" y="48767"/>
            <a:ext cx="53640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02) 일본사회와 역사 _ 근세시대 : </a:t>
            </a:r>
            <a:r>
              <a:rPr lang="ko-KR" alt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760"/>
                <a:ea typeface="한컴 윤고딕 760"/>
              </a:rPr>
              <a:t>교육</a:t>
            </a:r>
            <a:endParaRPr lang="ko-KR" altLang="en-US" sz="1300" dirty="0">
              <a:solidFill>
                <a:schemeClr val="accent2">
                  <a:lumMod val="60000"/>
                  <a:lumOff val="40000"/>
                </a:schemeClr>
              </a:solidFill>
              <a:latin typeface="한컴 윤고딕 760"/>
              <a:ea typeface="한컴 윤고딕 76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260603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2-</a:t>
            </a:r>
            <a:r>
              <a:rPr lang="en-US" altLang="ko-KR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3</a:t>
            </a:r>
            <a:r>
              <a:rPr lang="ko-KR" altLang="en-US" sz="2700" b="1" dirty="0">
                <a:solidFill>
                  <a:schemeClr val="bg1"/>
                </a:solidFill>
                <a:latin typeface="한컴 윤고딕 760"/>
                <a:ea typeface="한컴 윤고딕 760"/>
              </a:rPr>
              <a:t>. 막부의 3대 직할 교육기관</a:t>
            </a:r>
          </a:p>
        </p:txBody>
      </p:sp>
      <p:pic>
        <p:nvPicPr>
          <p:cNvPr id="5" name="Picture 2" descr="유시마성당(공자 사당)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7158" y="1071546"/>
            <a:ext cx="4934932" cy="3000014"/>
          </a:xfrm>
          <a:prstGeom prst="rect">
            <a:avLst/>
          </a:prstGeom>
          <a:noFill/>
        </p:spPr>
      </p:pic>
      <p:sp>
        <p:nvSpPr>
          <p:cNvPr id="6" name="직사각형 6"/>
          <p:cNvSpPr/>
          <p:nvPr/>
        </p:nvSpPr>
        <p:spPr>
          <a:xfrm>
            <a:off x="357158" y="779158"/>
            <a:ext cx="4934932" cy="2923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1300" b="1" dirty="0">
                <a:latin typeface="한컴 윤고딕 760"/>
                <a:ea typeface="한컴 윤고딕 760"/>
              </a:rPr>
              <a:t>오늘날 도쿄대학의 모태가 된 </a:t>
            </a:r>
            <a:r>
              <a:rPr lang="ko-KR" altLang="en-US" sz="1300" b="1" dirty="0" err="1" smtClean="0">
                <a:latin typeface="한컴 윤고딕 760"/>
                <a:ea typeface="한컴 윤고딕 760"/>
              </a:rPr>
              <a:t>쇼헤이자카학문소</a:t>
            </a:r>
            <a:endParaRPr lang="ko-KR" altLang="en-US" sz="1300" b="1" dirty="0">
              <a:latin typeface="한컴 윤고딕 760"/>
              <a:ea typeface="한컴 윤고딕 76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57" y="6286520"/>
            <a:ext cx="8394853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000" b="1" dirty="0" smtClean="0">
                <a:latin typeface="한컴 윤고딕 760"/>
                <a:ea typeface="한컴 윤고딕 760"/>
              </a:rPr>
              <a:t>일본 사회의 지적 발전에 큰 기여</a:t>
            </a:r>
            <a:endParaRPr lang="en-US" altLang="ko-KR" sz="2000" b="1" dirty="0">
              <a:latin typeface="한컴 윤고딕 760"/>
              <a:ea typeface="한컴 윤고딕 760"/>
            </a:endParaRPr>
          </a:p>
        </p:txBody>
      </p:sp>
      <p:pic>
        <p:nvPicPr>
          <p:cNvPr id="8" name="Picture 2" descr="http://monthly.chosun.com/upload/1701/1701_618_1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43570" y="1071546"/>
            <a:ext cx="2953797" cy="3000014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5643570" y="764666"/>
            <a:ext cx="2953797" cy="2923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300" dirty="0" smtClean="0">
                <a:latin typeface="한컴 소망 M" pitchFamily="18" charset="-127"/>
                <a:ea typeface="한컴 소망 M" pitchFamily="18" charset="-127"/>
              </a:rPr>
              <a:t> </a:t>
            </a:r>
            <a:r>
              <a:rPr lang="ko-KR" altLang="en-US" sz="1200" dirty="0" smtClean="0">
                <a:latin typeface="한컴 소망 M" pitchFamily="18" charset="-127"/>
                <a:ea typeface="한컴 소망 M" pitchFamily="18" charset="-127"/>
              </a:rPr>
              <a:t>유시마성당 세운 </a:t>
            </a:r>
            <a:r>
              <a:rPr lang="ko-KR" altLang="en-US" sz="1200" dirty="0" err="1" smtClean="0">
                <a:latin typeface="한컴 소망 M" pitchFamily="18" charset="-127"/>
                <a:ea typeface="한컴 소망 M" pitchFamily="18" charset="-127"/>
              </a:rPr>
              <a:t>도쿠가와</a:t>
            </a:r>
            <a:r>
              <a:rPr lang="ko-KR" altLang="en-US" sz="1200" dirty="0" smtClean="0">
                <a:latin typeface="한컴 소망 M" pitchFamily="18" charset="-127"/>
                <a:ea typeface="한컴 소망 M" pitchFamily="18" charset="-127"/>
              </a:rPr>
              <a:t> </a:t>
            </a:r>
            <a:r>
              <a:rPr lang="ko-KR" altLang="en-US" sz="1200" dirty="0" err="1" smtClean="0">
                <a:latin typeface="한컴 소망 M" pitchFamily="18" charset="-127"/>
                <a:ea typeface="한컴 소망 M" pitchFamily="18" charset="-127"/>
              </a:rPr>
              <a:t>쓰나요시</a:t>
            </a:r>
            <a:endParaRPr lang="ko-KR" altLang="en-US" sz="1200" dirty="0">
              <a:latin typeface="한컴 소망 M" pitchFamily="18" charset="-127"/>
              <a:ea typeface="한컴 소망 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576</Words>
  <Application>Hancom Office Hanshow 2014</Application>
  <PresentationFormat>화면 슬라이드 쇼(4:3)</PresentationFormat>
  <Paragraphs>132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이주경</dc:creator>
  <cp:lastModifiedBy>이영진</cp:lastModifiedBy>
  <cp:revision>116</cp:revision>
  <dcterms:created xsi:type="dcterms:W3CDTF">2017-10-10T07:24:30Z</dcterms:created>
  <dcterms:modified xsi:type="dcterms:W3CDTF">2017-11-20T11:28:57Z</dcterms:modified>
</cp:coreProperties>
</file>