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3" r:id="rId4"/>
    <p:sldId id="258" r:id="rId5"/>
    <p:sldId id="259" r:id="rId6"/>
    <p:sldId id="264" r:id="rId7"/>
    <p:sldId id="260" r:id="rId8"/>
    <p:sldId id="261" r:id="rId9"/>
    <p:sldId id="265" r:id="rId10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4982C20-B2F3-4294-B669-15D3A227096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F06DD656-2F76-48EE-A1DE-694C4D52C3D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8A1B7E54-43B8-43A8-8A33-4F15C5553F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157DE-2C2B-480C-ADB0-06DD5704FE14}" type="datetimeFigureOut">
              <a:rPr lang="ko-KR" altLang="en-US" smtClean="0"/>
              <a:t>2017-10-02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10D74E6D-897A-410F-8BD3-B67EAB5003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D071D2E1-A80C-4899-B741-08577A518F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DC0BE-431F-4967-81F1-1E8A51656F3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329491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22997FA7-19D5-4D7F-94A5-70D79BF920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B938614F-9BC9-4F4E-BA16-1AA1400553B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5CF789C-BBE3-453A-8A89-7C8DF051EC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157DE-2C2B-480C-ADB0-06DD5704FE14}" type="datetimeFigureOut">
              <a:rPr lang="ko-KR" altLang="en-US" smtClean="0"/>
              <a:t>2017-10-02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C22AE44D-2896-484A-BE01-71B826D1D7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BE6CEE3C-E187-476F-A2F2-1A738122F3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DC0BE-431F-4967-81F1-1E8A51656F3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495566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D2ACCBC3-121E-4BD6-82C1-8153B3F3CE2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9203F437-C856-4044-A5B3-E5ED5A99D68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71DD6341-7AB2-4302-9213-66BA6CDF39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157DE-2C2B-480C-ADB0-06DD5704FE14}" type="datetimeFigureOut">
              <a:rPr lang="ko-KR" altLang="en-US" smtClean="0"/>
              <a:t>2017-10-02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AC82F38B-7E21-4B68-98E1-6456B5177D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D017D0C0-7A74-4D70-B6A5-EDA191EF47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DC0BE-431F-4967-81F1-1E8A51656F3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438762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279FB259-EA3E-4EB5-AAE4-AF97960066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073295AE-5F4E-439D-B9F0-55692F0C6B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EDF01746-4290-49C5-9375-4EDA8FC2F3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157DE-2C2B-480C-ADB0-06DD5704FE14}" type="datetimeFigureOut">
              <a:rPr lang="ko-KR" altLang="en-US" smtClean="0"/>
              <a:t>2017-10-02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08D097ED-3230-4B11-8F35-C0BBB4E2AB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EFB94BAC-A2AB-4454-82D2-5129F65CF6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DC0BE-431F-4967-81F1-1E8A51656F3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769698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9500BE93-65B7-405B-93AA-4A89A5A32C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564A7234-28E8-4A1C-9B74-C5CE7A2B9D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4DC2E024-9281-4A9F-9022-A37D5A5213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157DE-2C2B-480C-ADB0-06DD5704FE14}" type="datetimeFigureOut">
              <a:rPr lang="ko-KR" altLang="en-US" smtClean="0"/>
              <a:t>2017-10-02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092B22A2-C149-49EA-A883-7D10BED227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33115BE7-96C5-4BC1-B4B0-6D90DF7B8D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DC0BE-431F-4967-81F1-1E8A51656F3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001686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7ABD59D-B749-48C1-B2C4-44A0CEE0F3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617AEDF3-7D74-4A04-BAD3-A82DC3E3421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030AD679-DF00-4261-807D-6B21F7B7699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D979C73B-8250-4D28-9D19-860786CA13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157DE-2C2B-480C-ADB0-06DD5704FE14}" type="datetimeFigureOut">
              <a:rPr lang="ko-KR" altLang="en-US" smtClean="0"/>
              <a:t>2017-10-02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56842CDE-0EC5-44A7-98E0-A9662B4874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962A3C3E-2C36-484B-B018-7F40D68A20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DC0BE-431F-4967-81F1-1E8A51656F3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137775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85CFF05-1E26-4679-99D6-B9D8082B5D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A8715678-00D6-4F7A-BE32-EE8518281A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EB58BAD5-3F48-401D-BC73-3A70B7517FD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3AD675D4-00CE-422C-A988-81D36D08FBE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321B29FB-8B1C-4AB2-8F9A-9C459A251F9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333BD710-91AD-4A8B-A3C6-D5E04CA7A8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157DE-2C2B-480C-ADB0-06DD5704FE14}" type="datetimeFigureOut">
              <a:rPr lang="ko-KR" altLang="en-US" smtClean="0"/>
              <a:t>2017-10-02</a:t>
            </a:fld>
            <a:endParaRPr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F4CE87A2-CDD7-49A3-9C0B-C9188BDCE7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2593E2DE-0ABF-4BB9-8E68-05EF3E30A6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DC0BE-431F-4967-81F1-1E8A51656F3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853758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E662F3A-B6A2-4352-8BD3-CDF48644CE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3A2CD2FD-1828-406C-8D1A-1FEBB8D5E9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157DE-2C2B-480C-ADB0-06DD5704FE14}" type="datetimeFigureOut">
              <a:rPr lang="ko-KR" altLang="en-US" smtClean="0"/>
              <a:t>2017-10-02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AC9E8360-E00E-442A-BA9D-1E54EC52E7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2EF5B861-79EF-44B8-9972-626E49CCC2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DC0BE-431F-4967-81F1-1E8A51656F3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049909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13C14821-ACD3-404A-8593-7783DD699C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157DE-2C2B-480C-ADB0-06DD5704FE14}" type="datetimeFigureOut">
              <a:rPr lang="ko-KR" altLang="en-US" smtClean="0"/>
              <a:t>2017-10-02</a:t>
            </a:fld>
            <a:endParaRPr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8441C4E2-09D5-467A-BCF2-827F835D9F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1801493A-B28D-4548-A1F1-E12A500181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DC0BE-431F-4967-81F1-1E8A51656F3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516913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708228C-A4B0-40FC-A97B-48C5D82A53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B807B83F-D8B3-4168-BEF9-ED86879CF8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D3A768AD-1FD3-4DE6-80D2-3008F40B9AF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D6C7FC2B-29B0-4B8F-89A0-9F41FE6B17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157DE-2C2B-480C-ADB0-06DD5704FE14}" type="datetimeFigureOut">
              <a:rPr lang="ko-KR" altLang="en-US" smtClean="0"/>
              <a:t>2017-10-02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A1551634-83DA-450B-8DFC-786AB50506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DACE8D20-206B-4D69-9EB8-5250F86DB2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DC0BE-431F-4967-81F1-1E8A51656F3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626785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D4AA84F5-CE1A-437A-82F2-9A43BF7A84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0DA2094A-B566-4E88-B2A0-031F8F7D0EB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DB89058F-6BE6-4C2C-B842-82E8D5EF9DA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188D3265-98C7-4745-A17E-42764AFF69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157DE-2C2B-480C-ADB0-06DD5704FE14}" type="datetimeFigureOut">
              <a:rPr lang="ko-KR" altLang="en-US" smtClean="0"/>
              <a:t>2017-10-02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846CE4EA-94C2-4E0D-9522-0D16447B72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8BBCF538-0A92-449A-9430-4263183572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DC0BE-431F-4967-81F1-1E8A51656F3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303122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5FE8E9E2-2AC5-4982-85D7-CDBCFED790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D8588A5A-D91C-4CB6-AB7A-AC92562E96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D97AD3F6-DEE5-43DC-A20D-467F77C9C58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9157DE-2C2B-480C-ADB0-06DD5704FE14}" type="datetimeFigureOut">
              <a:rPr lang="ko-KR" altLang="en-US" smtClean="0"/>
              <a:t>2017-10-02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069407A9-EAE1-43D7-826A-2D1261F6319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FEA0ED58-6C09-476D-83CE-464E504855C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5DC0BE-431F-4967-81F1-1E8A51656F3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428263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CE6B923-6447-48CC-AAFC-27AEB00C26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313895"/>
            <a:ext cx="9144000" cy="870012"/>
          </a:xfrm>
        </p:spPr>
        <p:txBody>
          <a:bodyPr>
            <a:normAutofit/>
          </a:bodyPr>
          <a:lstStyle/>
          <a:p>
            <a:r>
              <a:rPr lang="ko-KR" altLang="en-US" sz="4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편지체" panose="02030504000101010101" pitchFamily="18" charset="-127"/>
                <a:ea typeface="휴먼편지체" panose="02030504000101010101" pitchFamily="18" charset="-127"/>
              </a:rPr>
              <a:t>독도를 일본으로부터 지키는 방법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FAFBAE97-C10A-4C6B-93FE-595312F27D6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en-US" altLang="ko-KR" dirty="0"/>
              <a:t>21703796 </a:t>
            </a:r>
            <a:r>
              <a:rPr lang="ko-KR" altLang="en-US" dirty="0"/>
              <a:t>체육학과 정수민</a:t>
            </a:r>
          </a:p>
        </p:txBody>
      </p:sp>
    </p:spTree>
    <p:extLst>
      <p:ext uri="{BB962C8B-B14F-4D97-AF65-F5344CB8AC3E}">
        <p14:creationId xmlns:p14="http://schemas.microsoft.com/office/powerpoint/2010/main" val="7121310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9866FB5F-0BF0-49EE-8F27-B51AD0E487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독도를 지키려면</a:t>
            </a:r>
            <a:r>
              <a:rPr lang="en-US" altLang="ko-K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..</a:t>
            </a:r>
            <a:endParaRPr lang="ko-KR" alt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67CDAEB5-E857-469C-A23C-772485B00F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ko-KR" altLang="en-US" dirty="0">
                <a:latin typeface="HY엽서M" panose="02030600000101010101" pitchFamily="18" charset="-127"/>
                <a:ea typeface="HY엽서M" panose="02030600000101010101" pitchFamily="18" charset="-127"/>
              </a:rPr>
              <a:t>▶ 독도를 사랑하는 마음가짐이 있어야한다</a:t>
            </a:r>
            <a:r>
              <a:rPr lang="en-US" altLang="ko-KR" dirty="0">
                <a:latin typeface="HY엽서M" panose="02030600000101010101" pitchFamily="18" charset="-127"/>
                <a:ea typeface="HY엽서M" panose="02030600000101010101" pitchFamily="18" charset="-127"/>
              </a:rPr>
              <a:t>.</a:t>
            </a:r>
          </a:p>
          <a:p>
            <a:pPr marL="0" indent="0">
              <a:buNone/>
            </a:pPr>
            <a:endParaRPr lang="en-US" altLang="ko-KR" dirty="0">
              <a:latin typeface="HY엽서M" panose="02030600000101010101" pitchFamily="18" charset="-127"/>
              <a:ea typeface="HY엽서M" panose="02030600000101010101" pitchFamily="18" charset="-127"/>
            </a:endParaRPr>
          </a:p>
          <a:p>
            <a:pPr marL="0" indent="0">
              <a:buNone/>
            </a:pPr>
            <a:r>
              <a:rPr lang="ko-KR" altLang="en-US" dirty="0">
                <a:latin typeface="HY엽서M" panose="02030600000101010101" pitchFamily="18" charset="-127"/>
                <a:ea typeface="HY엽서M" panose="02030600000101010101" pitchFamily="18" charset="-127"/>
              </a:rPr>
              <a:t>▶ 독도를 지키는 분들께 편지를 써야한다</a:t>
            </a:r>
            <a:r>
              <a:rPr lang="en-US" altLang="ko-KR" dirty="0">
                <a:latin typeface="HY엽서M" panose="02030600000101010101" pitchFamily="18" charset="-127"/>
                <a:ea typeface="HY엽서M" panose="02030600000101010101" pitchFamily="18" charset="-127"/>
              </a:rPr>
              <a:t>.</a:t>
            </a:r>
          </a:p>
          <a:p>
            <a:pPr marL="0" indent="0">
              <a:buNone/>
            </a:pPr>
            <a:endParaRPr lang="en-US" altLang="ko-KR" dirty="0">
              <a:latin typeface="HY엽서M" panose="02030600000101010101" pitchFamily="18" charset="-127"/>
              <a:ea typeface="HY엽서M" panose="02030600000101010101" pitchFamily="18" charset="-127"/>
            </a:endParaRPr>
          </a:p>
          <a:p>
            <a:pPr marL="0" indent="0">
              <a:buNone/>
            </a:pPr>
            <a:r>
              <a:rPr lang="ko-KR" altLang="en-US" dirty="0">
                <a:latin typeface="HY엽서M" panose="02030600000101010101" pitchFamily="18" charset="-127"/>
                <a:ea typeface="HY엽서M" panose="02030600000101010101" pitchFamily="18" charset="-127"/>
              </a:rPr>
              <a:t>▶ 독도 홍보지를 만들어 널리 퍼뜨린다</a:t>
            </a:r>
            <a:r>
              <a:rPr lang="en-US" altLang="ko-KR" dirty="0">
                <a:latin typeface="HY엽서M" panose="02030600000101010101" pitchFamily="18" charset="-127"/>
                <a:ea typeface="HY엽서M" panose="02030600000101010101" pitchFamily="18" charset="-127"/>
              </a:rPr>
              <a:t>.</a:t>
            </a:r>
          </a:p>
          <a:p>
            <a:pPr marL="0" indent="0">
              <a:buNone/>
            </a:pPr>
            <a:endParaRPr lang="en-US" altLang="ko-KR" dirty="0">
              <a:latin typeface="HY엽서M" panose="02030600000101010101" pitchFamily="18" charset="-127"/>
              <a:ea typeface="HY엽서M" panose="02030600000101010101" pitchFamily="18" charset="-127"/>
            </a:endParaRPr>
          </a:p>
          <a:p>
            <a:pPr marL="0" indent="0">
              <a:buNone/>
            </a:pPr>
            <a:r>
              <a:rPr lang="ko-KR" altLang="en-US" dirty="0">
                <a:latin typeface="HY엽서M" panose="02030600000101010101" pitchFamily="18" charset="-127"/>
                <a:ea typeface="HY엽서M" panose="02030600000101010101" pitchFamily="18" charset="-127"/>
              </a:rPr>
              <a:t>▶ 과거에 독도가 우리땅이었다는 주장을 크게 내세워</a:t>
            </a:r>
            <a:r>
              <a:rPr lang="en-US" altLang="ko-KR" dirty="0">
                <a:latin typeface="HY엽서M" panose="02030600000101010101" pitchFamily="18" charset="-127"/>
                <a:ea typeface="HY엽서M" panose="02030600000101010101" pitchFamily="18" charset="-127"/>
              </a:rPr>
              <a:t> </a:t>
            </a:r>
            <a:r>
              <a:rPr lang="ko-KR" altLang="en-US" dirty="0">
                <a:latin typeface="HY엽서M" panose="02030600000101010101" pitchFamily="18" charset="-127"/>
                <a:ea typeface="HY엽서M" panose="02030600000101010101" pitchFamily="18" charset="-127"/>
              </a:rPr>
              <a:t>재판에서 승리한다</a:t>
            </a:r>
            <a:r>
              <a:rPr lang="en-US" altLang="ko-KR" dirty="0">
                <a:latin typeface="HY엽서M" panose="02030600000101010101" pitchFamily="18" charset="-127"/>
                <a:ea typeface="HY엽서M" panose="02030600000101010101" pitchFamily="18" charset="-127"/>
              </a:rPr>
              <a:t>. </a:t>
            </a:r>
            <a:endParaRPr lang="en-US" altLang="ko-KR" dirty="0"/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7811030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BFABBD9-E3F3-48FB-9A32-19E593510A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독도가 우리땅이라는 증거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B336BC13-71C7-439E-8D6F-35D11EFA66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ko-KR" altLang="en-US" dirty="0">
                <a:latin typeface="궁서체" panose="02030609000101010101" pitchFamily="17" charset="-127"/>
                <a:ea typeface="궁서체" panose="02030609000101010101" pitchFamily="17" charset="-127"/>
              </a:rPr>
              <a:t>일본은 독도를 가려면 여권이 있어야 갈수 있다</a:t>
            </a:r>
            <a:r>
              <a:rPr lang="en-US" altLang="ko-KR" dirty="0">
                <a:latin typeface="궁서체" panose="02030609000101010101" pitchFamily="17" charset="-127"/>
                <a:ea typeface="궁서체" panose="02030609000101010101" pitchFamily="17" charset="-127"/>
              </a:rPr>
              <a:t>.</a:t>
            </a:r>
          </a:p>
          <a:p>
            <a:endParaRPr lang="en-US" altLang="ko-KR" dirty="0">
              <a:latin typeface="궁서체" panose="02030609000101010101" pitchFamily="17" charset="-127"/>
              <a:ea typeface="궁서체" panose="02030609000101010101" pitchFamily="17" charset="-127"/>
            </a:endParaRPr>
          </a:p>
          <a:p>
            <a:r>
              <a:rPr lang="ko-KR" altLang="en-US" dirty="0">
                <a:latin typeface="궁서체" panose="02030609000101010101" pitchFamily="17" charset="-127"/>
                <a:ea typeface="궁서체" panose="02030609000101010101" pitchFamily="17" charset="-127"/>
              </a:rPr>
              <a:t>독도에는 일본인이 아닌 우리나라 경찰이 지키려고 있다</a:t>
            </a:r>
            <a:r>
              <a:rPr lang="en-US" altLang="ko-KR" dirty="0">
                <a:latin typeface="궁서체" panose="02030609000101010101" pitchFamily="17" charset="-127"/>
                <a:ea typeface="궁서체" panose="02030609000101010101" pitchFamily="17" charset="-127"/>
              </a:rPr>
              <a:t>.</a:t>
            </a:r>
          </a:p>
          <a:p>
            <a:pPr marL="0" indent="0">
              <a:buNone/>
            </a:pPr>
            <a:endParaRPr lang="en-US" altLang="ko-KR" sz="4400" dirty="0"/>
          </a:p>
          <a:p>
            <a:pPr marL="0" indent="0">
              <a:buNone/>
            </a:pPr>
            <a:r>
              <a:rPr lang="ko-KR" alt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일본이 독도를 노리는 이유</a:t>
            </a:r>
            <a:endParaRPr lang="en-US" altLang="ko-KR" sz="4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altLang="ko-KR" dirty="0">
              <a:latin typeface="궁서체" panose="02030609000101010101" pitchFamily="17" charset="-127"/>
              <a:ea typeface="궁서체" panose="02030609000101010101" pitchFamily="17" charset="-127"/>
            </a:endParaRPr>
          </a:p>
          <a:p>
            <a:r>
              <a:rPr lang="ko-KR" altLang="en-US" dirty="0">
                <a:latin typeface="궁서체" panose="02030609000101010101" pitchFamily="17" charset="-127"/>
                <a:ea typeface="궁서체" panose="02030609000101010101" pitchFamily="17" charset="-127"/>
              </a:rPr>
              <a:t>독도를 자국 땅에 포함되면 동해의 향후 개발될 수많은 지하자원과 수산자원을 가져올 수가 있기 때문이다</a:t>
            </a:r>
            <a:r>
              <a:rPr lang="en-US" altLang="ko-KR" dirty="0"/>
              <a:t>.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0054523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279BBD3E-D2D3-4A64-B164-53732E5C84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과거에 독도가 우리땅이었다는 증거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47BC5F71-1034-41B9-8E3B-905FCB5A41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>
            <a:normAutofit fontScale="92500"/>
          </a:bodyPr>
          <a:lstStyle/>
          <a:p>
            <a:r>
              <a:rPr lang="ko-KR" altLang="en-US" dirty="0">
                <a:latin typeface="휴먼편지체" panose="02030504000101010101" pitchFamily="18" charset="-127"/>
                <a:ea typeface="휴먼편지체" panose="02030504000101010101" pitchFamily="18" charset="-127"/>
              </a:rPr>
              <a:t>프랑스 지리학자인 </a:t>
            </a:r>
            <a:r>
              <a:rPr lang="ko-KR" altLang="en-US" dirty="0" err="1">
                <a:latin typeface="휴먼편지체" panose="02030504000101010101" pitchFamily="18" charset="-127"/>
                <a:ea typeface="휴먼편지체" panose="02030504000101010101" pitchFamily="18" charset="-127"/>
              </a:rPr>
              <a:t>당빌의</a:t>
            </a:r>
            <a:r>
              <a:rPr lang="ko-KR" altLang="en-US" dirty="0">
                <a:latin typeface="휴먼편지체" panose="02030504000101010101" pitchFamily="18" charset="-127"/>
                <a:ea typeface="휴먼편지체" panose="02030504000101010101" pitchFamily="18" charset="-127"/>
              </a:rPr>
              <a:t> 조선왕국전도에 독도를 한국 영토로 표시 되어있음</a:t>
            </a:r>
            <a:r>
              <a:rPr lang="en-US" altLang="ko-KR" dirty="0">
                <a:latin typeface="휴먼편지체" panose="02030504000101010101" pitchFamily="18" charset="-127"/>
                <a:ea typeface="휴먼편지체" panose="02030504000101010101" pitchFamily="18" charset="-127"/>
              </a:rPr>
              <a:t>.</a:t>
            </a:r>
          </a:p>
          <a:p>
            <a:endParaRPr lang="en-US" altLang="ko-KR" dirty="0">
              <a:latin typeface="휴먼편지체" panose="02030504000101010101" pitchFamily="18" charset="-127"/>
              <a:ea typeface="휴먼편지체" panose="02030504000101010101" pitchFamily="18" charset="-127"/>
            </a:endParaRPr>
          </a:p>
          <a:p>
            <a:r>
              <a:rPr lang="ko-KR" altLang="en-US" dirty="0">
                <a:latin typeface="휴먼편지체" panose="02030504000101010101" pitchFamily="18" charset="-127"/>
                <a:ea typeface="휴먼편지체" panose="02030504000101010101" pitchFamily="18" charset="-127"/>
              </a:rPr>
              <a:t>일본의 고문현과 일본 고지도</a:t>
            </a:r>
            <a:r>
              <a:rPr lang="en-US" altLang="ko-KR" dirty="0">
                <a:latin typeface="휴먼편지체" panose="02030504000101010101" pitchFamily="18" charset="-127"/>
                <a:ea typeface="휴먼편지체" panose="02030504000101010101" pitchFamily="18" charset="-127"/>
              </a:rPr>
              <a:t>, </a:t>
            </a:r>
            <a:r>
              <a:rPr lang="ko-KR" altLang="en-US" dirty="0">
                <a:latin typeface="휴먼편지체" panose="02030504000101010101" pitchFamily="18" charset="-127"/>
                <a:ea typeface="휴먼편지체" panose="02030504000101010101" pitchFamily="18" charset="-127"/>
              </a:rPr>
              <a:t>독도를 한국 영토로 표시되어 있음</a:t>
            </a:r>
            <a:r>
              <a:rPr lang="en-US" altLang="ko-KR" dirty="0">
                <a:latin typeface="휴먼편지체" panose="02030504000101010101" pitchFamily="18" charset="-127"/>
                <a:ea typeface="휴먼편지체" panose="02030504000101010101" pitchFamily="18" charset="-127"/>
              </a:rPr>
              <a:t>.</a:t>
            </a:r>
          </a:p>
          <a:p>
            <a:endParaRPr lang="en-US" altLang="ko-KR" dirty="0">
              <a:latin typeface="휴먼편지체" panose="02030504000101010101" pitchFamily="18" charset="-127"/>
              <a:ea typeface="휴먼편지체" panose="02030504000101010101" pitchFamily="18" charset="-127"/>
            </a:endParaRPr>
          </a:p>
          <a:p>
            <a:r>
              <a:rPr lang="en-US" altLang="ko-KR" dirty="0">
                <a:latin typeface="휴먼편지체" panose="02030504000101010101" pitchFamily="18" charset="-127"/>
                <a:ea typeface="휴먼편지체" panose="02030504000101010101" pitchFamily="18" charset="-127"/>
              </a:rPr>
              <a:t>17</a:t>
            </a:r>
            <a:r>
              <a:rPr lang="ko-KR" altLang="en-US" dirty="0">
                <a:latin typeface="휴먼편지체" panose="02030504000101010101" pitchFamily="18" charset="-127"/>
                <a:ea typeface="휴먼편지체" panose="02030504000101010101" pitchFamily="18" charset="-127"/>
              </a:rPr>
              <a:t>세기말 일본 정부 독도</a:t>
            </a:r>
            <a:r>
              <a:rPr lang="en-US" altLang="ko-KR" dirty="0">
                <a:latin typeface="휴먼편지체" panose="02030504000101010101" pitchFamily="18" charset="-127"/>
                <a:ea typeface="휴먼편지체" panose="02030504000101010101" pitchFamily="18" charset="-127"/>
              </a:rPr>
              <a:t>, </a:t>
            </a:r>
            <a:r>
              <a:rPr lang="ko-KR" altLang="en-US" dirty="0">
                <a:latin typeface="휴먼편지체" panose="02030504000101010101" pitchFamily="18" charset="-127"/>
                <a:ea typeface="휴먼편지체" panose="02030504000101010101" pitchFamily="18" charset="-127"/>
              </a:rPr>
              <a:t>울릉도를 한국 영토로 재확인했음</a:t>
            </a:r>
            <a:r>
              <a:rPr lang="en-US" altLang="ko-KR" dirty="0">
                <a:latin typeface="휴먼편지체" panose="02030504000101010101" pitchFamily="18" charset="-127"/>
                <a:ea typeface="휴먼편지체" panose="02030504000101010101" pitchFamily="18" charset="-127"/>
              </a:rPr>
              <a:t>.</a:t>
            </a:r>
          </a:p>
          <a:p>
            <a:endParaRPr lang="en-US" altLang="ko-KR" dirty="0">
              <a:latin typeface="휴먼편지체" panose="02030504000101010101" pitchFamily="18" charset="-127"/>
              <a:ea typeface="휴먼편지체" panose="02030504000101010101" pitchFamily="18" charset="-127"/>
            </a:endParaRPr>
          </a:p>
          <a:p>
            <a:r>
              <a:rPr lang="ko-KR" altLang="en-US" dirty="0">
                <a:latin typeface="휴먼편지체" panose="02030504000101010101" pitchFamily="18" charset="-127"/>
                <a:ea typeface="휴먼편지체" panose="02030504000101010101" pitchFamily="18" charset="-127"/>
              </a:rPr>
              <a:t>일본 최고국가기관인 태정관이 독도 울릉도를 한국 영토로 결정함</a:t>
            </a:r>
            <a:r>
              <a:rPr lang="en-US" altLang="ko-KR" dirty="0">
                <a:latin typeface="휴먼편지체" panose="02030504000101010101" pitchFamily="18" charset="-127"/>
                <a:ea typeface="휴먼편지체" panose="02030504000101010101" pitchFamily="18" charset="-127"/>
              </a:rPr>
              <a:t>.</a:t>
            </a:r>
          </a:p>
          <a:p>
            <a:endParaRPr lang="en-US" altLang="ko-KR" dirty="0">
              <a:latin typeface="휴먼편지체" panose="02030504000101010101" pitchFamily="18" charset="-127"/>
              <a:ea typeface="휴먼편지체" panose="02030504000101010101" pitchFamily="18" charset="-127"/>
            </a:endParaRPr>
          </a:p>
          <a:p>
            <a:r>
              <a:rPr lang="en-US" altLang="ko-KR" dirty="0">
                <a:latin typeface="휴먼편지체" panose="02030504000101010101" pitchFamily="18" charset="-127"/>
                <a:ea typeface="휴먼편지체" panose="02030504000101010101" pitchFamily="18" charset="-127"/>
              </a:rPr>
              <a:t>19</a:t>
            </a:r>
            <a:r>
              <a:rPr lang="ko-KR" altLang="en-US" dirty="0">
                <a:latin typeface="휴먼편지체" panose="02030504000101010101" pitchFamily="18" charset="-127"/>
                <a:ea typeface="휴먼편지체" panose="02030504000101010101" pitchFamily="18" charset="-127"/>
              </a:rPr>
              <a:t>세기 말에 대한제국 정부가 독도</a:t>
            </a:r>
            <a:r>
              <a:rPr lang="en-US" altLang="ko-KR" dirty="0">
                <a:latin typeface="휴먼편지체" panose="02030504000101010101" pitchFamily="18" charset="-127"/>
                <a:ea typeface="휴먼편지체" panose="02030504000101010101" pitchFamily="18" charset="-127"/>
              </a:rPr>
              <a:t>, </a:t>
            </a:r>
            <a:r>
              <a:rPr lang="ko-KR" altLang="en-US" dirty="0">
                <a:latin typeface="휴먼편지체" panose="02030504000101010101" pitchFamily="18" charset="-127"/>
                <a:ea typeface="휴먼편지체" panose="02030504000101010101" pitchFamily="18" charset="-127"/>
              </a:rPr>
              <a:t>울릉도를 한국 영토로 정확히 표시 했음</a:t>
            </a:r>
            <a:r>
              <a:rPr lang="en-US" altLang="ko-KR" dirty="0">
                <a:latin typeface="휴먼편지체" panose="02030504000101010101" pitchFamily="18" charset="-127"/>
                <a:ea typeface="휴먼편지체" panose="02030504000101010101" pitchFamily="18" charset="-127"/>
              </a:rPr>
              <a:t>.</a:t>
            </a:r>
            <a:endParaRPr lang="ko-KR" altLang="en-US" dirty="0">
              <a:latin typeface="휴먼편지체" panose="02030504000101010101" pitchFamily="18" charset="-127"/>
              <a:ea typeface="휴먼편지체" panose="02030504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2459781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BACC37D-2EA9-4757-A355-3312612425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과거에 독도가 우리땅이었다는 증거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E8703958-4400-49AB-8E8E-718C786F6C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>
                <a:latin typeface="휴먼편지체" panose="02030504000101010101" pitchFamily="18" charset="-127"/>
                <a:ea typeface="휴먼편지체" panose="02030504000101010101" pitchFamily="18" charset="-127"/>
              </a:rPr>
              <a:t>1900</a:t>
            </a:r>
            <a:r>
              <a:rPr lang="ko-KR" altLang="en-US" dirty="0">
                <a:latin typeface="휴먼편지체" panose="02030504000101010101" pitchFamily="18" charset="-127"/>
                <a:ea typeface="휴먼편지체" panose="02030504000101010101" pitchFamily="18" charset="-127"/>
              </a:rPr>
              <a:t>년 대한제국 칙령</a:t>
            </a:r>
            <a:r>
              <a:rPr lang="en-US" altLang="ko-KR" dirty="0">
                <a:latin typeface="휴먼편지체" panose="02030504000101010101" pitchFamily="18" charset="-127"/>
                <a:ea typeface="휴먼편지체" panose="02030504000101010101" pitchFamily="18" charset="-127"/>
              </a:rPr>
              <a:t>41</a:t>
            </a:r>
            <a:r>
              <a:rPr lang="ko-KR" altLang="en-US" dirty="0">
                <a:latin typeface="휴먼편지체" panose="02030504000101010101" pitchFamily="18" charset="-127"/>
                <a:ea typeface="휴먼편지체" panose="02030504000101010101" pitchFamily="18" charset="-127"/>
              </a:rPr>
              <a:t>호 독도를 한국영토로 세계에 공표함</a:t>
            </a:r>
            <a:r>
              <a:rPr lang="en-US" altLang="ko-KR" dirty="0">
                <a:latin typeface="휴먼편지체" panose="02030504000101010101" pitchFamily="18" charset="-127"/>
                <a:ea typeface="휴먼편지체" panose="02030504000101010101" pitchFamily="18" charset="-127"/>
              </a:rPr>
              <a:t>.</a:t>
            </a:r>
          </a:p>
          <a:p>
            <a:endParaRPr lang="en-US" altLang="ko-KR" dirty="0">
              <a:latin typeface="휴먼편지체" panose="02030504000101010101" pitchFamily="18" charset="-127"/>
              <a:ea typeface="휴먼편지체" panose="02030504000101010101" pitchFamily="18" charset="-127"/>
            </a:endParaRPr>
          </a:p>
          <a:p>
            <a:r>
              <a:rPr lang="ko-KR" altLang="en-US" dirty="0">
                <a:latin typeface="휴먼편지체" panose="02030504000101010101" pitchFamily="18" charset="-127"/>
                <a:ea typeface="휴먼편지체" panose="02030504000101010101" pitchFamily="18" charset="-127"/>
              </a:rPr>
              <a:t>연합국 </a:t>
            </a:r>
            <a:r>
              <a:rPr lang="en-US" altLang="ko-KR" dirty="0">
                <a:latin typeface="휴먼편지체" panose="02030504000101010101" pitchFamily="18" charset="-127"/>
                <a:ea typeface="휴먼편지체" panose="02030504000101010101" pitchFamily="18" charset="-127"/>
              </a:rPr>
              <a:t>1946</a:t>
            </a:r>
            <a:r>
              <a:rPr lang="ko-KR" altLang="en-US" dirty="0">
                <a:latin typeface="휴먼편지체" panose="02030504000101010101" pitchFamily="18" charset="-127"/>
                <a:ea typeface="휴먼편지체" panose="02030504000101010101" pitchFamily="18" charset="-127"/>
              </a:rPr>
              <a:t>년 </a:t>
            </a:r>
            <a:r>
              <a:rPr lang="en-US" altLang="ko-KR" dirty="0">
                <a:latin typeface="휴먼편지체" panose="02030504000101010101" pitchFamily="18" charset="-127"/>
                <a:ea typeface="휴먼편지체" panose="02030504000101010101" pitchFamily="18" charset="-127"/>
              </a:rPr>
              <a:t>1</a:t>
            </a:r>
            <a:r>
              <a:rPr lang="ko-KR" altLang="en-US" dirty="0">
                <a:latin typeface="휴먼편지체" panose="02030504000101010101" pitchFamily="18" charset="-127"/>
                <a:ea typeface="휴먼편지체" panose="02030504000101010101" pitchFamily="18" charset="-127"/>
              </a:rPr>
              <a:t>월 독도를 한국에 반환하라는 군령발표를 함</a:t>
            </a:r>
            <a:r>
              <a:rPr lang="en-US" altLang="ko-KR" dirty="0">
                <a:latin typeface="휴먼편지체" panose="02030504000101010101" pitchFamily="18" charset="-127"/>
                <a:ea typeface="휴먼편지체" panose="02030504000101010101" pitchFamily="18" charset="-127"/>
              </a:rPr>
              <a:t>.</a:t>
            </a:r>
          </a:p>
          <a:p>
            <a:endParaRPr lang="en-US" altLang="ko-KR" dirty="0">
              <a:latin typeface="휴먼편지체" panose="02030504000101010101" pitchFamily="18" charset="-127"/>
              <a:ea typeface="휴먼편지체" panose="02030504000101010101" pitchFamily="18" charset="-127"/>
            </a:endParaRPr>
          </a:p>
          <a:p>
            <a:r>
              <a:rPr lang="ko-KR" altLang="en-US" dirty="0">
                <a:latin typeface="휴먼편지체" panose="02030504000101010101" pitchFamily="18" charset="-127"/>
                <a:ea typeface="휴먼편지체" panose="02030504000101010101" pitchFamily="18" charset="-127"/>
              </a:rPr>
              <a:t>연합국의 </a:t>
            </a:r>
            <a:r>
              <a:rPr lang="ko-KR" altLang="en-US" dirty="0" err="1">
                <a:latin typeface="휴먼편지체" panose="02030504000101010101" pitchFamily="18" charset="-127"/>
                <a:ea typeface="휴먼편지체" panose="02030504000101010101" pitchFamily="18" charset="-127"/>
              </a:rPr>
              <a:t>구일본</a:t>
            </a:r>
            <a:r>
              <a:rPr lang="ko-KR" altLang="en-US" dirty="0">
                <a:latin typeface="휴먼편지체" panose="02030504000101010101" pitchFamily="18" charset="-127"/>
                <a:ea typeface="휴먼편지체" panose="02030504000101010101" pitchFamily="18" charset="-127"/>
              </a:rPr>
              <a:t> 영토 처리의 관한 합의서를 </a:t>
            </a:r>
            <a:r>
              <a:rPr lang="en-US" altLang="ko-KR" dirty="0">
                <a:latin typeface="휴먼편지체" panose="02030504000101010101" pitchFamily="18" charset="-127"/>
                <a:ea typeface="휴먼편지체" panose="02030504000101010101" pitchFamily="18" charset="-127"/>
              </a:rPr>
              <a:t>‘</a:t>
            </a:r>
            <a:r>
              <a:rPr lang="ko-KR" altLang="en-US" dirty="0">
                <a:latin typeface="휴먼편지체" panose="02030504000101010101" pitchFamily="18" charset="-127"/>
                <a:ea typeface="휴먼편지체" panose="02030504000101010101" pitchFamily="18" charset="-127"/>
              </a:rPr>
              <a:t>독도는 한국 영토</a:t>
            </a:r>
            <a:r>
              <a:rPr lang="en-US" altLang="ko-KR" dirty="0">
                <a:latin typeface="휴먼편지체" panose="02030504000101010101" pitchFamily="18" charset="-127"/>
                <a:ea typeface="휴먼편지체" panose="02030504000101010101" pitchFamily="18" charset="-127"/>
              </a:rPr>
              <a:t>’</a:t>
            </a:r>
            <a:r>
              <a:rPr lang="ko-KR" altLang="en-US" dirty="0">
                <a:latin typeface="휴먼편지체" panose="02030504000101010101" pitchFamily="18" charset="-127"/>
                <a:ea typeface="휴먼편지체" panose="02030504000101010101" pitchFamily="18" charset="-127"/>
              </a:rPr>
              <a:t> 라고 </a:t>
            </a:r>
            <a:r>
              <a:rPr lang="ko-KR" altLang="en-US" dirty="0" err="1">
                <a:latin typeface="휴먼편지체" panose="02030504000101010101" pitchFamily="18" charset="-127"/>
                <a:ea typeface="휴먼편지체" panose="02030504000101010101" pitchFamily="18" charset="-127"/>
              </a:rPr>
              <a:t>규정해놓았음</a:t>
            </a:r>
            <a:r>
              <a:rPr lang="en-US" altLang="ko-KR" dirty="0">
                <a:latin typeface="휴먼편지체" panose="02030504000101010101" pitchFamily="18" charset="-127"/>
                <a:ea typeface="휴먼편지체" panose="02030504000101010101" pitchFamily="18" charset="-127"/>
              </a:rPr>
              <a:t>.</a:t>
            </a:r>
          </a:p>
          <a:p>
            <a:endParaRPr lang="en-US" altLang="ko-KR" dirty="0">
              <a:latin typeface="휴먼편지체" panose="02030504000101010101" pitchFamily="18" charset="-127"/>
              <a:ea typeface="휴먼편지체" panose="02030504000101010101" pitchFamily="18" charset="-127"/>
            </a:endParaRPr>
          </a:p>
          <a:p>
            <a:r>
              <a:rPr lang="ko-KR" altLang="en-US" dirty="0">
                <a:latin typeface="휴먼편지체" panose="02030504000101010101" pitchFamily="18" charset="-127"/>
                <a:ea typeface="휴먼편지체" panose="02030504000101010101" pitchFamily="18" charset="-127"/>
              </a:rPr>
              <a:t>샌프란시스코 일본강화조약에서 독도를 누락했고</a:t>
            </a:r>
            <a:r>
              <a:rPr lang="en-US" altLang="ko-KR" dirty="0">
                <a:latin typeface="휴먼편지체" panose="02030504000101010101" pitchFamily="18" charset="-127"/>
                <a:ea typeface="휴먼편지체" panose="02030504000101010101" pitchFamily="18" charset="-127"/>
              </a:rPr>
              <a:t>, </a:t>
            </a:r>
            <a:r>
              <a:rPr lang="ko-KR" altLang="en-US" dirty="0">
                <a:latin typeface="휴먼편지체" panose="02030504000101010101" pitchFamily="18" charset="-127"/>
                <a:ea typeface="휴먼편지체" panose="02030504000101010101" pitchFamily="18" charset="-127"/>
              </a:rPr>
              <a:t>유엔군이 독도를 한국영토에 포함 시켜 놓았음</a:t>
            </a:r>
            <a:r>
              <a:rPr lang="en-US" altLang="ko-KR" dirty="0">
                <a:latin typeface="휴먼편지체" panose="02030504000101010101" pitchFamily="18" charset="-127"/>
                <a:ea typeface="휴먼편지체" panose="02030504000101010101" pitchFamily="18" charset="-127"/>
              </a:rPr>
              <a:t>. </a:t>
            </a:r>
          </a:p>
          <a:p>
            <a:endParaRPr lang="en-US" altLang="ko-KR" dirty="0"/>
          </a:p>
          <a:p>
            <a:pPr marL="0" indent="0">
              <a:buNone/>
            </a:pPr>
            <a:endParaRPr lang="en-US" altLang="ko-KR" dirty="0"/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965024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2E549147-47C7-4985-AB9D-4711E5C084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ko-KR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과거에 독도가 우리땅이었다는 증거</a:t>
            </a:r>
          </a:p>
        </p:txBody>
      </p:sp>
      <p:pic>
        <p:nvPicPr>
          <p:cNvPr id="5" name="내용 개체 틀 4">
            <a:extLst>
              <a:ext uri="{FF2B5EF4-FFF2-40B4-BE49-F238E27FC236}">
                <a16:creationId xmlns:a16="http://schemas.microsoft.com/office/drawing/2014/main" id="{5A8A7D16-09CB-4410-8D4E-21AD3FAFF47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55900" y="1690688"/>
            <a:ext cx="6527800" cy="4537075"/>
          </a:xfrm>
        </p:spPr>
      </p:pic>
    </p:spTree>
    <p:extLst>
      <p:ext uri="{BB962C8B-B14F-4D97-AF65-F5344CB8AC3E}">
        <p14:creationId xmlns:p14="http://schemas.microsoft.com/office/powerpoint/2010/main" val="12978466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77E55AC-6E63-4574-AC45-5DBDA39DE0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158536"/>
          </a:xfrm>
        </p:spPr>
        <p:txBody>
          <a:bodyPr/>
          <a:lstStyle/>
          <a:p>
            <a:r>
              <a:rPr lang="ko-KR" altLang="en-US" dirty="0"/>
              <a:t>독도가 우리땅이라는 위치상의 증거</a:t>
            </a:r>
          </a:p>
        </p:txBody>
      </p:sp>
      <p:pic>
        <p:nvPicPr>
          <p:cNvPr id="6" name="그림 개체 틀 5">
            <a:extLst>
              <a:ext uri="{FF2B5EF4-FFF2-40B4-BE49-F238E27FC236}">
                <a16:creationId xmlns:a16="http://schemas.microsoft.com/office/drawing/2014/main" id="{188856AD-B8B6-431C-BF23-67F9ED7191FD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22" r="2322"/>
          <a:stretch>
            <a:fillRect/>
          </a:stretch>
        </p:blipFill>
        <p:spPr/>
      </p:pic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9CDF4502-F858-4A0D-AB2B-A37BAEE65626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ko-KR" altLang="en-US" sz="1800" dirty="0">
                <a:latin typeface="Bradley Hand ITC" panose="03070402050302030203" pitchFamily="66" charset="0"/>
              </a:rPr>
              <a:t>독도는 행정구역상 경상북도 울릉군 </a:t>
            </a:r>
            <a:r>
              <a:rPr lang="ko-KR" altLang="en-US" sz="1800" dirty="0" err="1">
                <a:latin typeface="Bradley Hand ITC" panose="03070402050302030203" pitchFamily="66" charset="0"/>
              </a:rPr>
              <a:t>울릉읍</a:t>
            </a:r>
            <a:r>
              <a:rPr lang="ko-KR" altLang="en-US" sz="1800" dirty="0">
                <a:latin typeface="Bradley Hand ITC" panose="03070402050302030203" pitchFamily="66" charset="0"/>
              </a:rPr>
              <a:t> </a:t>
            </a:r>
            <a:r>
              <a:rPr lang="ko-KR" altLang="en-US" sz="1800" dirty="0" err="1">
                <a:latin typeface="Bradley Hand ITC" panose="03070402050302030203" pitchFamily="66" charset="0"/>
              </a:rPr>
              <a:t>독도리</a:t>
            </a:r>
            <a:r>
              <a:rPr lang="ko-KR" altLang="en-US" sz="1800" dirty="0">
                <a:latin typeface="Bradley Hand ITC" panose="03070402050302030203" pitchFamily="66" charset="0"/>
              </a:rPr>
              <a:t> 산 </a:t>
            </a:r>
            <a:r>
              <a:rPr lang="en-US" altLang="ko-KR" sz="1800" b="1" dirty="0">
                <a:latin typeface="Bradley Hand ITC" panose="03070402050302030203" pitchFamily="66" charset="0"/>
              </a:rPr>
              <a:t>1~37</a:t>
            </a:r>
            <a:r>
              <a:rPr lang="ko-KR" altLang="en-US" sz="1800" dirty="0">
                <a:latin typeface="Bradley Hand ITC" panose="03070402050302030203" pitchFamily="66" charset="0"/>
              </a:rPr>
              <a:t>번지이다</a:t>
            </a:r>
            <a:r>
              <a:rPr lang="en-US" altLang="ko-KR" sz="1800" dirty="0">
                <a:latin typeface="Bradley Hand ITC" panose="03070402050302030203" pitchFamily="66" charset="0"/>
              </a:rPr>
              <a:t>.</a:t>
            </a:r>
          </a:p>
          <a:p>
            <a:r>
              <a:rPr lang="ko-KR" altLang="en-US" sz="1800" dirty="0">
                <a:latin typeface="Bradley Hand ITC" panose="03070402050302030203" pitchFamily="66" charset="0"/>
              </a:rPr>
              <a:t>독도의 거리상 위치는 울릉도에서 동남쪽으로 </a:t>
            </a:r>
            <a:r>
              <a:rPr lang="en-US" altLang="ko-KR" sz="1800" b="1" dirty="0">
                <a:latin typeface="Bradley Hand ITC" panose="03070402050302030203" pitchFamily="66" charset="0"/>
              </a:rPr>
              <a:t>89.493km</a:t>
            </a:r>
            <a:r>
              <a:rPr lang="en-US" altLang="ko-KR" sz="1800" dirty="0">
                <a:latin typeface="Bradley Hand ITC" panose="03070402050302030203" pitchFamily="66" charset="0"/>
              </a:rPr>
              <a:t>,</a:t>
            </a:r>
            <a:r>
              <a:rPr lang="ko-KR" altLang="en-US" sz="1800" dirty="0">
                <a:latin typeface="Bradley Hand ITC" panose="03070402050302030203" pitchFamily="66" charset="0"/>
              </a:rPr>
              <a:t> 한반도 본토 경북 울진군 </a:t>
            </a:r>
            <a:r>
              <a:rPr lang="ko-KR" altLang="en-US" sz="1800" dirty="0" err="1">
                <a:latin typeface="Bradley Hand ITC" panose="03070402050302030203" pitchFamily="66" charset="0"/>
              </a:rPr>
              <a:t>죽변면에서</a:t>
            </a:r>
            <a:r>
              <a:rPr lang="ko-KR" altLang="en-US" sz="1800" dirty="0">
                <a:latin typeface="Bradley Hand ITC" panose="03070402050302030203" pitchFamily="66" charset="0"/>
              </a:rPr>
              <a:t> 직선 거리로 </a:t>
            </a:r>
            <a:r>
              <a:rPr lang="en-US" altLang="ko-KR" sz="1800" b="1" dirty="0">
                <a:latin typeface="Bradley Hand ITC" panose="03070402050302030203" pitchFamily="66" charset="0"/>
              </a:rPr>
              <a:t>216.8km</a:t>
            </a:r>
            <a:r>
              <a:rPr lang="ko-KR" altLang="en-US" sz="1800" dirty="0">
                <a:latin typeface="Bradley Hand ITC" panose="03070402050302030203" pitchFamily="66" charset="0"/>
              </a:rPr>
              <a:t>에 위치한다</a:t>
            </a:r>
            <a:r>
              <a:rPr lang="en-US" altLang="ko-KR" sz="1800" dirty="0">
                <a:latin typeface="Bradley Hand ITC" panose="03070402050302030203" pitchFamily="66" charset="0"/>
              </a:rPr>
              <a:t>,</a:t>
            </a:r>
          </a:p>
          <a:p>
            <a:r>
              <a:rPr lang="ko-KR" altLang="en-US" sz="1800" dirty="0">
                <a:latin typeface="Bradley Hand ITC" panose="03070402050302030203" pitchFamily="66" charset="0"/>
              </a:rPr>
              <a:t>반면 일본에서 제일 가까운 </a:t>
            </a:r>
            <a:r>
              <a:rPr lang="ko-KR" altLang="en-US" sz="1800" dirty="0" err="1">
                <a:latin typeface="Bradley Hand ITC" panose="03070402050302030203" pitchFamily="66" charset="0"/>
              </a:rPr>
              <a:t>시마네현</a:t>
            </a:r>
            <a:r>
              <a:rPr lang="ko-KR" altLang="en-US" sz="1800" dirty="0">
                <a:latin typeface="Bradley Hand ITC" panose="03070402050302030203" pitchFamily="66" charset="0"/>
              </a:rPr>
              <a:t> </a:t>
            </a:r>
            <a:r>
              <a:rPr lang="ko-KR" altLang="en-US" sz="1800" dirty="0" err="1">
                <a:latin typeface="Bradley Hand ITC" panose="03070402050302030203" pitchFamily="66" charset="0"/>
              </a:rPr>
              <a:t>오끼섬으로부터</a:t>
            </a:r>
            <a:r>
              <a:rPr lang="ko-KR" altLang="en-US" sz="1800" dirty="0">
                <a:latin typeface="Bradley Hand ITC" panose="03070402050302030203" pitchFamily="66" charset="0"/>
              </a:rPr>
              <a:t> 약 </a:t>
            </a:r>
            <a:r>
              <a:rPr lang="en-US" altLang="ko-KR" sz="1800" b="1" dirty="0">
                <a:latin typeface="Bradley Hand ITC" panose="03070402050302030203" pitchFamily="66" charset="0"/>
              </a:rPr>
              <a:t>160km</a:t>
            </a:r>
            <a:r>
              <a:rPr lang="ko-KR" altLang="en-US" sz="1800" dirty="0">
                <a:latin typeface="Bradley Hand ITC" panose="03070402050302030203" pitchFamily="66" charset="0"/>
              </a:rPr>
              <a:t>나 </a:t>
            </a:r>
            <a:r>
              <a:rPr lang="ko-KR" altLang="en-US" sz="1800" dirty="0" err="1">
                <a:latin typeface="Bradley Hand ITC" panose="03070402050302030203" pitchFamily="66" charset="0"/>
              </a:rPr>
              <a:t>떨어져있다</a:t>
            </a:r>
            <a:r>
              <a:rPr lang="en-US" altLang="ko-KR" sz="1800" dirty="0">
                <a:latin typeface="Bradley Hand ITC" panose="03070402050302030203" pitchFamily="66" charset="0"/>
              </a:rPr>
              <a:t>.</a:t>
            </a:r>
          </a:p>
          <a:p>
            <a:r>
              <a:rPr lang="ko-KR" altLang="en-US" sz="1800" dirty="0">
                <a:latin typeface="Bradley Hand ITC" panose="03070402050302030203" pitchFamily="66" charset="0"/>
              </a:rPr>
              <a:t>그러므로 일본의 </a:t>
            </a:r>
            <a:r>
              <a:rPr lang="ko-KR" altLang="en-US" sz="1800" dirty="0" err="1">
                <a:latin typeface="Bradley Hand ITC" panose="03070402050302030203" pitchFamily="66" charset="0"/>
              </a:rPr>
              <a:t>오끼섬보다</a:t>
            </a:r>
            <a:r>
              <a:rPr lang="ko-KR" altLang="en-US" sz="1800" dirty="0">
                <a:latin typeface="Bradley Hand ITC" panose="03070402050302030203" pitchFamily="66" charset="0"/>
              </a:rPr>
              <a:t> 한국의 울릉도가 약 </a:t>
            </a:r>
            <a:r>
              <a:rPr lang="en-US" altLang="ko-KR" sz="1800" b="1" dirty="0">
                <a:latin typeface="Bradley Hand ITC" panose="03070402050302030203" pitchFamily="66" charset="0"/>
              </a:rPr>
              <a:t>68km</a:t>
            </a:r>
            <a:r>
              <a:rPr lang="en-US" altLang="ko-KR" sz="1800" dirty="0">
                <a:latin typeface="Bradley Hand ITC" panose="03070402050302030203" pitchFamily="66" charset="0"/>
              </a:rPr>
              <a:t> </a:t>
            </a:r>
            <a:r>
              <a:rPr lang="ko-KR" altLang="en-US" sz="1800" dirty="0">
                <a:latin typeface="Bradley Hand ITC" panose="03070402050302030203" pitchFamily="66" charset="0"/>
              </a:rPr>
              <a:t>더 가깝나</a:t>
            </a:r>
            <a:r>
              <a:rPr lang="en-US" altLang="ko-KR" sz="1800" dirty="0">
                <a:latin typeface="Bradley Hand ITC" panose="03070402050302030203" pitchFamily="66" charset="0"/>
              </a:rPr>
              <a:t>. </a:t>
            </a:r>
            <a:r>
              <a:rPr lang="ko-KR" altLang="en-US" sz="1800" dirty="0">
                <a:latin typeface="Bradley Hand ITC" panose="03070402050302030203" pitchFamily="66" charset="0"/>
              </a:rPr>
              <a:t>거리상으로 우리나라가 훨씬 우세하다</a:t>
            </a:r>
            <a:r>
              <a:rPr lang="en-US" altLang="ko-KR" sz="1800" dirty="0">
                <a:latin typeface="Bradley Hand ITC" panose="03070402050302030203" pitchFamily="66" charset="0"/>
              </a:rPr>
              <a:t>.</a:t>
            </a:r>
          </a:p>
          <a:p>
            <a:r>
              <a:rPr lang="ko-KR" altLang="en-US" sz="1800" dirty="0">
                <a:latin typeface="Bradley Hand ITC" panose="03070402050302030203" pitchFamily="66" charset="0"/>
              </a:rPr>
              <a:t>그래서 독도는 위치상으로 우리땅</a:t>
            </a:r>
            <a:r>
              <a:rPr lang="en-US" altLang="ko-KR" sz="1800" dirty="0">
                <a:latin typeface="Bradley Hand ITC" panose="03070402050302030203" pitchFamily="66" charset="0"/>
              </a:rPr>
              <a:t>!!</a:t>
            </a:r>
            <a:endParaRPr lang="ko-KR" altLang="en-US" sz="1800" dirty="0">
              <a:latin typeface="Bradley Hand ITC" panose="03070402050302030203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00144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94395766-A36A-423B-B66C-7F3FE9DC9C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o-KR" altLang="en-US" sz="3000" b="1" i="1" dirty="0">
                <a:latin typeface="Arial Black" panose="020B0A04020102020204" pitchFamily="34" charset="0"/>
                <a:ea typeface="HY견고딕" panose="02030600000101010101" pitchFamily="18" charset="-127"/>
              </a:rPr>
              <a:t>독도를 </a:t>
            </a:r>
            <a:r>
              <a:rPr lang="en-US" altLang="ko-KR" sz="3000" b="1" i="1" dirty="0">
                <a:latin typeface="Arial Black" panose="020B0A04020102020204" pitchFamily="34" charset="0"/>
                <a:ea typeface="HY견고딕" panose="02030600000101010101" pitchFamily="18" charset="-127"/>
              </a:rPr>
              <a:t>“</a:t>
            </a:r>
            <a:r>
              <a:rPr lang="ko-KR" altLang="en-US" sz="3000" b="1" i="1" dirty="0">
                <a:latin typeface="Arial Black" panose="020B0A04020102020204" pitchFamily="34" charset="0"/>
                <a:ea typeface="HY견고딕" panose="02030600000101010101" pitchFamily="18" charset="-127"/>
              </a:rPr>
              <a:t>공인된 우리 땅</a:t>
            </a:r>
            <a:r>
              <a:rPr lang="en-US" altLang="ko-KR" sz="3000" b="1" i="1" dirty="0">
                <a:latin typeface="Arial Black" panose="020B0A04020102020204" pitchFamily="34" charset="0"/>
                <a:ea typeface="HY견고딕" panose="02030600000101010101" pitchFamily="18" charset="-127"/>
              </a:rPr>
              <a:t>”</a:t>
            </a:r>
            <a:r>
              <a:rPr lang="ko-KR" altLang="en-US" sz="3000" b="1" i="1" dirty="0">
                <a:latin typeface="Arial Black" panose="020B0A04020102020204" pitchFamily="34" charset="0"/>
                <a:ea typeface="HY견고딕" panose="02030600000101010101" pitchFamily="18" charset="-127"/>
              </a:rPr>
              <a:t>으로 만들 수 있는 </a:t>
            </a:r>
            <a:r>
              <a:rPr lang="ko-KR" altLang="en-US" sz="3000" b="1" i="1" u="sng" dirty="0">
                <a:latin typeface="Arial Black" panose="020B0A04020102020204" pitchFamily="34" charset="0"/>
                <a:ea typeface="HY견고딕" panose="02030600000101010101" pitchFamily="18" charset="-127"/>
              </a:rPr>
              <a:t>유일무이</a:t>
            </a:r>
            <a:r>
              <a:rPr lang="ko-KR" altLang="en-US" sz="3000" b="1" i="1" dirty="0">
                <a:latin typeface="Arial Black" panose="020B0A04020102020204" pitchFamily="34" charset="0"/>
                <a:ea typeface="HY견고딕" panose="02030600000101010101" pitchFamily="18" charset="-127"/>
              </a:rPr>
              <a:t>한 방법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0BB62E02-B4F9-402D-BBAF-C5C299F33E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endParaRPr lang="en-US" altLang="ko-KR" sz="2600" dirty="0"/>
          </a:p>
          <a:p>
            <a:pPr marL="0" indent="0">
              <a:buNone/>
            </a:pPr>
            <a:r>
              <a:rPr lang="ko-KR" altLang="en-US" sz="2600" b="1" dirty="0">
                <a:solidFill>
                  <a:srgbClr val="7030A0"/>
                </a:solidFill>
              </a:rPr>
              <a:t>국제사법재판소에서 재판을 해서 이기는 방법 뿐이다</a:t>
            </a:r>
            <a:r>
              <a:rPr lang="en-US" altLang="ko-KR" sz="2600" b="1" dirty="0">
                <a:solidFill>
                  <a:srgbClr val="7030A0"/>
                </a:solidFill>
              </a:rPr>
              <a:t>. </a:t>
            </a:r>
            <a:r>
              <a:rPr lang="ko-KR" altLang="en-US" sz="2600" dirty="0"/>
              <a:t>그리고 국제사법재판소에서 재판을 할 때 가장 중요시하는 것은 역사적인 문제도 힘의 강약도 아닌 누가 얼마나 오랜 기간 동안 실 소유 해왔나 하는 점이다</a:t>
            </a:r>
            <a:r>
              <a:rPr lang="en-US" altLang="ko-KR" sz="2600" dirty="0"/>
              <a:t>.</a:t>
            </a:r>
          </a:p>
          <a:p>
            <a:pPr marL="0" indent="0">
              <a:buNone/>
            </a:pPr>
            <a:r>
              <a:rPr lang="ko-KR" altLang="en-US" sz="2600" dirty="0"/>
              <a:t>우리나라는 이미 </a:t>
            </a:r>
            <a:r>
              <a:rPr lang="en-US" altLang="ko-KR" sz="2600" dirty="0"/>
              <a:t>50</a:t>
            </a:r>
            <a:r>
              <a:rPr lang="ko-KR" altLang="en-US" sz="2600" dirty="0"/>
              <a:t>년이나 독도를 실소유해 오고 있고</a:t>
            </a:r>
            <a:r>
              <a:rPr lang="en-US" altLang="ko-KR" sz="2600" dirty="0"/>
              <a:t>, </a:t>
            </a:r>
            <a:r>
              <a:rPr lang="ko-KR" altLang="en-US" sz="2600" dirty="0"/>
              <a:t>사법재판소에 상정되기 전에 최대한 오랫동안 </a:t>
            </a:r>
            <a:r>
              <a:rPr lang="en-US" altLang="ko-KR" sz="2600" dirty="0"/>
              <a:t>“</a:t>
            </a:r>
            <a:r>
              <a:rPr lang="ko-KR" altLang="en-US" sz="2600" dirty="0"/>
              <a:t>분쟁지역</a:t>
            </a:r>
            <a:r>
              <a:rPr lang="en-US" altLang="ko-KR" sz="2600" dirty="0"/>
              <a:t>”</a:t>
            </a:r>
            <a:r>
              <a:rPr lang="ko-KR" altLang="en-US" sz="2600" dirty="0"/>
              <a:t>이 아닌 </a:t>
            </a:r>
            <a:r>
              <a:rPr lang="en-US" altLang="ko-KR" sz="2600" dirty="0"/>
              <a:t>“</a:t>
            </a:r>
            <a:r>
              <a:rPr lang="ko-KR" altLang="en-US" sz="2600" dirty="0"/>
              <a:t>실소유영토</a:t>
            </a:r>
            <a:r>
              <a:rPr lang="en-US" altLang="ko-KR" sz="2600" dirty="0"/>
              <a:t>”</a:t>
            </a:r>
            <a:r>
              <a:rPr lang="ko-KR" altLang="en-US" sz="2600" dirty="0"/>
              <a:t>로 유지 할 필요가 있는 것이다</a:t>
            </a:r>
            <a:r>
              <a:rPr lang="en-US" altLang="ko-KR" sz="2600" dirty="0"/>
              <a:t>. </a:t>
            </a:r>
            <a:r>
              <a:rPr lang="ko-KR" altLang="en-US" sz="2600" dirty="0"/>
              <a:t>그래서 한국정부는 일본의 도발에 응하지 않고</a:t>
            </a:r>
            <a:r>
              <a:rPr lang="en-US" altLang="ko-KR" sz="2600" dirty="0"/>
              <a:t>, </a:t>
            </a:r>
            <a:r>
              <a:rPr lang="ko-KR" altLang="en-US" sz="2600" dirty="0"/>
              <a:t>이를 이슈화하지 않으려고 노력하는 것이다</a:t>
            </a:r>
            <a:r>
              <a:rPr lang="en-US" altLang="ko-KR" sz="2600" dirty="0"/>
              <a:t>.</a:t>
            </a:r>
            <a:endParaRPr lang="ko-KR" altLang="en-US" sz="2600" dirty="0"/>
          </a:p>
        </p:txBody>
      </p:sp>
    </p:spTree>
    <p:extLst>
      <p:ext uri="{BB962C8B-B14F-4D97-AF65-F5344CB8AC3E}">
        <p14:creationId xmlns:p14="http://schemas.microsoft.com/office/powerpoint/2010/main" val="4967085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내용 개체 틀 4">
            <a:extLst>
              <a:ext uri="{FF2B5EF4-FFF2-40B4-BE49-F238E27FC236}">
                <a16:creationId xmlns:a16="http://schemas.microsoft.com/office/drawing/2014/main" id="{41A30CBA-8F54-4A82-9158-AC57E707308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12191999" cy="6858000"/>
          </a:xfrm>
        </p:spPr>
      </p:pic>
    </p:spTree>
    <p:extLst>
      <p:ext uri="{BB962C8B-B14F-4D97-AF65-F5344CB8AC3E}">
        <p14:creationId xmlns:p14="http://schemas.microsoft.com/office/powerpoint/2010/main" val="25556272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57</TotalTime>
  <Words>341</Words>
  <Application>Microsoft Office PowerPoint</Application>
  <PresentationFormat>와이드스크린</PresentationFormat>
  <Paragraphs>48</Paragraphs>
  <Slides>9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8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9</vt:i4>
      </vt:variant>
    </vt:vector>
  </HeadingPairs>
  <TitlesOfParts>
    <vt:vector size="18" baseType="lpstr">
      <vt:lpstr>HY견고딕</vt:lpstr>
      <vt:lpstr>HY엽서M</vt:lpstr>
      <vt:lpstr>궁서체</vt:lpstr>
      <vt:lpstr>맑은 고딕</vt:lpstr>
      <vt:lpstr>휴먼편지체</vt:lpstr>
      <vt:lpstr>Arial</vt:lpstr>
      <vt:lpstr>Arial Black</vt:lpstr>
      <vt:lpstr>Bradley Hand ITC</vt:lpstr>
      <vt:lpstr>Office 테마</vt:lpstr>
      <vt:lpstr>독도를 일본으로부터 지키는 방법</vt:lpstr>
      <vt:lpstr>독도를 지키려면..</vt:lpstr>
      <vt:lpstr>독도가 우리땅이라는 증거</vt:lpstr>
      <vt:lpstr>과거에 독도가 우리땅이었다는 증거</vt:lpstr>
      <vt:lpstr>과거에 독도가 우리땅이었다는 증거</vt:lpstr>
      <vt:lpstr>과거에 독도가 우리땅이었다는 증거</vt:lpstr>
      <vt:lpstr>독도가 우리땅이라는 위치상의 증거</vt:lpstr>
      <vt:lpstr>독도를 “공인된 우리 땅”으로 만들 수 있는 유일무이한 방법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독도를 일본으로부터 지키는 방법</dc:title>
  <dc:creator>sumin9237@gmail.com</dc:creator>
  <cp:lastModifiedBy>sumin9237@gmail.com</cp:lastModifiedBy>
  <cp:revision>7</cp:revision>
  <dcterms:created xsi:type="dcterms:W3CDTF">2017-10-02T04:28:37Z</dcterms:created>
  <dcterms:modified xsi:type="dcterms:W3CDTF">2017-10-02T05:26:28Z</dcterms:modified>
</cp:coreProperties>
</file>