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3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E84"/>
    <a:srgbClr val="970303"/>
    <a:srgbClr val="A6A6A6"/>
    <a:srgbClr val="F2F2F2"/>
    <a:srgbClr val="AA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87734" autoAdjust="0"/>
  </p:normalViewPr>
  <p:slideViewPr>
    <p:cSldViewPr>
      <p:cViewPr varScale="1">
        <p:scale>
          <a:sx n="99" d="100"/>
          <a:sy n="99" d="100"/>
        </p:scale>
        <p:origin x="48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3FF2-CFFB-46EC-B22B-85B2C4647619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7B09-13D0-459D-8120-9E7241755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6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04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8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7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9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6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88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6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3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61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84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WesternizedSamurai18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77" b="93385" l="80234" r="98300">
                        <a14:foregroundMark x1="94049" y1="82462" x2="94261" y2="86000"/>
                        <a14:foregroundMark x1="94261" y1="86000" x2="92774" y2="87692"/>
                        <a14:foregroundMark x1="92880" y1="88308" x2="91180" y2="88769"/>
                        <a14:foregroundMark x1="87141" y1="82462" x2="87354" y2="90769"/>
                        <a14:foregroundMark x1="88948" y1="73385" x2="87673" y2="83231"/>
                        <a14:foregroundMark x1="86929" y1="66154" x2="85122" y2="84308"/>
                        <a14:foregroundMark x1="89798" y1="62923" x2="90011" y2="69077"/>
                        <a14:foregroundMark x1="91286" y1="47846" x2="91711" y2="56308"/>
                        <a14:foregroundMark x1="85866" y1="40154" x2="84060" y2="37538"/>
                        <a14:foregroundMark x1="85441" y1="36462" x2="84910" y2="33385"/>
                        <a14:foregroundMark x1="85547" y1="33231" x2="89479" y2="34154"/>
                        <a14:foregroundMark x1="88310" y1="33231" x2="91073" y2="34308"/>
                        <a14:foregroundMark x1="87779" y1="33231" x2="85760" y2="31231"/>
                        <a14:foregroundMark x1="85760" y1="31846" x2="83634" y2="34000"/>
                        <a14:foregroundMark x1="83741" y1="34000" x2="80234" y2="34615"/>
                        <a14:foregroundMark x1="83847" y1="40769" x2="83847" y2="42308"/>
                        <a14:foregroundMark x1="83209" y1="36308" x2="83103" y2="38154"/>
                        <a14:foregroundMark x1="84272" y1="91538" x2="85335" y2="91077"/>
                        <a14:foregroundMark x1="83528" y1="91846" x2="84166" y2="91846"/>
                        <a14:foregroundMark x1="84910" y1="90923" x2="85760" y2="90154"/>
                        <a14:foregroundMark x1="84697" y1="85231" x2="85760" y2="84462"/>
                        <a14:foregroundMark x1="97556" y1="60615" x2="98087" y2="60923"/>
                        <a14:foregroundMark x1="82359" y1="54615" x2="85228" y2="55692"/>
                        <a14:foregroundMark x1="82040" y1="54000" x2="82040" y2="54923"/>
                        <a14:backgroundMark x1="90542" y1="91385" x2="91923" y2="84308"/>
                        <a14:backgroundMark x1="91180" y1="86769" x2="92774" y2="85538"/>
                        <a14:backgroundMark x1="91180" y1="91077" x2="94899" y2="88615"/>
                        <a14:backgroundMark x1="81296" y1="32462" x2="82040" y2="31538"/>
                        <a14:backgroundMark x1="82040" y1="32923" x2="82997" y2="31692"/>
                        <a14:backgroundMark x1="81403" y1="33385" x2="82359" y2="32923"/>
                        <a14:backgroundMark x1="80659" y1="33846" x2="81509" y2="33538"/>
                        <a14:backgroundMark x1="83634" y1="60615" x2="84485" y2="66000"/>
                        <a14:backgroundMark x1="97768" y1="81077" x2="97556" y2="83077"/>
                        <a14:backgroundMark x1="97131" y1="82000" x2="96812" y2="83077"/>
                        <a14:backgroundMark x1="83634" y1="53538" x2="83528" y2="54000"/>
                        <a14:backgroundMark x1="82572" y1="33231" x2="82040" y2="3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81" t="29194" r="1849" b="5421"/>
          <a:stretch/>
        </p:blipFill>
        <p:spPr bwMode="auto">
          <a:xfrm>
            <a:off x="1870380" y="1777380"/>
            <a:ext cx="1352513" cy="33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725834" y="539950"/>
            <a:ext cx="5726534" cy="2206904"/>
            <a:chOff x="345373" y="2038378"/>
            <a:chExt cx="5726534" cy="2206904"/>
          </a:xfrm>
        </p:grpSpPr>
        <p:sp>
          <p:nvSpPr>
            <p:cNvPr id="1030" name="TextBox 1029"/>
            <p:cNvSpPr txBox="1"/>
            <p:nvPr/>
          </p:nvSpPr>
          <p:spPr>
            <a:xfrm>
              <a:off x="2193922" y="3044953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제</a:t>
              </a:r>
              <a:r>
                <a:rPr lang="ko-KR" altLang="en-US" sz="7200" dirty="0">
                  <a:solidFill>
                    <a:schemeClr val="bg1">
                      <a:lumMod val="85000"/>
                    </a:schemeClr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국주의</a:t>
              </a:r>
            </a:p>
          </p:txBody>
        </p:sp>
        <p:grpSp>
          <p:nvGrpSpPr>
            <p:cNvPr id="1042" name="그룹 1041"/>
            <p:cNvGrpSpPr/>
            <p:nvPr/>
          </p:nvGrpSpPr>
          <p:grpSpPr>
            <a:xfrm>
              <a:off x="345373" y="2038378"/>
              <a:ext cx="2954655" cy="1200329"/>
              <a:chOff x="345373" y="3074470"/>
              <a:chExt cx="2954655" cy="1200329"/>
            </a:xfrm>
          </p:grpSpPr>
          <p:sp>
            <p:nvSpPr>
              <p:cNvPr id="1031" name="자유형 1030"/>
              <p:cNvSpPr/>
              <p:nvPr/>
            </p:nvSpPr>
            <p:spPr>
              <a:xfrm>
                <a:off x="772319" y="3473450"/>
                <a:ext cx="116681" cy="133350"/>
              </a:xfrm>
              <a:custGeom>
                <a:avLst/>
                <a:gdLst>
                  <a:gd name="connsiteX0" fmla="*/ 0 w 133350"/>
                  <a:gd name="connsiteY0" fmla="*/ 19050 h 133350"/>
                  <a:gd name="connsiteX1" fmla="*/ 19050 w 133350"/>
                  <a:gd name="connsiteY1" fmla="*/ 120650 h 133350"/>
                  <a:gd name="connsiteX2" fmla="*/ 133350 w 133350"/>
                  <a:gd name="connsiteY2" fmla="*/ 133350 h 133350"/>
                  <a:gd name="connsiteX3" fmla="*/ 133350 w 133350"/>
                  <a:gd name="connsiteY3" fmla="*/ 69850 h 133350"/>
                  <a:gd name="connsiteX4" fmla="*/ 76200 w 133350"/>
                  <a:gd name="connsiteY4" fmla="*/ 0 h 133350"/>
                  <a:gd name="connsiteX5" fmla="*/ 0 w 133350"/>
                  <a:gd name="connsiteY5" fmla="*/ 19050 h 133350"/>
                  <a:gd name="connsiteX0" fmla="*/ 0 w 116681"/>
                  <a:gd name="connsiteY0" fmla="*/ 19050 h 133350"/>
                  <a:gd name="connsiteX1" fmla="*/ 2381 w 116681"/>
                  <a:gd name="connsiteY1" fmla="*/ 120650 h 133350"/>
                  <a:gd name="connsiteX2" fmla="*/ 116681 w 116681"/>
                  <a:gd name="connsiteY2" fmla="*/ 133350 h 133350"/>
                  <a:gd name="connsiteX3" fmla="*/ 116681 w 116681"/>
                  <a:gd name="connsiteY3" fmla="*/ 69850 h 133350"/>
                  <a:gd name="connsiteX4" fmla="*/ 59531 w 116681"/>
                  <a:gd name="connsiteY4" fmla="*/ 0 h 133350"/>
                  <a:gd name="connsiteX5" fmla="*/ 0 w 116681"/>
                  <a:gd name="connsiteY5" fmla="*/ 190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681" h="133350">
                    <a:moveTo>
                      <a:pt x="0" y="19050"/>
                    </a:moveTo>
                    <a:cubicBezTo>
                      <a:pt x="794" y="52917"/>
                      <a:pt x="1587" y="86783"/>
                      <a:pt x="2381" y="120650"/>
                    </a:cubicBezTo>
                    <a:lnTo>
                      <a:pt x="116681" y="133350"/>
                    </a:lnTo>
                    <a:lnTo>
                      <a:pt x="116681" y="69850"/>
                    </a:lnTo>
                    <a:lnTo>
                      <a:pt x="59531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2" name="자유형 1031"/>
              <p:cNvSpPr/>
              <p:nvPr/>
            </p:nvSpPr>
            <p:spPr>
              <a:xfrm>
                <a:off x="1857375" y="3562350"/>
                <a:ext cx="114300" cy="119063"/>
              </a:xfrm>
              <a:custGeom>
                <a:avLst/>
                <a:gdLst>
                  <a:gd name="connsiteX0" fmla="*/ 9525 w 114300"/>
                  <a:gd name="connsiteY0" fmla="*/ 119063 h 119063"/>
                  <a:gd name="connsiteX1" fmla="*/ 0 w 114300"/>
                  <a:gd name="connsiteY1" fmla="*/ 61913 h 119063"/>
                  <a:gd name="connsiteX2" fmla="*/ 85725 w 114300"/>
                  <a:gd name="connsiteY2" fmla="*/ 0 h 119063"/>
                  <a:gd name="connsiteX3" fmla="*/ 114300 w 114300"/>
                  <a:gd name="connsiteY3" fmla="*/ 90488 h 119063"/>
                  <a:gd name="connsiteX4" fmla="*/ 9525 w 114300"/>
                  <a:gd name="connsiteY4" fmla="*/ 119063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9063">
                    <a:moveTo>
                      <a:pt x="9525" y="119063"/>
                    </a:moveTo>
                    <a:lnTo>
                      <a:pt x="0" y="61913"/>
                    </a:lnTo>
                    <a:lnTo>
                      <a:pt x="85725" y="0"/>
                    </a:lnTo>
                    <a:lnTo>
                      <a:pt x="114300" y="90488"/>
                    </a:lnTo>
                    <a:lnTo>
                      <a:pt x="9525" y="1190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3" name="자유형 1032"/>
              <p:cNvSpPr/>
              <p:nvPr/>
            </p:nvSpPr>
            <p:spPr>
              <a:xfrm>
                <a:off x="2533650" y="3562350"/>
                <a:ext cx="114958" cy="104775"/>
              </a:xfrm>
              <a:custGeom>
                <a:avLst/>
                <a:gdLst>
                  <a:gd name="connsiteX0" fmla="*/ 66675 w 166688"/>
                  <a:gd name="connsiteY0" fmla="*/ 0 h 138112"/>
                  <a:gd name="connsiteX1" fmla="*/ 166688 w 166688"/>
                  <a:gd name="connsiteY1" fmla="*/ 138112 h 138112"/>
                  <a:gd name="connsiteX2" fmla="*/ 19050 w 166688"/>
                  <a:gd name="connsiteY2" fmla="*/ 133350 h 138112"/>
                  <a:gd name="connsiteX3" fmla="*/ 0 w 166688"/>
                  <a:gd name="connsiteY3" fmla="*/ 57150 h 138112"/>
                  <a:gd name="connsiteX4" fmla="*/ 66675 w 166688"/>
                  <a:gd name="connsiteY4" fmla="*/ 0 h 138112"/>
                  <a:gd name="connsiteX0" fmla="*/ 66675 w 166688"/>
                  <a:gd name="connsiteY0" fmla="*/ 0 h 138112"/>
                  <a:gd name="connsiteX1" fmla="*/ 161130 w 166688"/>
                  <a:gd name="connsiteY1" fmla="*/ 25111 h 138112"/>
                  <a:gd name="connsiteX2" fmla="*/ 166688 w 166688"/>
                  <a:gd name="connsiteY2" fmla="*/ 138112 h 138112"/>
                  <a:gd name="connsiteX3" fmla="*/ 19050 w 166688"/>
                  <a:gd name="connsiteY3" fmla="*/ 133350 h 138112"/>
                  <a:gd name="connsiteX4" fmla="*/ 0 w 166688"/>
                  <a:gd name="connsiteY4" fmla="*/ 57150 h 138112"/>
                  <a:gd name="connsiteX5" fmla="*/ 66675 w 166688"/>
                  <a:gd name="connsiteY5" fmla="*/ 0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88" h="138112">
                    <a:moveTo>
                      <a:pt x="66675" y="0"/>
                    </a:moveTo>
                    <a:cubicBezTo>
                      <a:pt x="82814" y="18136"/>
                      <a:pt x="144991" y="6975"/>
                      <a:pt x="161130" y="25111"/>
                    </a:cubicBezTo>
                    <a:lnTo>
                      <a:pt x="166688" y="138112"/>
                    </a:lnTo>
                    <a:lnTo>
                      <a:pt x="19050" y="133350"/>
                    </a:lnTo>
                    <a:lnTo>
                      <a:pt x="0" y="57150"/>
                    </a:lnTo>
                    <a:lnTo>
                      <a:pt x="6667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5" name="TextBox 1024"/>
              <p:cNvSpPr txBox="1"/>
              <p:nvPr/>
            </p:nvSpPr>
            <p:spPr>
              <a:xfrm>
                <a:off x="345373" y="3074470"/>
                <a:ext cx="295465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200" dirty="0"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일본의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BFA19F-05C5-45AA-B485-3A9408A8B642}"/>
              </a:ext>
            </a:extLst>
          </p:cNvPr>
          <p:cNvSpPr txBox="1"/>
          <p:nvPr/>
        </p:nvSpPr>
        <p:spPr>
          <a:xfrm>
            <a:off x="5304022" y="5236064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7</a:t>
            </a:r>
            <a:r>
              <a:rPr lang="ko-KR" altLang="en-US" sz="1200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915880-F71F-4F5F-BC18-4C5F585FA9ED}"/>
              </a:ext>
            </a:extLst>
          </p:cNvPr>
          <p:cNvSpPr txBox="1"/>
          <p:nvPr/>
        </p:nvSpPr>
        <p:spPr>
          <a:xfrm>
            <a:off x="3574382" y="2378739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</a:t>
            </a:r>
            <a:r>
              <a:rPr lang="ko-KR" altLang="en-US" sz="7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</a:t>
            </a:r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주의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9AA0BC-F442-4259-878C-361B76C74A51}"/>
              </a:ext>
            </a:extLst>
          </p:cNvPr>
          <p:cNvSpPr txBox="1"/>
          <p:nvPr/>
        </p:nvSpPr>
        <p:spPr>
          <a:xfrm>
            <a:off x="3574382" y="320723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제국</a:t>
            </a:r>
            <a:r>
              <a:rPr lang="ko-KR" altLang="en-US" sz="7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주</a:t>
            </a:r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CD920-B317-47A8-87E9-7461C9207BAF}"/>
              </a:ext>
            </a:extLst>
          </p:cNvPr>
          <p:cNvSpPr txBox="1"/>
          <p:nvPr/>
        </p:nvSpPr>
        <p:spPr>
          <a:xfrm>
            <a:off x="3574382" y="4039451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제국주</a:t>
            </a:r>
            <a:r>
              <a:rPr lang="ko-KR" altLang="en-US" sz="7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의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8689B36-7964-4260-A74E-2504B2AF6B87}"/>
              </a:ext>
            </a:extLst>
          </p:cNvPr>
          <p:cNvCxnSpPr/>
          <p:nvPr/>
        </p:nvCxnSpPr>
        <p:spPr>
          <a:xfrm>
            <a:off x="3574382" y="1935910"/>
            <a:ext cx="0" cy="2988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A79AA226-6764-430A-A069-53B7F3CC0105}"/>
              </a:ext>
            </a:extLst>
          </p:cNvPr>
          <p:cNvCxnSpPr/>
          <p:nvPr/>
        </p:nvCxnSpPr>
        <p:spPr>
          <a:xfrm>
            <a:off x="7344308" y="1935910"/>
            <a:ext cx="0" cy="2988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93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CD3480AA-2EF3-40D4-9341-A912183C03B0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pic>
        <p:nvPicPr>
          <p:cNvPr id="7170" name="Picture 2" descr="메이지 신정부의 발족 - 메이지 천황의 도쿄 입성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7" y="1752870"/>
            <a:ext cx="6763646" cy="28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640138" y="105114"/>
            <a:ext cx="1375578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2.</a:t>
            </a:r>
            <a:r>
              <a:rPr lang="ko-KR" altLang="en-US" sz="2000" spc="-150"/>
              <a:t>개혁 내용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062258" y="105114"/>
            <a:ext cx="1933678" cy="411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spc="-150"/>
              <a:t>1) </a:t>
            </a:r>
            <a:r>
              <a:rPr lang="ko-KR" altLang="en-US" sz="2000" spc="-150"/>
              <a:t>중앙행정 개혁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184312" y="4011028"/>
            <a:ext cx="6769511" cy="4118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메이지 천황의 도쿄 입성</a:t>
            </a:r>
          </a:p>
        </p:txBody>
      </p:sp>
    </p:spTree>
    <p:extLst>
      <p:ext uri="{BB962C8B-B14F-4D97-AF65-F5344CB8AC3E}">
        <p14:creationId xmlns:p14="http://schemas.microsoft.com/office/powerpoint/2010/main" val="350325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id="{90BCF51B-37D2-46DE-A1AF-6791BE57E6E3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640138" y="105114"/>
            <a:ext cx="1375578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2.</a:t>
            </a:r>
            <a:r>
              <a:rPr lang="ko-KR" altLang="en-US" sz="2000" spc="-150"/>
              <a:t>개혁 내용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062258" y="105114"/>
            <a:ext cx="1933678" cy="411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spc="-150"/>
              <a:t>2) </a:t>
            </a:r>
            <a:r>
              <a:rPr lang="ko-KR" altLang="en-US" sz="2000" spc="-150"/>
              <a:t>지방행정 개혁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190390" y="1057300"/>
            <a:ext cx="6763221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>
                <a:solidFill>
                  <a:schemeClr val="tx1"/>
                </a:solidFill>
              </a:rPr>
              <a:t>“</a:t>
            </a:r>
            <a:r>
              <a:rPr lang="ko-KR" altLang="en-US" sz="2400" spc="-150">
                <a:solidFill>
                  <a:schemeClr val="tx1"/>
                </a:solidFill>
              </a:rPr>
              <a:t>중앙집권화에 의한 정부의 지방 지배 강화</a:t>
            </a:r>
            <a:r>
              <a:rPr lang="en-US" altLang="ko-KR" sz="2400" spc="-150">
                <a:solidFill>
                  <a:schemeClr val="tx1"/>
                </a:solidFill>
              </a:rPr>
              <a:t>“</a:t>
            </a:r>
            <a:endParaRPr lang="ko-KR" altLang="en-US" sz="2400" spc="-150">
              <a:solidFill>
                <a:schemeClr val="tx1"/>
              </a:solidFill>
            </a:endParaRPr>
          </a:p>
        </p:txBody>
      </p:sp>
      <p:pic>
        <p:nvPicPr>
          <p:cNvPr id="6146" name="Picture 2" descr="http://cfile4.uf.tistory.com/image/252D483F528AD3D302C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6192"/>
            <a:ext cx="2680413" cy="29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모서리가 둥근 직사각형 23"/>
          <p:cNvSpPr/>
          <p:nvPr/>
        </p:nvSpPr>
        <p:spPr>
          <a:xfrm>
            <a:off x="1098168" y="4807343"/>
            <a:ext cx="1702296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판적봉환</a:t>
            </a:r>
            <a:r>
              <a:rPr lang="en-US" altLang="ko-KR" sz="2000" spc="-150"/>
              <a:t>(1869)</a:t>
            </a:r>
            <a:endParaRPr lang="ko-KR" altLang="en-US" sz="2000" spc="-150"/>
          </a:p>
        </p:txBody>
      </p:sp>
      <p:sp>
        <p:nvSpPr>
          <p:cNvPr id="25" name="직사각형 24"/>
          <p:cNvSpPr/>
          <p:nvPr/>
        </p:nvSpPr>
        <p:spPr>
          <a:xfrm>
            <a:off x="3460093" y="2101416"/>
            <a:ext cx="4089870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>
                <a:solidFill>
                  <a:schemeClr val="tx1"/>
                </a:solidFill>
              </a:rPr>
              <a:t>근대 일본의 중앙집권 정책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3460092" y="2691855"/>
            <a:ext cx="5353471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>
                <a:solidFill>
                  <a:schemeClr val="tx1"/>
                </a:solidFill>
              </a:rPr>
              <a:t>다이묘들이 토지와 백성을 메이지 천황에게 반환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3460093" y="3282294"/>
            <a:ext cx="3812208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>
                <a:solidFill>
                  <a:schemeClr val="tx1"/>
                </a:solidFill>
              </a:rPr>
              <a:t>다이묘들의 통치권 약화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460093" y="3872733"/>
            <a:ext cx="3812208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>
                <a:solidFill>
                  <a:schemeClr val="tx1"/>
                </a:solidFill>
              </a:rPr>
              <a:t>중앙집권체제 확립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3460093" y="4463171"/>
            <a:ext cx="3812208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>
                <a:solidFill>
                  <a:schemeClr val="tx1"/>
                </a:solidFill>
              </a:rPr>
              <a:t>폐번치현</a:t>
            </a:r>
            <a:r>
              <a:rPr lang="en-US" altLang="ko-KR" sz="2000" spc="-150">
                <a:solidFill>
                  <a:schemeClr val="tx1"/>
                </a:solidFill>
              </a:rPr>
              <a:t>(1871)</a:t>
            </a:r>
            <a:endParaRPr lang="ko-KR" altLang="en-US" sz="2000" spc="-1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2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D923DF68-565E-4F75-90A0-F20F5BE704E5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640138" y="105114"/>
            <a:ext cx="1375578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2.</a:t>
            </a:r>
            <a:r>
              <a:rPr lang="ko-KR" altLang="en-US" sz="2000" spc="-150"/>
              <a:t>개혁 내용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062258" y="105114"/>
            <a:ext cx="1465626" cy="411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spc="-150"/>
              <a:t>3) </a:t>
            </a:r>
            <a:r>
              <a:rPr lang="ko-KR" altLang="en-US" sz="2000" spc="-150"/>
              <a:t>제도 개혁</a:t>
            </a:r>
          </a:p>
        </p:txBody>
      </p:sp>
      <p:pic>
        <p:nvPicPr>
          <p:cNvPr id="5122" name="Picture 2" descr="일본궁중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0" y="1448807"/>
            <a:ext cx="2498812" cy="18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모서리가 둥근 직사각형 22"/>
          <p:cNvSpPr/>
          <p:nvPr/>
        </p:nvSpPr>
        <p:spPr>
          <a:xfrm>
            <a:off x="1378632" y="3088459"/>
            <a:ext cx="1284928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궁중 개혁</a:t>
            </a:r>
          </a:p>
        </p:txBody>
      </p:sp>
      <p:pic>
        <p:nvPicPr>
          <p:cNvPr id="5124" name="Picture 4" descr="일본 사농공상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64" y="1469744"/>
            <a:ext cx="2503107" cy="1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모서리가 둥근 직사각형 23"/>
          <p:cNvSpPr/>
          <p:nvPr/>
        </p:nvSpPr>
        <p:spPr>
          <a:xfrm>
            <a:off x="3808315" y="3088459"/>
            <a:ext cx="1792726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신분제도 개혁</a:t>
            </a:r>
          </a:p>
        </p:txBody>
      </p:sp>
      <p:pic>
        <p:nvPicPr>
          <p:cNvPr id="5126" name="Picture 6" descr="일본 근대산업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33" y="1501052"/>
            <a:ext cx="2320717" cy="177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모서리가 둥근 직사각형 24"/>
          <p:cNvSpPr/>
          <p:nvPr/>
        </p:nvSpPr>
        <p:spPr>
          <a:xfrm>
            <a:off x="6651010" y="3088459"/>
            <a:ext cx="1284928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산업 개혁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79588" y="3503578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궁중직</a:t>
            </a:r>
            <a:r>
              <a:rPr lang="en-US" altLang="ko-KR" sz="2000" spc="-150">
                <a:solidFill>
                  <a:schemeClr val="tx1"/>
                </a:solidFill>
              </a:rPr>
              <a:t>, </a:t>
            </a:r>
            <a:r>
              <a:rPr lang="ko-KR" altLang="en-US" sz="2000" spc="-150">
                <a:solidFill>
                  <a:schemeClr val="tx1"/>
                </a:solidFill>
              </a:rPr>
              <a:t>궁녀 폐지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3364080" y="3503578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사농공상 구별 폐지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364080" y="3948372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사민평등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953254" y="3503578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식산흥업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53254" y="3948372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관영공장 설립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5953254" y="4405672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서양식 공업기술</a:t>
            </a:r>
          </a:p>
        </p:txBody>
      </p:sp>
    </p:spTree>
    <p:extLst>
      <p:ext uri="{BB962C8B-B14F-4D97-AF65-F5344CB8AC3E}">
        <p14:creationId xmlns:p14="http://schemas.microsoft.com/office/powerpoint/2010/main" val="24609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6E8625FF-E724-4CEE-962A-D51100C59BA0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pic>
        <p:nvPicPr>
          <p:cNvPr id="21" name="Picture 8" descr="일본은행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6" y="1669368"/>
            <a:ext cx="2496235" cy="16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모서리가 둥근 직사각형 21"/>
          <p:cNvSpPr/>
          <p:nvPr/>
        </p:nvSpPr>
        <p:spPr>
          <a:xfrm>
            <a:off x="1378632" y="3111614"/>
            <a:ext cx="1284928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경제 개혁</a:t>
            </a:r>
          </a:p>
        </p:txBody>
      </p:sp>
      <p:pic>
        <p:nvPicPr>
          <p:cNvPr id="4098" name="Picture 2" descr="일본 철도개통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63" y="1672222"/>
            <a:ext cx="2473869" cy="16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모서리가 둥근 직사각형 22"/>
          <p:cNvSpPr/>
          <p:nvPr/>
        </p:nvSpPr>
        <p:spPr>
          <a:xfrm>
            <a:off x="4042833" y="3111614"/>
            <a:ext cx="1284928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유통 개혁</a:t>
            </a:r>
          </a:p>
        </p:txBody>
      </p:sp>
      <p:pic>
        <p:nvPicPr>
          <p:cNvPr id="4100" name="Picture 4" descr="일본 학제 개혁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80" y="1670843"/>
            <a:ext cx="2277905" cy="16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모서리가 둥근 직사각형 23"/>
          <p:cNvSpPr/>
          <p:nvPr/>
        </p:nvSpPr>
        <p:spPr>
          <a:xfrm>
            <a:off x="6372729" y="3111614"/>
            <a:ext cx="1754206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기타 제도정비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679588" y="3503578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엔화 도입</a:t>
            </a:r>
            <a:r>
              <a:rPr lang="en-US" altLang="ko-KR" sz="2000" spc="-150">
                <a:solidFill>
                  <a:schemeClr val="tx1"/>
                </a:solidFill>
              </a:rPr>
              <a:t>(1971)</a:t>
            </a:r>
            <a:endParaRPr lang="ko-KR" altLang="en-US" sz="2000" spc="-15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40138" y="105114"/>
            <a:ext cx="1375578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2.</a:t>
            </a:r>
            <a:r>
              <a:rPr lang="ko-KR" altLang="en-US" sz="2000" spc="-150"/>
              <a:t>개혁 내용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062258" y="105114"/>
            <a:ext cx="1465626" cy="411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spc="-150"/>
              <a:t>3) </a:t>
            </a:r>
            <a:r>
              <a:rPr lang="ko-KR" altLang="en-US" sz="2000" spc="-150"/>
              <a:t>제도 개혁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79588" y="3937620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일본은행 설립</a:t>
            </a:r>
            <a:r>
              <a:rPr lang="en-US" altLang="ko-KR" sz="2000" spc="-150">
                <a:solidFill>
                  <a:schemeClr val="tx1"/>
                </a:solidFill>
              </a:rPr>
              <a:t>(1882)</a:t>
            </a:r>
            <a:endParaRPr lang="ko-KR" altLang="en-US" sz="2000" spc="-15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362710" y="3503578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우편제도</a:t>
            </a:r>
            <a:r>
              <a:rPr lang="en-US" altLang="ko-KR" sz="2000" spc="-150">
                <a:solidFill>
                  <a:schemeClr val="tx1"/>
                </a:solidFill>
              </a:rPr>
              <a:t>, </a:t>
            </a:r>
            <a:r>
              <a:rPr lang="ko-KR" altLang="en-US" sz="2000" spc="-150">
                <a:solidFill>
                  <a:schemeClr val="tx1"/>
                </a:solidFill>
              </a:rPr>
              <a:t>전신망 정비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362710" y="3937620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철도 및 선박 운수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5911273" y="3503578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학제 개혁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911273" y="3937620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징병령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11273" y="4387831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단발령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5911273" y="4821873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그레고리력 채용</a:t>
            </a:r>
          </a:p>
        </p:txBody>
      </p:sp>
    </p:spTree>
    <p:extLst>
      <p:ext uri="{BB962C8B-B14F-4D97-AF65-F5344CB8AC3E}">
        <p14:creationId xmlns:p14="http://schemas.microsoft.com/office/powerpoint/2010/main" val="241586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98E535EE-1216-468C-8B21-20E87D3568EC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640138" y="105114"/>
            <a:ext cx="1375578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2.</a:t>
            </a:r>
            <a:r>
              <a:rPr lang="ko-KR" altLang="en-US" sz="2000" spc="-150"/>
              <a:t>개혁 내용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062258" y="105114"/>
            <a:ext cx="1465626" cy="411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spc="-150"/>
              <a:t>4) </a:t>
            </a:r>
            <a:r>
              <a:rPr lang="ko-KR" altLang="en-US" sz="2000" spc="-150"/>
              <a:t>종교 개혁</a:t>
            </a:r>
          </a:p>
        </p:txBody>
      </p:sp>
      <p:pic>
        <p:nvPicPr>
          <p:cNvPr id="3074" name="Picture 2" descr="일본 불교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59" y="1797837"/>
            <a:ext cx="3181861" cy="21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일본 기독교에 대한 이미지 검색결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6"/>
          <a:stretch/>
        </p:blipFill>
        <p:spPr bwMode="auto">
          <a:xfrm>
            <a:off x="4670134" y="1797837"/>
            <a:ext cx="3104357" cy="21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모서리가 둥근 직사각형 22"/>
          <p:cNvSpPr/>
          <p:nvPr/>
        </p:nvSpPr>
        <p:spPr>
          <a:xfrm>
            <a:off x="2247448" y="3763592"/>
            <a:ext cx="1064412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불교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690106" y="3763592"/>
            <a:ext cx="1064412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기독교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428016" y="4181636"/>
            <a:ext cx="2670473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신불분리령</a:t>
            </a:r>
            <a:r>
              <a:rPr lang="en-US" altLang="ko-KR" sz="2000" spc="-150">
                <a:solidFill>
                  <a:schemeClr val="tx1"/>
                </a:solidFill>
              </a:rPr>
              <a:t>(1867)</a:t>
            </a:r>
            <a:endParaRPr lang="ko-KR" altLang="en-US" sz="2000" spc="-15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696553" y="4181636"/>
            <a:ext cx="3187816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기독교금지령 해제</a:t>
            </a:r>
            <a:r>
              <a:rPr lang="en-US" altLang="ko-KR" sz="2000" spc="-150">
                <a:solidFill>
                  <a:schemeClr val="tx1"/>
                </a:solidFill>
              </a:rPr>
              <a:t>(1873)</a:t>
            </a:r>
            <a:endParaRPr lang="ko-KR" altLang="en-US" sz="2000" spc="-1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6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96CF4646-A26D-43FB-AC25-921C95F0B04E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640138" y="105114"/>
            <a:ext cx="1375578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2.</a:t>
            </a:r>
            <a:r>
              <a:rPr lang="ko-KR" altLang="en-US" sz="2000" spc="-150"/>
              <a:t>개혁 내용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062258" y="105114"/>
            <a:ext cx="1465626" cy="411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spc="-150"/>
              <a:t>5) </a:t>
            </a:r>
            <a:r>
              <a:rPr lang="ko-KR" altLang="en-US" sz="2000" spc="-150"/>
              <a:t>외교 정책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367644" y="1129308"/>
            <a:ext cx="6408712" cy="4068452"/>
            <a:chOff x="1367644" y="1129308"/>
            <a:chExt cx="5531334" cy="3617280"/>
          </a:xfrm>
        </p:grpSpPr>
        <p:pic>
          <p:nvPicPr>
            <p:cNvPr id="12294" name="Picture 6" descr="https://mblogthumb-phinf.pstatic.net/20150825_191/tjfrlzero_1440506013172la3QB_JPEG/1.jpg?type=w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" t="2387" r="1884" b="7095"/>
            <a:stretch/>
          </p:blipFill>
          <p:spPr bwMode="auto">
            <a:xfrm>
              <a:off x="1367644" y="1129308"/>
              <a:ext cx="5531334" cy="361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1367644" y="4186599"/>
              <a:ext cx="5531334" cy="476408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150"/>
                <a:t>불평등 조약 개정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04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43AC727F-8C31-4775-88AA-2CB588EE4B9F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640138" y="105114"/>
            <a:ext cx="907526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3.</a:t>
            </a:r>
            <a:r>
              <a:rPr lang="ko-KR" altLang="en-US" sz="2000" spc="-150"/>
              <a:t>결과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57864" y="1364789"/>
            <a:ext cx="2052228" cy="442786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파벌 정부 비판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867353" y="1859355"/>
            <a:ext cx="7552433" cy="479529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>
                <a:solidFill>
                  <a:schemeClr val="tx1"/>
                </a:solidFill>
              </a:rPr>
              <a:t>일부 구게에 의한 전제 정치였기 때문에 </a:t>
            </a:r>
            <a:r>
              <a:rPr lang="en-US" altLang="ko-KR" sz="2000">
                <a:solidFill>
                  <a:schemeClr val="tx1"/>
                </a:solidFill>
              </a:rPr>
              <a:t>'</a:t>
            </a:r>
            <a:r>
              <a:rPr lang="ko-KR" altLang="en-US" sz="2000">
                <a:solidFill>
                  <a:schemeClr val="tx1"/>
                </a:solidFill>
              </a:rPr>
              <a:t>번 파벌 정부</a:t>
            </a:r>
            <a:r>
              <a:rPr lang="en-US" altLang="ko-KR" sz="2000">
                <a:solidFill>
                  <a:schemeClr val="tx1"/>
                </a:solidFill>
              </a:rPr>
              <a:t>'</a:t>
            </a:r>
            <a:r>
              <a:rPr lang="ko-KR" altLang="en-US" sz="2000">
                <a:solidFill>
                  <a:schemeClr val="tx1"/>
                </a:solidFill>
              </a:rPr>
              <a:t>라고 야유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857864" y="3590142"/>
            <a:ext cx="2562008" cy="420571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단기간 입헌정부 달성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867353" y="4010713"/>
            <a:ext cx="3308603" cy="479529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>
                <a:solidFill>
                  <a:schemeClr val="tx1"/>
                </a:solidFill>
              </a:rPr>
              <a:t>위로부터의 성공적인 개혁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857864" y="2524409"/>
            <a:ext cx="2562008" cy="420571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전통주의자의 비판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867353" y="2944980"/>
            <a:ext cx="6620971" cy="479529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>
                <a:solidFill>
                  <a:schemeClr val="tx1"/>
                </a:solidFill>
              </a:rPr>
              <a:t>천황제가 현대 문명에 양보를 강요 당하는 문제에 분개</a:t>
            </a:r>
          </a:p>
        </p:txBody>
      </p:sp>
    </p:spTree>
    <p:extLst>
      <p:ext uri="{BB962C8B-B14F-4D97-AF65-F5344CB8AC3E}">
        <p14:creationId xmlns:p14="http://schemas.microsoft.com/office/powerpoint/2010/main" val="215856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71148" y="2609186"/>
            <a:ext cx="180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CONTENTS</a:t>
            </a:r>
          </a:p>
        </p:txBody>
      </p:sp>
      <p:sp>
        <p:nvSpPr>
          <p:cNvPr id="13" name="자유형 12"/>
          <p:cNvSpPr/>
          <p:nvPr/>
        </p:nvSpPr>
        <p:spPr>
          <a:xfrm>
            <a:off x="3851238" y="677732"/>
            <a:ext cx="0" cy="4324574"/>
          </a:xfrm>
          <a:custGeom>
            <a:avLst/>
            <a:gdLst>
              <a:gd name="connsiteX0" fmla="*/ 0 w 0"/>
              <a:gd name="connsiteY0" fmla="*/ 0 h 4324574"/>
              <a:gd name="connsiteX1" fmla="*/ 0 w 0"/>
              <a:gd name="connsiteY1" fmla="*/ 4324574 h 43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24574">
                <a:moveTo>
                  <a:pt x="0" y="0"/>
                </a:moveTo>
                <a:lnTo>
                  <a:pt x="0" y="4324574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4300860" y="2306836"/>
            <a:ext cx="313041" cy="374650"/>
            <a:chOff x="4379342" y="692150"/>
            <a:chExt cx="596900" cy="714375"/>
          </a:xfrm>
        </p:grpSpPr>
        <p:sp>
          <p:nvSpPr>
            <p:cNvPr id="22" name="자유형 21"/>
            <p:cNvSpPr/>
            <p:nvPr/>
          </p:nvSpPr>
          <p:spPr>
            <a:xfrm>
              <a:off x="4379342" y="692150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자유형 22"/>
            <p:cNvSpPr/>
            <p:nvPr/>
          </p:nvSpPr>
          <p:spPr>
            <a:xfrm flipH="1" flipV="1">
              <a:off x="4379342" y="1031875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300860" y="3026916"/>
            <a:ext cx="313041" cy="374650"/>
            <a:chOff x="4379342" y="692150"/>
            <a:chExt cx="596900" cy="714375"/>
          </a:xfrm>
        </p:grpSpPr>
        <p:sp>
          <p:nvSpPr>
            <p:cNvPr id="25" name="자유형 24"/>
            <p:cNvSpPr/>
            <p:nvPr/>
          </p:nvSpPr>
          <p:spPr>
            <a:xfrm>
              <a:off x="4379342" y="692150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자유형 25"/>
            <p:cNvSpPr/>
            <p:nvPr/>
          </p:nvSpPr>
          <p:spPr>
            <a:xfrm flipH="1" flipV="1">
              <a:off x="4379342" y="1031875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300860" y="3740646"/>
            <a:ext cx="313041" cy="374650"/>
            <a:chOff x="4379342" y="692150"/>
            <a:chExt cx="596900" cy="714375"/>
          </a:xfrm>
        </p:grpSpPr>
        <p:sp>
          <p:nvSpPr>
            <p:cNvPr id="32" name="자유형 31"/>
            <p:cNvSpPr/>
            <p:nvPr/>
          </p:nvSpPr>
          <p:spPr>
            <a:xfrm>
              <a:off x="4379342" y="692150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자유형 32"/>
            <p:cNvSpPr/>
            <p:nvPr/>
          </p:nvSpPr>
          <p:spPr>
            <a:xfrm flipH="1" flipV="1">
              <a:off x="4379342" y="1031875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4300860" y="4460726"/>
            <a:ext cx="313041" cy="374650"/>
            <a:chOff x="4379342" y="692150"/>
            <a:chExt cx="596900" cy="714375"/>
          </a:xfrm>
        </p:grpSpPr>
        <p:sp>
          <p:nvSpPr>
            <p:cNvPr id="35" name="자유형 34"/>
            <p:cNvSpPr/>
            <p:nvPr/>
          </p:nvSpPr>
          <p:spPr>
            <a:xfrm>
              <a:off x="4379342" y="692150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자유형 35"/>
            <p:cNvSpPr/>
            <p:nvPr/>
          </p:nvSpPr>
          <p:spPr>
            <a:xfrm flipH="1" flipV="1">
              <a:off x="4379342" y="1031875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302597" y="23121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302597" y="302676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02597" y="37449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02597" y="44665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grpSp>
        <p:nvGrpSpPr>
          <p:cNvPr id="17" name="그룹 16"/>
          <p:cNvGrpSpPr/>
          <p:nvPr/>
        </p:nvGrpSpPr>
        <p:grpSpPr>
          <a:xfrm>
            <a:off x="4300860" y="866959"/>
            <a:ext cx="313041" cy="374650"/>
            <a:chOff x="4379342" y="692150"/>
            <a:chExt cx="596900" cy="714375"/>
          </a:xfrm>
        </p:grpSpPr>
        <p:sp>
          <p:nvSpPr>
            <p:cNvPr id="15" name="자유형 14"/>
            <p:cNvSpPr/>
            <p:nvPr/>
          </p:nvSpPr>
          <p:spPr>
            <a:xfrm>
              <a:off x="4379342" y="692150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자유형 15"/>
            <p:cNvSpPr/>
            <p:nvPr/>
          </p:nvSpPr>
          <p:spPr>
            <a:xfrm flipH="1" flipV="1">
              <a:off x="4379342" y="1031875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02597" y="8722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69037" y="903054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주제 입력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4308352" y="1583214"/>
            <a:ext cx="313041" cy="374650"/>
            <a:chOff x="4379342" y="692150"/>
            <a:chExt cx="596900" cy="714375"/>
          </a:xfrm>
        </p:grpSpPr>
        <p:sp>
          <p:nvSpPr>
            <p:cNvPr id="49" name="자유형 48"/>
            <p:cNvSpPr/>
            <p:nvPr/>
          </p:nvSpPr>
          <p:spPr>
            <a:xfrm>
              <a:off x="4379342" y="692150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자유형 49"/>
            <p:cNvSpPr/>
            <p:nvPr/>
          </p:nvSpPr>
          <p:spPr>
            <a:xfrm flipH="1" flipV="1">
              <a:off x="4379342" y="1031875"/>
              <a:ext cx="596900" cy="374650"/>
            </a:xfrm>
            <a:custGeom>
              <a:avLst/>
              <a:gdLst>
                <a:gd name="connsiteX0" fmla="*/ 0 w 596900"/>
                <a:gd name="connsiteY0" fmla="*/ 0 h 374650"/>
                <a:gd name="connsiteX1" fmla="*/ 596900 w 596900"/>
                <a:gd name="connsiteY1" fmla="*/ 0 h 374650"/>
                <a:gd name="connsiteX2" fmla="*/ 596900 w 59690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374650">
                  <a:moveTo>
                    <a:pt x="0" y="0"/>
                  </a:moveTo>
                  <a:lnTo>
                    <a:pt x="596900" y="0"/>
                  </a:lnTo>
                  <a:lnTo>
                    <a:pt x="596900" y="3746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310089" y="15885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776529" y="1619309"/>
            <a:ext cx="2207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일본 제국주의 꽃이 핀다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4776529" y="2342931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주제 입력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6529" y="3057544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주제 입력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76529" y="3775739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주제 입력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76529" y="4497347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주제 입력</a:t>
            </a:r>
          </a:p>
        </p:txBody>
      </p:sp>
    </p:spTree>
    <p:extLst>
      <p:ext uri="{BB962C8B-B14F-4D97-AF65-F5344CB8AC3E}">
        <p14:creationId xmlns:p14="http://schemas.microsoft.com/office/powerpoint/2010/main" val="247101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urrender-of-the-rebe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12132" r="26275" b="12081"/>
          <a:stretch/>
        </p:blipFill>
        <p:spPr bwMode="auto">
          <a:xfrm>
            <a:off x="-61465" y="0"/>
            <a:ext cx="924197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-61465" y="2209428"/>
            <a:ext cx="3024931" cy="655396"/>
            <a:chOff x="-61465" y="2209428"/>
            <a:chExt cx="3024931" cy="655396"/>
          </a:xfrm>
        </p:grpSpPr>
        <p:sp>
          <p:nvSpPr>
            <p:cNvPr id="3" name="자유형 2"/>
            <p:cNvSpPr/>
            <p:nvPr/>
          </p:nvSpPr>
          <p:spPr>
            <a:xfrm flipV="1">
              <a:off x="-61465" y="2537122"/>
              <a:ext cx="2182365" cy="31846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자유형 3"/>
            <p:cNvSpPr/>
            <p:nvPr/>
          </p:nvSpPr>
          <p:spPr>
            <a:xfrm>
              <a:off x="2123728" y="2209428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123728" y="2858741"/>
            <a:ext cx="7050310" cy="656022"/>
            <a:chOff x="2123728" y="2858741"/>
            <a:chExt cx="7050310" cy="656022"/>
          </a:xfrm>
        </p:grpSpPr>
        <p:sp>
          <p:nvSpPr>
            <p:cNvPr id="7" name="자유형 6"/>
            <p:cNvSpPr/>
            <p:nvPr/>
          </p:nvSpPr>
          <p:spPr>
            <a:xfrm flipH="1">
              <a:off x="2960687" y="2858741"/>
              <a:ext cx="6213351" cy="43080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자유형 9"/>
            <p:cNvSpPr/>
            <p:nvPr/>
          </p:nvSpPr>
          <p:spPr>
            <a:xfrm flipH="1" flipV="1">
              <a:off x="2123728" y="2859367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9630" y="2168775"/>
            <a:ext cx="819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</a:t>
            </a:r>
            <a:endParaRPr lang="ko-KR" altLang="en-US" sz="72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2209428"/>
            <a:ext cx="601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메이지 유신</a:t>
            </a:r>
            <a:r>
              <a:rPr lang="en-US" altLang="ko-KR" sz="3600" dirty="0">
                <a:solidFill>
                  <a:schemeClr val="bg1"/>
                </a:solidFill>
              </a:rPr>
              <a:t>, </a:t>
            </a:r>
            <a:r>
              <a:rPr lang="ko-KR" altLang="en-US" sz="3600" dirty="0">
                <a:solidFill>
                  <a:schemeClr val="bg1"/>
                </a:solidFill>
              </a:rPr>
              <a:t>근대로의 변화</a:t>
            </a:r>
            <a:r>
              <a:rPr lang="en-US" altLang="ko-KR" sz="3600" dirty="0">
                <a:solidFill>
                  <a:schemeClr val="bg1"/>
                </a:solidFill>
              </a:rPr>
              <a:t>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2855589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배경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5856" y="3177421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개혁 내용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5856" y="3495768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결과</a:t>
            </a:r>
          </a:p>
        </p:txBody>
      </p:sp>
    </p:spTree>
    <p:extLst>
      <p:ext uri="{BB962C8B-B14F-4D97-AF65-F5344CB8AC3E}">
        <p14:creationId xmlns:p14="http://schemas.microsoft.com/office/powerpoint/2010/main" val="93857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95F9E9-5828-4A82-BB89-7CDDAD680F0D}"/>
              </a:ext>
            </a:extLst>
          </p:cNvPr>
          <p:cNvSpPr txBox="1"/>
          <p:nvPr/>
        </p:nvSpPr>
        <p:spPr>
          <a:xfrm>
            <a:off x="4147081" y="27494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동영상</a:t>
            </a:r>
          </a:p>
        </p:txBody>
      </p:sp>
    </p:spTree>
    <p:extLst>
      <p:ext uri="{BB962C8B-B14F-4D97-AF65-F5344CB8AC3E}">
        <p14:creationId xmlns:p14="http://schemas.microsoft.com/office/powerpoint/2010/main" val="125757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702CF03F-D175-4899-A97F-1A951016D774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림 43" descr="흑선.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"/>
          <a:stretch>
            <a:fillRect/>
          </a:stretch>
        </p:blipFill>
        <p:spPr bwMode="auto">
          <a:xfrm>
            <a:off x="3815173" y="2486782"/>
            <a:ext cx="5509355" cy="3418160"/>
          </a:xfrm>
          <a:custGeom>
            <a:avLst/>
            <a:gdLst>
              <a:gd name="connsiteX0" fmla="*/ 3525318 w 4679712"/>
              <a:gd name="connsiteY0" fmla="*/ 0 h 2903426"/>
              <a:gd name="connsiteX1" fmla="*/ 4679712 w 4679712"/>
              <a:gd name="connsiteY1" fmla="*/ 0 h 2903426"/>
              <a:gd name="connsiteX2" fmla="*/ 4679712 w 4679712"/>
              <a:gd name="connsiteY2" fmla="*/ 2903426 h 2903426"/>
              <a:gd name="connsiteX3" fmla="*/ 0 w 4679712"/>
              <a:gd name="connsiteY3" fmla="*/ 2903426 h 2903426"/>
              <a:gd name="connsiteX4" fmla="*/ 0 w 4679712"/>
              <a:gd name="connsiteY4" fmla="*/ 2022337 h 2903426"/>
              <a:gd name="connsiteX5" fmla="*/ 3525318 w 4679712"/>
              <a:gd name="connsiteY5" fmla="*/ 0 h 290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9712" h="2903426">
                <a:moveTo>
                  <a:pt x="3525318" y="0"/>
                </a:moveTo>
                <a:lnTo>
                  <a:pt x="4679712" y="0"/>
                </a:lnTo>
                <a:lnTo>
                  <a:pt x="4679712" y="2903426"/>
                </a:lnTo>
                <a:lnTo>
                  <a:pt x="0" y="2903426"/>
                </a:lnTo>
                <a:lnTo>
                  <a:pt x="0" y="2022337"/>
                </a:lnTo>
                <a:lnTo>
                  <a:pt x="3525318" y="0"/>
                </a:lnTo>
                <a:close/>
              </a:path>
            </a:pathLst>
          </a:cu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sp>
        <p:nvSpPr>
          <p:cNvPr id="3" name="자유형 2"/>
          <p:cNvSpPr/>
          <p:nvPr/>
        </p:nvSpPr>
        <p:spPr>
          <a:xfrm>
            <a:off x="959248" y="406478"/>
            <a:ext cx="3119028" cy="3449685"/>
          </a:xfrm>
          <a:custGeom>
            <a:avLst/>
            <a:gdLst>
              <a:gd name="connsiteX0" fmla="*/ 2394042 w 3119028"/>
              <a:gd name="connsiteY0" fmla="*/ 25170 h 3449685"/>
              <a:gd name="connsiteX1" fmla="*/ 2263414 w 3119028"/>
              <a:gd name="connsiteY1" fmla="*/ 143923 h 3449685"/>
              <a:gd name="connsiteX2" fmla="*/ 2227788 w 3119028"/>
              <a:gd name="connsiteY2" fmla="*/ 405180 h 3449685"/>
              <a:gd name="connsiteX3" fmla="*/ 2073409 w 3119028"/>
              <a:gd name="connsiteY3" fmla="*/ 559559 h 3449685"/>
              <a:gd name="connsiteX4" fmla="*/ 1930905 w 3119028"/>
              <a:gd name="connsiteY4" fmla="*/ 678312 h 3449685"/>
              <a:gd name="connsiteX5" fmla="*/ 1954655 w 3119028"/>
              <a:gd name="connsiteY5" fmla="*/ 1022697 h 3449685"/>
              <a:gd name="connsiteX6" fmla="*/ 1954655 w 3119028"/>
              <a:gd name="connsiteY6" fmla="*/ 1248328 h 3449685"/>
              <a:gd name="connsiteX7" fmla="*/ 1919029 w 3119028"/>
              <a:gd name="connsiteY7" fmla="*/ 1497710 h 3449685"/>
              <a:gd name="connsiteX8" fmla="*/ 1895279 w 3119028"/>
              <a:gd name="connsiteY8" fmla="*/ 1640214 h 3449685"/>
              <a:gd name="connsiteX9" fmla="*/ 1752775 w 3119028"/>
              <a:gd name="connsiteY9" fmla="*/ 1663964 h 3449685"/>
              <a:gd name="connsiteX10" fmla="*/ 1645897 w 3119028"/>
              <a:gd name="connsiteY10" fmla="*/ 1806468 h 3449685"/>
              <a:gd name="connsiteX11" fmla="*/ 1622146 w 3119028"/>
              <a:gd name="connsiteY11" fmla="*/ 1948972 h 3449685"/>
              <a:gd name="connsiteX12" fmla="*/ 1467767 w 3119028"/>
              <a:gd name="connsiteY12" fmla="*/ 1972723 h 3449685"/>
              <a:gd name="connsiteX13" fmla="*/ 1360889 w 3119028"/>
              <a:gd name="connsiteY13" fmla="*/ 2103351 h 3449685"/>
              <a:gd name="connsiteX14" fmla="*/ 1242136 w 3119028"/>
              <a:gd name="connsiteY14" fmla="*/ 2257731 h 3449685"/>
              <a:gd name="connsiteX15" fmla="*/ 957128 w 3119028"/>
              <a:gd name="connsiteY15" fmla="*/ 2245855 h 3449685"/>
              <a:gd name="connsiteX16" fmla="*/ 767123 w 3119028"/>
              <a:gd name="connsiteY16" fmla="*/ 2293357 h 3449685"/>
              <a:gd name="connsiteX17" fmla="*/ 493990 w 3119028"/>
              <a:gd name="connsiteY17" fmla="*/ 2435860 h 3449685"/>
              <a:gd name="connsiteX18" fmla="*/ 220858 w 3119028"/>
              <a:gd name="connsiteY18" fmla="*/ 2602115 h 3449685"/>
              <a:gd name="connsiteX19" fmla="*/ 7102 w 3119028"/>
              <a:gd name="connsiteY19" fmla="*/ 2732744 h 3449685"/>
              <a:gd name="connsiteX20" fmla="*/ 54603 w 3119028"/>
              <a:gd name="connsiteY20" fmla="*/ 2982125 h 3449685"/>
              <a:gd name="connsiteX21" fmla="*/ 90229 w 3119028"/>
              <a:gd name="connsiteY21" fmla="*/ 3374011 h 3449685"/>
              <a:gd name="connsiteX22" fmla="*/ 351487 w 3119028"/>
              <a:gd name="connsiteY22" fmla="*/ 3433388 h 3449685"/>
              <a:gd name="connsiteX23" fmla="*/ 565242 w 3119028"/>
              <a:gd name="connsiteY23" fmla="*/ 3172131 h 3449685"/>
              <a:gd name="connsiteX24" fmla="*/ 1052131 w 3119028"/>
              <a:gd name="connsiteY24" fmla="*/ 3041502 h 3449685"/>
              <a:gd name="connsiteX25" fmla="*/ 1491518 w 3119028"/>
              <a:gd name="connsiteY25" fmla="*/ 2875247 h 3449685"/>
              <a:gd name="connsiteX26" fmla="*/ 1598396 w 3119028"/>
              <a:gd name="connsiteY26" fmla="*/ 2756494 h 3449685"/>
              <a:gd name="connsiteX27" fmla="*/ 1847777 w 3119028"/>
              <a:gd name="connsiteY27" fmla="*/ 2756494 h 3449685"/>
              <a:gd name="connsiteX28" fmla="*/ 2180287 w 3119028"/>
              <a:gd name="connsiteY28" fmla="*/ 2613990 h 3449685"/>
              <a:gd name="connsiteX29" fmla="*/ 2310915 w 3119028"/>
              <a:gd name="connsiteY29" fmla="*/ 2364608 h 3449685"/>
              <a:gd name="connsiteX30" fmla="*/ 2299040 w 3119028"/>
              <a:gd name="connsiteY30" fmla="*/ 2103351 h 3449685"/>
              <a:gd name="connsiteX31" fmla="*/ 2382167 w 3119028"/>
              <a:gd name="connsiteY31" fmla="*/ 1806468 h 3449685"/>
              <a:gd name="connsiteX32" fmla="*/ 2536546 w 3119028"/>
              <a:gd name="connsiteY32" fmla="*/ 1485834 h 3449685"/>
              <a:gd name="connsiteX33" fmla="*/ 2405918 w 3119028"/>
              <a:gd name="connsiteY33" fmla="*/ 1188951 h 3449685"/>
              <a:gd name="connsiteX34" fmla="*/ 2334666 w 3119028"/>
              <a:gd name="connsiteY34" fmla="*/ 998946 h 3449685"/>
              <a:gd name="connsiteX35" fmla="*/ 2394042 w 3119028"/>
              <a:gd name="connsiteY35" fmla="*/ 963320 h 3449685"/>
              <a:gd name="connsiteX36" fmla="*/ 2572172 w 3119028"/>
              <a:gd name="connsiteY36" fmla="*/ 1093949 h 3449685"/>
              <a:gd name="connsiteX37" fmla="*/ 2738427 w 3119028"/>
              <a:gd name="connsiteY37" fmla="*/ 975195 h 3449685"/>
              <a:gd name="connsiteX38" fmla="*/ 2999684 w 3119028"/>
              <a:gd name="connsiteY38" fmla="*/ 832692 h 3449685"/>
              <a:gd name="connsiteX39" fmla="*/ 3118437 w 3119028"/>
              <a:gd name="connsiteY39" fmla="*/ 618936 h 3449685"/>
              <a:gd name="connsiteX40" fmla="*/ 3035310 w 3119028"/>
              <a:gd name="connsiteY40" fmla="*/ 405180 h 3449685"/>
              <a:gd name="connsiteX41" fmla="*/ 2821554 w 3119028"/>
              <a:gd name="connsiteY41" fmla="*/ 381429 h 3449685"/>
              <a:gd name="connsiteX42" fmla="*/ 2584048 w 3119028"/>
              <a:gd name="connsiteY42" fmla="*/ 191424 h 3449685"/>
              <a:gd name="connsiteX43" fmla="*/ 2500920 w 3119028"/>
              <a:gd name="connsiteY43" fmla="*/ 13294 h 3449685"/>
              <a:gd name="connsiteX44" fmla="*/ 2394042 w 3119028"/>
              <a:gd name="connsiteY44" fmla="*/ 25170 h 344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19028" h="3449685">
                <a:moveTo>
                  <a:pt x="2394042" y="25170"/>
                </a:moveTo>
                <a:cubicBezTo>
                  <a:pt x="2354458" y="46941"/>
                  <a:pt x="2291123" y="80588"/>
                  <a:pt x="2263414" y="143923"/>
                </a:cubicBezTo>
                <a:cubicBezTo>
                  <a:pt x="2235705" y="207258"/>
                  <a:pt x="2259455" y="335907"/>
                  <a:pt x="2227788" y="405180"/>
                </a:cubicBezTo>
                <a:cubicBezTo>
                  <a:pt x="2196120" y="474453"/>
                  <a:pt x="2122889" y="514037"/>
                  <a:pt x="2073409" y="559559"/>
                </a:cubicBezTo>
                <a:cubicBezTo>
                  <a:pt x="2023929" y="605081"/>
                  <a:pt x="1950697" y="601122"/>
                  <a:pt x="1930905" y="678312"/>
                </a:cubicBezTo>
                <a:cubicBezTo>
                  <a:pt x="1911113" y="755502"/>
                  <a:pt x="1950697" y="927694"/>
                  <a:pt x="1954655" y="1022697"/>
                </a:cubicBezTo>
                <a:cubicBezTo>
                  <a:pt x="1958613" y="1117700"/>
                  <a:pt x="1960593" y="1169159"/>
                  <a:pt x="1954655" y="1248328"/>
                </a:cubicBezTo>
                <a:cubicBezTo>
                  <a:pt x="1948717" y="1327497"/>
                  <a:pt x="1928925" y="1432396"/>
                  <a:pt x="1919029" y="1497710"/>
                </a:cubicBezTo>
                <a:cubicBezTo>
                  <a:pt x="1909133" y="1563024"/>
                  <a:pt x="1922988" y="1612505"/>
                  <a:pt x="1895279" y="1640214"/>
                </a:cubicBezTo>
                <a:cubicBezTo>
                  <a:pt x="1867570" y="1667923"/>
                  <a:pt x="1794339" y="1636255"/>
                  <a:pt x="1752775" y="1663964"/>
                </a:cubicBezTo>
                <a:cubicBezTo>
                  <a:pt x="1711211" y="1691673"/>
                  <a:pt x="1667668" y="1758967"/>
                  <a:pt x="1645897" y="1806468"/>
                </a:cubicBezTo>
                <a:cubicBezTo>
                  <a:pt x="1624126" y="1853969"/>
                  <a:pt x="1651834" y="1921263"/>
                  <a:pt x="1622146" y="1948972"/>
                </a:cubicBezTo>
                <a:cubicBezTo>
                  <a:pt x="1592458" y="1976681"/>
                  <a:pt x="1511310" y="1946993"/>
                  <a:pt x="1467767" y="1972723"/>
                </a:cubicBezTo>
                <a:cubicBezTo>
                  <a:pt x="1424224" y="1998453"/>
                  <a:pt x="1398494" y="2055850"/>
                  <a:pt x="1360889" y="2103351"/>
                </a:cubicBezTo>
                <a:cubicBezTo>
                  <a:pt x="1323284" y="2150852"/>
                  <a:pt x="1309429" y="2233980"/>
                  <a:pt x="1242136" y="2257731"/>
                </a:cubicBezTo>
                <a:cubicBezTo>
                  <a:pt x="1174842" y="2281482"/>
                  <a:pt x="1036297" y="2239917"/>
                  <a:pt x="957128" y="2245855"/>
                </a:cubicBezTo>
                <a:cubicBezTo>
                  <a:pt x="877959" y="2251793"/>
                  <a:pt x="844313" y="2261690"/>
                  <a:pt x="767123" y="2293357"/>
                </a:cubicBezTo>
                <a:cubicBezTo>
                  <a:pt x="689933" y="2325024"/>
                  <a:pt x="585034" y="2384400"/>
                  <a:pt x="493990" y="2435860"/>
                </a:cubicBezTo>
                <a:cubicBezTo>
                  <a:pt x="402946" y="2487320"/>
                  <a:pt x="220858" y="2602115"/>
                  <a:pt x="220858" y="2602115"/>
                </a:cubicBezTo>
                <a:cubicBezTo>
                  <a:pt x="139710" y="2651596"/>
                  <a:pt x="34811" y="2669409"/>
                  <a:pt x="7102" y="2732744"/>
                </a:cubicBezTo>
                <a:cubicBezTo>
                  <a:pt x="-20607" y="2796079"/>
                  <a:pt x="40748" y="2875247"/>
                  <a:pt x="54603" y="2982125"/>
                </a:cubicBezTo>
                <a:cubicBezTo>
                  <a:pt x="68457" y="3089003"/>
                  <a:pt x="40748" y="3298801"/>
                  <a:pt x="90229" y="3374011"/>
                </a:cubicBezTo>
                <a:cubicBezTo>
                  <a:pt x="139710" y="3449221"/>
                  <a:pt x="272318" y="3467035"/>
                  <a:pt x="351487" y="3433388"/>
                </a:cubicBezTo>
                <a:cubicBezTo>
                  <a:pt x="430656" y="3399741"/>
                  <a:pt x="448468" y="3237445"/>
                  <a:pt x="565242" y="3172131"/>
                </a:cubicBezTo>
                <a:cubicBezTo>
                  <a:pt x="682016" y="3106817"/>
                  <a:pt x="897752" y="3090983"/>
                  <a:pt x="1052131" y="3041502"/>
                </a:cubicBezTo>
                <a:cubicBezTo>
                  <a:pt x="1206510" y="2992021"/>
                  <a:pt x="1400474" y="2922748"/>
                  <a:pt x="1491518" y="2875247"/>
                </a:cubicBezTo>
                <a:cubicBezTo>
                  <a:pt x="1582562" y="2827746"/>
                  <a:pt x="1539019" y="2776286"/>
                  <a:pt x="1598396" y="2756494"/>
                </a:cubicBezTo>
                <a:cubicBezTo>
                  <a:pt x="1657772" y="2736702"/>
                  <a:pt x="1750795" y="2780245"/>
                  <a:pt x="1847777" y="2756494"/>
                </a:cubicBezTo>
                <a:cubicBezTo>
                  <a:pt x="1944759" y="2732743"/>
                  <a:pt x="2103097" y="2679304"/>
                  <a:pt x="2180287" y="2613990"/>
                </a:cubicBezTo>
                <a:cubicBezTo>
                  <a:pt x="2257477" y="2548676"/>
                  <a:pt x="2291123" y="2449714"/>
                  <a:pt x="2310915" y="2364608"/>
                </a:cubicBezTo>
                <a:cubicBezTo>
                  <a:pt x="2330707" y="2279502"/>
                  <a:pt x="2287165" y="2196374"/>
                  <a:pt x="2299040" y="2103351"/>
                </a:cubicBezTo>
                <a:cubicBezTo>
                  <a:pt x="2310915" y="2010328"/>
                  <a:pt x="2342583" y="1909387"/>
                  <a:pt x="2382167" y="1806468"/>
                </a:cubicBezTo>
                <a:cubicBezTo>
                  <a:pt x="2421751" y="1703549"/>
                  <a:pt x="2532588" y="1588753"/>
                  <a:pt x="2536546" y="1485834"/>
                </a:cubicBezTo>
                <a:cubicBezTo>
                  <a:pt x="2540504" y="1382915"/>
                  <a:pt x="2439565" y="1270099"/>
                  <a:pt x="2405918" y="1188951"/>
                </a:cubicBezTo>
                <a:cubicBezTo>
                  <a:pt x="2372271" y="1107803"/>
                  <a:pt x="2336645" y="1036551"/>
                  <a:pt x="2334666" y="998946"/>
                </a:cubicBezTo>
                <a:cubicBezTo>
                  <a:pt x="2332687" y="961341"/>
                  <a:pt x="2354458" y="947486"/>
                  <a:pt x="2394042" y="963320"/>
                </a:cubicBezTo>
                <a:cubicBezTo>
                  <a:pt x="2433626" y="979154"/>
                  <a:pt x="2514775" y="1091970"/>
                  <a:pt x="2572172" y="1093949"/>
                </a:cubicBezTo>
                <a:cubicBezTo>
                  <a:pt x="2629569" y="1095928"/>
                  <a:pt x="2667175" y="1018738"/>
                  <a:pt x="2738427" y="975195"/>
                </a:cubicBezTo>
                <a:cubicBezTo>
                  <a:pt x="2809679" y="931652"/>
                  <a:pt x="2936349" y="892069"/>
                  <a:pt x="2999684" y="832692"/>
                </a:cubicBezTo>
                <a:cubicBezTo>
                  <a:pt x="3063019" y="773315"/>
                  <a:pt x="3112499" y="690188"/>
                  <a:pt x="3118437" y="618936"/>
                </a:cubicBezTo>
                <a:cubicBezTo>
                  <a:pt x="3124375" y="547684"/>
                  <a:pt x="3084790" y="444764"/>
                  <a:pt x="3035310" y="405180"/>
                </a:cubicBezTo>
                <a:cubicBezTo>
                  <a:pt x="2985830" y="365596"/>
                  <a:pt x="2896764" y="417055"/>
                  <a:pt x="2821554" y="381429"/>
                </a:cubicBezTo>
                <a:cubicBezTo>
                  <a:pt x="2746344" y="345803"/>
                  <a:pt x="2637487" y="252780"/>
                  <a:pt x="2584048" y="191424"/>
                </a:cubicBezTo>
                <a:cubicBezTo>
                  <a:pt x="2530609" y="130068"/>
                  <a:pt x="2532588" y="39024"/>
                  <a:pt x="2500920" y="13294"/>
                </a:cubicBezTo>
                <a:cubicBezTo>
                  <a:pt x="2469252" y="-12436"/>
                  <a:pt x="2433626" y="3399"/>
                  <a:pt x="2394042" y="2517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관련 이미지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5031" r="9355" b="3769"/>
          <a:stretch/>
        </p:blipFill>
        <p:spPr bwMode="auto">
          <a:xfrm>
            <a:off x="986099" y="522386"/>
            <a:ext cx="3024336" cy="33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354251" y="3104375"/>
            <a:ext cx="1435816" cy="715334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에도막부의</a:t>
            </a:r>
            <a:endParaRPr lang="en-US" altLang="ko-KR" sz="2000" spc="-150"/>
          </a:p>
          <a:p>
            <a:pPr algn="ctr"/>
            <a:r>
              <a:rPr lang="ko-KR" altLang="en-US" sz="2000" spc="-150"/>
              <a:t>쇄국정책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367826" y="2215439"/>
            <a:ext cx="2517029" cy="2357095"/>
            <a:chOff x="4545565" y="1715528"/>
            <a:chExt cx="2517029" cy="2357095"/>
          </a:xfrm>
        </p:grpSpPr>
        <p:pic>
          <p:nvPicPr>
            <p:cNvPr id="1028" name="Picture 4" descr="미국 국기.png에 대한 이미지 검색결과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565" y="2542361"/>
              <a:ext cx="2441907" cy="1530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페리제독.png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236" y="1715528"/>
              <a:ext cx="1327358" cy="1653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그림 40" descr="흑선.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21" t="69525" r="100000" b="185"/>
          <a:stretch>
            <a:fillRect/>
          </a:stretch>
        </p:blipFill>
        <p:spPr bwMode="auto">
          <a:xfrm>
            <a:off x="911114" y="5447946"/>
            <a:ext cx="1535907" cy="881089"/>
          </a:xfrm>
          <a:custGeom>
            <a:avLst/>
            <a:gdLst>
              <a:gd name="connsiteX0" fmla="*/ 1535907 w 1535907"/>
              <a:gd name="connsiteY0" fmla="*/ 0 h 881089"/>
              <a:gd name="connsiteX1" fmla="*/ 1535907 w 1535907"/>
              <a:gd name="connsiteY1" fmla="*/ 881089 h 881089"/>
              <a:gd name="connsiteX2" fmla="*/ 0 w 1535907"/>
              <a:gd name="connsiteY2" fmla="*/ 881089 h 881089"/>
              <a:gd name="connsiteX3" fmla="*/ 1535907 w 1535907"/>
              <a:gd name="connsiteY3" fmla="*/ 0 h 8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5907" h="881089">
                <a:moveTo>
                  <a:pt x="1535907" y="0"/>
                </a:moveTo>
                <a:lnTo>
                  <a:pt x="1535907" y="881089"/>
                </a:lnTo>
                <a:lnTo>
                  <a:pt x="0" y="881089"/>
                </a:lnTo>
                <a:lnTo>
                  <a:pt x="1535907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그림 39" descr="흑선.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5"/>
          <a:stretch>
            <a:fillRect/>
          </a:stretch>
        </p:blipFill>
        <p:spPr bwMode="auto">
          <a:xfrm>
            <a:off x="2447020" y="6329035"/>
            <a:ext cx="4679712" cy="5381"/>
          </a:xfrm>
          <a:custGeom>
            <a:avLst/>
            <a:gdLst>
              <a:gd name="connsiteX0" fmla="*/ 0 w 4679712"/>
              <a:gd name="connsiteY0" fmla="*/ 0 h 5381"/>
              <a:gd name="connsiteX1" fmla="*/ 4679712 w 4679712"/>
              <a:gd name="connsiteY1" fmla="*/ 0 h 5381"/>
              <a:gd name="connsiteX2" fmla="*/ 4679712 w 4679712"/>
              <a:gd name="connsiteY2" fmla="*/ 5381 h 5381"/>
              <a:gd name="connsiteX3" fmla="*/ 0 w 4679712"/>
              <a:gd name="connsiteY3" fmla="*/ 5381 h 5381"/>
              <a:gd name="connsiteX4" fmla="*/ 0 w 4679712"/>
              <a:gd name="connsiteY4" fmla="*/ 0 h 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712" h="5381">
                <a:moveTo>
                  <a:pt x="0" y="0"/>
                </a:moveTo>
                <a:lnTo>
                  <a:pt x="4679712" y="0"/>
                </a:lnTo>
                <a:lnTo>
                  <a:pt x="4679712" y="5381"/>
                </a:lnTo>
                <a:lnTo>
                  <a:pt x="0" y="538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모서리가 둥근 직사각형 44"/>
          <p:cNvSpPr/>
          <p:nvPr/>
        </p:nvSpPr>
        <p:spPr>
          <a:xfrm>
            <a:off x="4644008" y="1898776"/>
            <a:ext cx="1929318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흑선 내항</a:t>
            </a:r>
            <a:r>
              <a:rPr lang="en-US" altLang="ko-KR" sz="2000" spc="-150"/>
              <a:t>(1854)</a:t>
            </a:r>
            <a:endParaRPr lang="ko-KR" altLang="en-US" sz="2000" spc="-150"/>
          </a:p>
        </p:txBody>
      </p:sp>
      <p:sp>
        <p:nvSpPr>
          <p:cNvPr id="47" name="직사각형 46"/>
          <p:cNvSpPr/>
          <p:nvPr/>
        </p:nvSpPr>
        <p:spPr>
          <a:xfrm>
            <a:off x="3915505" y="2433373"/>
            <a:ext cx="2641992" cy="343973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2000" spc="-150">
                <a:solidFill>
                  <a:schemeClr val="tx1"/>
                </a:solidFill>
              </a:rPr>
              <a:t>매슈 페리 제독에 의한 미일 화친조약 체결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40138" y="105114"/>
            <a:ext cx="2412872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1.</a:t>
            </a:r>
            <a:r>
              <a:rPr lang="ko-KR" altLang="en-US" sz="2000" spc="-150"/>
              <a:t>메이지유신의 배경</a:t>
            </a:r>
          </a:p>
        </p:txBody>
      </p:sp>
    </p:spTree>
    <p:extLst>
      <p:ext uri="{BB962C8B-B14F-4D97-AF65-F5344CB8AC3E}">
        <p14:creationId xmlns:p14="http://schemas.microsoft.com/office/powerpoint/2010/main" val="312663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03681326-DD3C-4768-B32C-BB80AED6E790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691680" y="681031"/>
            <a:ext cx="5837403" cy="4027687"/>
            <a:chOff x="1115616" y="265212"/>
            <a:chExt cx="7056784" cy="4869034"/>
          </a:xfrm>
        </p:grpSpPr>
        <p:sp>
          <p:nvSpPr>
            <p:cNvPr id="57" name="이등변 삼각형 56"/>
            <p:cNvSpPr/>
            <p:nvPr/>
          </p:nvSpPr>
          <p:spPr>
            <a:xfrm rot="13996502" flipH="1">
              <a:off x="5125967" y="561385"/>
              <a:ext cx="1791910" cy="3108169"/>
            </a:xfrm>
            <a:prstGeom prst="triangle">
              <a:avLst/>
            </a:prstGeom>
            <a:solidFill>
              <a:schemeClr val="tx2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 rot="17558637" flipH="1">
              <a:off x="5155748" y="2416231"/>
              <a:ext cx="1777374" cy="2641426"/>
            </a:xfrm>
            <a:prstGeom prst="triangle">
              <a:avLst/>
            </a:prstGeom>
            <a:solidFill>
              <a:schemeClr val="tx2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이등변 삼각형 50"/>
            <p:cNvSpPr/>
            <p:nvPr/>
          </p:nvSpPr>
          <p:spPr>
            <a:xfrm rot="4041363">
              <a:off x="2510212" y="2361492"/>
              <a:ext cx="1777374" cy="2641426"/>
            </a:xfrm>
            <a:prstGeom prst="triangle">
              <a:avLst/>
            </a:prstGeom>
            <a:solidFill>
              <a:schemeClr val="tx2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7603498">
              <a:off x="2677653" y="723725"/>
              <a:ext cx="1667650" cy="3108169"/>
            </a:xfrm>
            <a:prstGeom prst="triangle">
              <a:avLst/>
            </a:prstGeom>
            <a:solidFill>
              <a:schemeClr val="tx2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Picture 2" descr="관련 이미지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5031" r="9355" b="3769"/>
            <a:stretch/>
          </p:blipFill>
          <p:spPr bwMode="auto">
            <a:xfrm>
              <a:off x="3059832" y="1035493"/>
              <a:ext cx="3024336" cy="3300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그림 43" descr="영국국기.png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5" t="3334" r="19670" b="1936"/>
            <a:stretch>
              <a:fillRect/>
            </a:stretch>
          </p:blipFill>
          <p:spPr bwMode="auto">
            <a:xfrm>
              <a:off x="1115616" y="265212"/>
              <a:ext cx="1800200" cy="1800200"/>
            </a:xfrm>
            <a:custGeom>
              <a:avLst/>
              <a:gdLst>
                <a:gd name="connsiteX0" fmla="*/ 900100 w 1800200"/>
                <a:gd name="connsiteY0" fmla="*/ 0 h 1800200"/>
                <a:gd name="connsiteX1" fmla="*/ 1800200 w 1800200"/>
                <a:gd name="connsiteY1" fmla="*/ 900100 h 1800200"/>
                <a:gd name="connsiteX2" fmla="*/ 900100 w 1800200"/>
                <a:gd name="connsiteY2" fmla="*/ 1800200 h 1800200"/>
                <a:gd name="connsiteX3" fmla="*/ 0 w 1800200"/>
                <a:gd name="connsiteY3" fmla="*/ 900100 h 1800200"/>
                <a:gd name="connsiteX4" fmla="*/ 900100 w 1800200"/>
                <a:gd name="connsiteY4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200" h="1800200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97212"/>
                    <a:pt x="1397212" y="1800200"/>
                    <a:pt x="900100" y="1800200"/>
                  </a:cubicBezTo>
                  <a:cubicBezTo>
                    <a:pt x="402988" y="1800200"/>
                    <a:pt x="0" y="1397212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그림 41" descr="러시아국기.png에 대한 이미지 검색결과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9" t="2122" r="17949" b="1724"/>
            <a:stretch>
              <a:fillRect/>
            </a:stretch>
          </p:blipFill>
          <p:spPr bwMode="auto">
            <a:xfrm>
              <a:off x="6372200" y="265212"/>
              <a:ext cx="1800200" cy="1800200"/>
            </a:xfrm>
            <a:custGeom>
              <a:avLst/>
              <a:gdLst>
                <a:gd name="connsiteX0" fmla="*/ 900100 w 1800200"/>
                <a:gd name="connsiteY0" fmla="*/ 0 h 1800200"/>
                <a:gd name="connsiteX1" fmla="*/ 1800200 w 1800200"/>
                <a:gd name="connsiteY1" fmla="*/ 900100 h 1800200"/>
                <a:gd name="connsiteX2" fmla="*/ 900100 w 1800200"/>
                <a:gd name="connsiteY2" fmla="*/ 1800200 h 1800200"/>
                <a:gd name="connsiteX3" fmla="*/ 0 w 1800200"/>
                <a:gd name="connsiteY3" fmla="*/ 900100 h 1800200"/>
                <a:gd name="connsiteX4" fmla="*/ 900100 w 1800200"/>
                <a:gd name="connsiteY4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200" h="1800200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97212"/>
                    <a:pt x="1397212" y="1800200"/>
                    <a:pt x="900100" y="1800200"/>
                  </a:cubicBezTo>
                  <a:cubicBezTo>
                    <a:pt x="402988" y="1800200"/>
                    <a:pt x="0" y="1397212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그림 33" descr="프랑스국기.png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9" t="2790" r="17949" b="2790"/>
            <a:stretch>
              <a:fillRect/>
            </a:stretch>
          </p:blipFill>
          <p:spPr bwMode="auto">
            <a:xfrm>
              <a:off x="6372200" y="3334046"/>
              <a:ext cx="1800200" cy="1800200"/>
            </a:xfrm>
            <a:custGeom>
              <a:avLst/>
              <a:gdLst>
                <a:gd name="connsiteX0" fmla="*/ 900100 w 1800200"/>
                <a:gd name="connsiteY0" fmla="*/ 0 h 1800200"/>
                <a:gd name="connsiteX1" fmla="*/ 1800200 w 1800200"/>
                <a:gd name="connsiteY1" fmla="*/ 900100 h 1800200"/>
                <a:gd name="connsiteX2" fmla="*/ 900100 w 1800200"/>
                <a:gd name="connsiteY2" fmla="*/ 1800200 h 1800200"/>
                <a:gd name="connsiteX3" fmla="*/ 0 w 1800200"/>
                <a:gd name="connsiteY3" fmla="*/ 900100 h 1800200"/>
                <a:gd name="connsiteX4" fmla="*/ 900100 w 1800200"/>
                <a:gd name="connsiteY4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200" h="1800200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97212"/>
                    <a:pt x="1397212" y="1800200"/>
                    <a:pt x="900100" y="1800200"/>
                  </a:cubicBezTo>
                  <a:cubicBezTo>
                    <a:pt x="402988" y="1800200"/>
                    <a:pt x="0" y="1397212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그림 45" descr="관련 이미지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4310" r="19576" b="3624"/>
            <a:stretch>
              <a:fillRect/>
            </a:stretch>
          </p:blipFill>
          <p:spPr bwMode="auto">
            <a:xfrm>
              <a:off x="1115616" y="3334046"/>
              <a:ext cx="1800200" cy="1800200"/>
            </a:xfrm>
            <a:custGeom>
              <a:avLst/>
              <a:gdLst>
                <a:gd name="connsiteX0" fmla="*/ 900100 w 1800200"/>
                <a:gd name="connsiteY0" fmla="*/ 0 h 1800200"/>
                <a:gd name="connsiteX1" fmla="*/ 1800200 w 1800200"/>
                <a:gd name="connsiteY1" fmla="*/ 900100 h 1800200"/>
                <a:gd name="connsiteX2" fmla="*/ 900100 w 1800200"/>
                <a:gd name="connsiteY2" fmla="*/ 1800200 h 1800200"/>
                <a:gd name="connsiteX3" fmla="*/ 0 w 1800200"/>
                <a:gd name="connsiteY3" fmla="*/ 900100 h 1800200"/>
                <a:gd name="connsiteX4" fmla="*/ 900100 w 1800200"/>
                <a:gd name="connsiteY4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200" h="1800200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97212"/>
                    <a:pt x="1397212" y="1800200"/>
                    <a:pt x="900100" y="1800200"/>
                  </a:cubicBezTo>
                  <a:cubicBezTo>
                    <a:pt x="402988" y="1800200"/>
                    <a:pt x="0" y="1397212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모서리가 둥근 직사각형 57"/>
          <p:cNvSpPr/>
          <p:nvPr/>
        </p:nvSpPr>
        <p:spPr>
          <a:xfrm>
            <a:off x="1614918" y="4873724"/>
            <a:ext cx="5914166" cy="547954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spc="-150"/>
              <a:t>서구 열강과의 굴욕적인 통상조약 체결</a:t>
            </a:r>
            <a:r>
              <a:rPr lang="en-US" altLang="ko-KR" sz="2200" spc="-150"/>
              <a:t>(1858)</a:t>
            </a:r>
            <a:endParaRPr lang="ko-KR" altLang="en-US" sz="2200" spc="-150"/>
          </a:p>
        </p:txBody>
      </p:sp>
      <p:sp>
        <p:nvSpPr>
          <p:cNvPr id="59" name="직사각형 58"/>
          <p:cNvSpPr/>
          <p:nvPr/>
        </p:nvSpPr>
        <p:spPr>
          <a:xfrm>
            <a:off x="640138" y="105114"/>
            <a:ext cx="2412872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1.</a:t>
            </a:r>
            <a:r>
              <a:rPr lang="ko-KR" altLang="en-US" sz="2000" spc="-150"/>
              <a:t>메이지유신의 배경</a:t>
            </a:r>
          </a:p>
        </p:txBody>
      </p:sp>
    </p:spTree>
    <p:extLst>
      <p:ext uri="{BB962C8B-B14F-4D97-AF65-F5344CB8AC3E}">
        <p14:creationId xmlns:p14="http://schemas.microsoft.com/office/powerpoint/2010/main" val="129778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BAD536C5-E99A-410C-B1C1-2D27881B9AFF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640138" y="105114"/>
            <a:ext cx="2412872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1.</a:t>
            </a:r>
            <a:r>
              <a:rPr lang="ko-KR" altLang="en-US" sz="2000" spc="-150"/>
              <a:t>메이지유신의 배경</a:t>
            </a:r>
          </a:p>
        </p:txBody>
      </p:sp>
      <p:pic>
        <p:nvPicPr>
          <p:cNvPr id="10244" name="Picture 4" descr="http://koc.chunjae.co.kr/upload/567/C-D-R3O-F0-0401-00011-01-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51" y="1500635"/>
            <a:ext cx="2419888" cy="27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upload.wikimedia.org/wikipedia/commons/thumb/5/5c/Satsuma-samurai-during-boshin-war-period.jpg/280px-Satsuma-samurai-during-boshin-war-perio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r="19137"/>
          <a:stretch/>
        </p:blipFill>
        <p:spPr bwMode="auto">
          <a:xfrm>
            <a:off x="5536487" y="1500635"/>
            <a:ext cx="2419889" cy="27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156089" y="2733641"/>
            <a:ext cx="831822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pc="-150">
                <a:solidFill>
                  <a:schemeClr val="tx1"/>
                </a:solidFill>
              </a:rPr>
              <a:t>VS</a:t>
            </a:r>
            <a:endParaRPr lang="ko-KR" altLang="en-US" sz="4000" spc="-15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028523" y="4088977"/>
            <a:ext cx="1435816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삿초 동맹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672108" y="4088977"/>
            <a:ext cx="1435816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에도 막부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790984" y="4392934"/>
            <a:ext cx="3910894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pc="-150">
                <a:solidFill>
                  <a:schemeClr val="tx1"/>
                </a:solidFill>
              </a:rPr>
              <a:t>사쓰마 번</a:t>
            </a:r>
            <a:r>
              <a:rPr lang="en-US" altLang="ko-KR" sz="1600" spc="-150">
                <a:solidFill>
                  <a:schemeClr val="tx1"/>
                </a:solidFill>
              </a:rPr>
              <a:t>, </a:t>
            </a:r>
            <a:r>
              <a:rPr lang="ko-KR" altLang="en-US" sz="1600" spc="-150">
                <a:solidFill>
                  <a:schemeClr val="tx1"/>
                </a:solidFill>
              </a:rPr>
              <a:t>조슈번이 맺은 정치적</a:t>
            </a:r>
            <a:r>
              <a:rPr lang="en-US" altLang="ko-KR" sz="1600" spc="-150">
                <a:solidFill>
                  <a:schemeClr val="tx1"/>
                </a:solidFill>
              </a:rPr>
              <a:t>, </a:t>
            </a:r>
            <a:r>
              <a:rPr lang="ko-KR" altLang="en-US" sz="1600" spc="-150">
                <a:solidFill>
                  <a:schemeClr val="tx1"/>
                </a:solidFill>
              </a:rPr>
              <a:t>군사적 동맹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752510" y="4677857"/>
            <a:ext cx="1987842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pc="-150">
                <a:solidFill>
                  <a:schemeClr val="tx1"/>
                </a:solidFill>
              </a:rPr>
              <a:t>사카모토 료마 주도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5752510" y="4965889"/>
            <a:ext cx="1987842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pc="-150">
                <a:solidFill>
                  <a:schemeClr val="tx1"/>
                </a:solidFill>
              </a:rPr>
              <a:t>에도막부 타도 목적</a:t>
            </a:r>
          </a:p>
        </p:txBody>
      </p:sp>
    </p:spTree>
    <p:extLst>
      <p:ext uri="{BB962C8B-B14F-4D97-AF65-F5344CB8AC3E}">
        <p14:creationId xmlns:p14="http://schemas.microsoft.com/office/powerpoint/2010/main" val="179169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31C50202-610F-44F4-AB7D-F967B947A996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640138" y="105114"/>
            <a:ext cx="2412872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1.</a:t>
            </a:r>
            <a:r>
              <a:rPr lang="ko-KR" altLang="en-US" sz="2000" spc="-150"/>
              <a:t>메이지유신의 배경</a:t>
            </a:r>
          </a:p>
        </p:txBody>
      </p:sp>
      <p:pic>
        <p:nvPicPr>
          <p:cNvPr id="9218" name="Picture 2" descr="보신전쟁.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99" y="937796"/>
            <a:ext cx="5494402" cy="24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모서리가 둥근 직사각형 21"/>
          <p:cNvSpPr/>
          <p:nvPr/>
        </p:nvSpPr>
        <p:spPr>
          <a:xfrm>
            <a:off x="3697550" y="4278813"/>
            <a:ext cx="1741836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대정봉환</a:t>
            </a:r>
            <a:r>
              <a:rPr lang="en-US" altLang="ko-KR" sz="2000" spc="-150"/>
              <a:t>(1867)</a:t>
            </a:r>
            <a:endParaRPr lang="ko-KR" altLang="en-US" sz="2000" spc="-150"/>
          </a:p>
        </p:txBody>
      </p:sp>
      <p:sp>
        <p:nvSpPr>
          <p:cNvPr id="24" name="직사각형 23"/>
          <p:cNvSpPr/>
          <p:nvPr/>
        </p:nvSpPr>
        <p:spPr>
          <a:xfrm>
            <a:off x="1835696" y="2912635"/>
            <a:ext cx="5483505" cy="4118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삿초동맹의 승리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2874968" y="4794411"/>
            <a:ext cx="3386999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chemeClr val="tx1"/>
                </a:solidFill>
              </a:rPr>
              <a:t>일본 에도 바쿠후가 천황에게 국가 통치권을 돌려준 사건</a:t>
            </a:r>
          </a:p>
        </p:txBody>
      </p:sp>
      <p:grpSp>
        <p:nvGrpSpPr>
          <p:cNvPr id="3" name="그룹 2"/>
          <p:cNvGrpSpPr/>
          <p:nvPr/>
        </p:nvGrpSpPr>
        <p:grpSpPr>
          <a:xfrm rot="5400000">
            <a:off x="4293760" y="3577110"/>
            <a:ext cx="556481" cy="443454"/>
            <a:chOff x="4576143" y="3716496"/>
            <a:chExt cx="556481" cy="443454"/>
          </a:xfrm>
        </p:grpSpPr>
        <p:sp>
          <p:nvSpPr>
            <p:cNvPr id="28" name="직사각형 27"/>
            <p:cNvSpPr/>
            <p:nvPr/>
          </p:nvSpPr>
          <p:spPr>
            <a:xfrm>
              <a:off x="4576143" y="3828000"/>
              <a:ext cx="86026" cy="22044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697054" y="3828000"/>
              <a:ext cx="86026" cy="22044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오른쪽 화살표 30"/>
            <p:cNvSpPr/>
            <p:nvPr/>
          </p:nvSpPr>
          <p:spPr>
            <a:xfrm>
              <a:off x="4816502" y="3716496"/>
              <a:ext cx="316122" cy="443454"/>
            </a:xfrm>
            <a:prstGeom prst="rightArrow">
              <a:avLst>
                <a:gd name="adj1" fmla="val 50000"/>
                <a:gd name="adj2" fmla="val 6502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04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>
            <a:extLst>
              <a:ext uri="{FF2B5EF4-FFF2-40B4-BE49-F238E27FC236}">
                <a16:creationId xmlns:a16="http://schemas.microsoft.com/office/drawing/2014/main" id="{90736F3A-61DD-41C0-8422-295B7AFC4FD9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연결선 44"/>
          <p:cNvCxnSpPr/>
          <p:nvPr/>
        </p:nvCxnSpPr>
        <p:spPr>
          <a:xfrm>
            <a:off x="2588314" y="4375349"/>
            <a:ext cx="0" cy="6398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3190183" y="1745829"/>
            <a:ext cx="0" cy="483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204040" y="1788638"/>
            <a:ext cx="13381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2210272" y="1745829"/>
            <a:ext cx="0" cy="1524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메이지유신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640138" y="105114"/>
            <a:ext cx="1375578" cy="41189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/>
              <a:t>2.</a:t>
            </a:r>
            <a:r>
              <a:rPr lang="ko-KR" altLang="en-US" sz="2000" spc="-150"/>
              <a:t>개혁 내용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062258" y="105114"/>
            <a:ext cx="1933678" cy="411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spc="-150"/>
              <a:t>1) </a:t>
            </a:r>
            <a:r>
              <a:rPr lang="ko-KR" altLang="en-US" sz="2000" spc="-150"/>
              <a:t>중앙행정 개혁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115616" y="958365"/>
            <a:ext cx="2052228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율령제 명칭 부활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832230" y="1606545"/>
            <a:ext cx="756084" cy="343973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천황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832230" y="2057345"/>
            <a:ext cx="756084" cy="3439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총재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832230" y="2508145"/>
            <a:ext cx="756084" cy="3439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의정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832230" y="2959190"/>
            <a:ext cx="756084" cy="3439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산요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699412" y="1606545"/>
            <a:ext cx="981543" cy="3439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태정관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2699412" y="2057344"/>
            <a:ext cx="981543" cy="3439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신기관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680955" y="1575689"/>
            <a:ext cx="4089870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pc="-150">
                <a:solidFill>
                  <a:schemeClr val="tx1"/>
                </a:solidFill>
              </a:rPr>
              <a:t>행정</a:t>
            </a:r>
            <a:r>
              <a:rPr lang="en-US" altLang="ko-KR" spc="-150">
                <a:solidFill>
                  <a:schemeClr val="tx1"/>
                </a:solidFill>
              </a:rPr>
              <a:t>, </a:t>
            </a:r>
            <a:r>
              <a:rPr lang="ko-KR" altLang="en-US" spc="-150">
                <a:solidFill>
                  <a:schemeClr val="tx1"/>
                </a:solidFill>
              </a:rPr>
              <a:t>입법</a:t>
            </a:r>
            <a:r>
              <a:rPr lang="en-US" altLang="ko-KR" spc="-150">
                <a:solidFill>
                  <a:schemeClr val="tx1"/>
                </a:solidFill>
              </a:rPr>
              <a:t>, </a:t>
            </a:r>
            <a:r>
              <a:rPr lang="ko-KR" altLang="en-US" spc="-150">
                <a:solidFill>
                  <a:schemeClr val="tx1"/>
                </a:solidFill>
              </a:rPr>
              <a:t>사법을 관장하는 최고국가기관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680955" y="2023384"/>
            <a:ext cx="1764197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pc="-150">
                <a:solidFill>
                  <a:schemeClr val="tx1"/>
                </a:solidFill>
              </a:rPr>
              <a:t>제사 담당 기관</a:t>
            </a:r>
          </a:p>
        </p:txBody>
      </p:sp>
      <p:sp>
        <p:nvSpPr>
          <p:cNvPr id="38" name="모서리가 둥근 직사각형 37"/>
          <p:cNvSpPr/>
          <p:nvPr/>
        </p:nvSpPr>
        <p:spPr>
          <a:xfrm>
            <a:off x="1115616" y="3716143"/>
            <a:ext cx="2052228" cy="343973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의회 설치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1832230" y="4347660"/>
            <a:ext cx="1479630" cy="3439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추밀원 설치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1832230" y="4793692"/>
            <a:ext cx="2271718" cy="3439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/>
              <a:t>일본 제국헌법 공포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3311860" y="4308935"/>
            <a:ext cx="4089870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pc="-150">
                <a:solidFill>
                  <a:schemeClr val="tx1"/>
                </a:solidFill>
              </a:rPr>
              <a:t>의회제도 전제로 한 헌법 제정</a:t>
            </a:r>
            <a:r>
              <a:rPr lang="en-US" altLang="ko-KR" spc="-150">
                <a:solidFill>
                  <a:schemeClr val="tx1"/>
                </a:solidFill>
              </a:rPr>
              <a:t>(1881)</a:t>
            </a:r>
            <a:endParaRPr lang="ko-KR" altLang="en-US" spc="-15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103948" y="4759732"/>
            <a:ext cx="4089870" cy="411891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pc="-150">
                <a:solidFill>
                  <a:schemeClr val="tx1"/>
                </a:solidFill>
              </a:rPr>
              <a:t>의회제도 전제로 한 헌법 제정</a:t>
            </a:r>
            <a:r>
              <a:rPr lang="en-US" altLang="ko-KR" spc="-150">
                <a:solidFill>
                  <a:schemeClr val="tx1"/>
                </a:solidFill>
              </a:rPr>
              <a:t>(1889)</a:t>
            </a:r>
            <a:endParaRPr lang="ko-KR" altLang="en-US" spc="-1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6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418</Words>
  <Application>Microsoft Office PowerPoint</Application>
  <PresentationFormat>화면 슬라이드 쇼(16:10)</PresentationFormat>
  <Paragraphs>183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210 맨발의청춘 B</vt:lpstr>
      <vt:lpstr>HY목각파임B</vt:lpstr>
      <vt:lpstr>KoPub돋움체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82</cp:revision>
  <dcterms:created xsi:type="dcterms:W3CDTF">2017-09-29T05:21:14Z</dcterms:created>
  <dcterms:modified xsi:type="dcterms:W3CDTF">2017-10-08T13:02:36Z</dcterms:modified>
</cp:coreProperties>
</file>