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E6B3-1BDB-4189-B866-E3C011C10214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1017-6083-4B74-B5D8-7B9325E386B1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E6B3-1BDB-4189-B866-E3C011C10214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1017-6083-4B74-B5D8-7B9325E386B1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E6B3-1BDB-4189-B866-E3C011C10214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1017-6083-4B74-B5D8-7B9325E386B1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E6B3-1BDB-4189-B866-E3C011C10214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1017-6083-4B74-B5D8-7B9325E386B1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E6B3-1BDB-4189-B866-E3C011C10214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1017-6083-4B74-B5D8-7B9325E386B1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E6B3-1BDB-4189-B866-E3C011C10214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1017-6083-4B74-B5D8-7B9325E386B1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E6B3-1BDB-4189-B866-E3C011C10214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1017-6083-4B74-B5D8-7B9325E386B1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E6B3-1BDB-4189-B866-E3C011C10214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1017-6083-4B74-B5D8-7B9325E386B1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E6B3-1BDB-4189-B866-E3C011C10214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1017-6083-4B74-B5D8-7B9325E386B1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E6B3-1BDB-4189-B866-E3C011C10214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1017-6083-4B74-B5D8-7B9325E386B1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E6B3-1BDB-4189-B866-E3C011C10214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1017-6083-4B74-B5D8-7B9325E386B1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E6B3-1BDB-4189-B866-E3C011C10214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C1017-6083-4B74-B5D8-7B9325E386B1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source=images&amp;cd=&amp;cad=rja&amp;uact=8&amp;ved=0ahUKEwin-6HPloDTAhXJgrwKHUbRBFQQjRwIBw&amp;url=https://www.pinterest.com/pin/257901516132005485/&amp;bvm=bv.151426398,bs.2,d.cGc&amp;psig=AFQjCNF_jzdN_ZuW93puc3mML89YnWS6Rg&amp;ust=1491030224026073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s://www.google.co.kr/url?sa=i&amp;rct=j&amp;q=&amp;esrc=s&amp;source=images&amp;cd=&amp;cad=rja&amp;uact=8&amp;ved=0ahUKEwiA8NPfo4DTAhVIjLwKHebjCNUQjRwIBw&amp;url=https://printsofjapan.wordpress.com/2013/06/24/not-quite-the-zodiac-part-six-the-monkey-saru-%E7%8C%BF/&amp;psig=AFQjCNE7aOEBhl-9p-ec5kj_xtDCpYfs8Q&amp;ust=1491033756115384" TargetMode="Externa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source=images&amp;cd=&amp;cad=rja&amp;uact=8&amp;ved=0ahUKEwjsgMjRl4DTAhUBPY8KHQBUAEcQjRwIBw&amp;url=https://www.britannica.com/art/kyogen&amp;bvm=bv.151426398,bs.2,d.cGc&amp;psig=AFQjCNG7NYMFiJenzrcxHJbQHKJTPyIlsQ&amp;ust=1491030386968242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iG_9LroIDTAhVGUbwKHV51DGUQjRwIBw&amp;url=http://blog.naver.com/PostView.nhn?blogId=sachobh&amp;logNo=151623201&amp;bvm=bv.151426398,bs.2,d.cGc&amp;psig=AFQjCNHCn37ZesuBAfSPEGWAJFu1FoglZQ&amp;ust=1491032973201700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33gAp8n-C8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pJMbyTLfKC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>
            <a:no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  <a:cs typeface="Tahoma" pitchFamily="34" charset="0"/>
              </a:rPr>
              <a:t>일본어일본학과 </a:t>
            </a:r>
            <a:endParaRPr lang="en-US" altLang="ko-KR" sz="2000" dirty="0" smtClean="0">
              <a:solidFill>
                <a:schemeClr val="tx1"/>
              </a:solidFill>
              <a:latin typeface="돋움체" pitchFamily="49" charset="-127"/>
              <a:ea typeface="돋움체" pitchFamily="49" charset="-127"/>
              <a:cs typeface="Tahoma" pitchFamily="34" charset="0"/>
            </a:endParaRPr>
          </a:p>
          <a:p>
            <a:r>
              <a:rPr lang="ko-KR" altLang="en-US" sz="2000" dirty="0" err="1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  <a:cs typeface="Tahoma" pitchFamily="34" charset="0"/>
              </a:rPr>
              <a:t>김성</a:t>
            </a:r>
            <a:r>
              <a:rPr lang="en-US" altLang="ko-KR" sz="2000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  <a:cs typeface="Tahoma" pitchFamily="34" charset="0"/>
              </a:rPr>
              <a:t>* </a:t>
            </a:r>
            <a:r>
              <a:rPr lang="ko-KR" altLang="en-US" sz="2000" dirty="0" err="1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  <a:cs typeface="Tahoma" pitchFamily="34" charset="0"/>
              </a:rPr>
              <a:t>강지</a:t>
            </a:r>
            <a:r>
              <a:rPr lang="en-US" altLang="ko-KR" sz="2000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  <a:cs typeface="Tahoma" pitchFamily="34" charset="0"/>
              </a:rPr>
              <a:t>* </a:t>
            </a:r>
          </a:p>
          <a:p>
            <a:r>
              <a:rPr lang="ko-KR" altLang="en-US" sz="2000" dirty="0" err="1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  <a:cs typeface="Tahoma" pitchFamily="34" charset="0"/>
              </a:rPr>
              <a:t>윤소</a:t>
            </a:r>
            <a:r>
              <a:rPr lang="en-US" altLang="ko-KR" sz="2000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  <a:cs typeface="Tahoma" pitchFamily="34" charset="0"/>
              </a:rPr>
              <a:t>* </a:t>
            </a:r>
            <a:r>
              <a:rPr lang="ko-KR" altLang="en-US" sz="2000" dirty="0" err="1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  <a:cs typeface="Tahoma" pitchFamily="34" charset="0"/>
              </a:rPr>
              <a:t>최비</a:t>
            </a:r>
            <a:r>
              <a:rPr lang="en-US" altLang="ko-KR" sz="2000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  <a:cs typeface="Tahoma" pitchFamily="34" charset="0"/>
              </a:rPr>
              <a:t>* </a:t>
            </a:r>
            <a:r>
              <a:rPr lang="ko-KR" altLang="en-US" sz="2000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  <a:cs typeface="Tahoma" pitchFamily="34" charset="0"/>
              </a:rPr>
              <a:t>서희</a:t>
            </a:r>
            <a:r>
              <a:rPr lang="en-US" altLang="ko-KR" sz="2000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  <a:cs typeface="Tahoma" pitchFamily="34" charset="0"/>
              </a:rPr>
              <a:t>* </a:t>
            </a:r>
            <a:r>
              <a:rPr lang="ko-KR" altLang="en-US" sz="2000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  <a:cs typeface="Tahoma" pitchFamily="34" charset="0"/>
              </a:rPr>
              <a:t>유지</a:t>
            </a:r>
            <a:r>
              <a:rPr lang="en-US" altLang="ko-KR" sz="2000" dirty="0" smtClean="0">
                <a:solidFill>
                  <a:schemeClr val="tx1"/>
                </a:solidFill>
                <a:latin typeface="돋움체" pitchFamily="49" charset="-127"/>
                <a:ea typeface="돋움체" pitchFamily="49" charset="-127"/>
                <a:cs typeface="Tahoma" pitchFamily="34" charset="0"/>
              </a:rPr>
              <a:t>*</a:t>
            </a:r>
            <a:endParaRPr lang="ja-JP" altLang="en-US" sz="2000" dirty="0">
              <a:solidFill>
                <a:schemeClr val="tx1"/>
              </a:solidFill>
              <a:latin typeface="돋움체" pitchFamily="49" charset="-127"/>
              <a:ea typeface="돋움체" pitchFamily="49" charset="-127"/>
              <a:cs typeface="Tahoma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07704" y="1340768"/>
            <a:ext cx="5400600" cy="1224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atin typeface="나눔바른고딕" pitchFamily="50" charset="-127"/>
                <a:ea typeface="나눔바른고딕" pitchFamily="50" charset="-127"/>
              </a:rPr>
              <a:t>일본의</a:t>
            </a:r>
            <a:r>
              <a:rPr lang="en-US" altLang="ja-JP" sz="4000" dirty="0" smtClean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4000" dirty="0" smtClean="0">
                <a:latin typeface="나눔바른고딕" pitchFamily="50" charset="-127"/>
                <a:ea typeface="나눔바른고딕" pitchFamily="50" charset="-127"/>
              </a:rPr>
              <a:t>무대 예술</a:t>
            </a:r>
            <a:endParaRPr lang="ja-JP" altLang="en-US" sz="4000" dirty="0">
              <a:latin typeface="나눔바른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5473" y="-212003"/>
            <a:ext cx="7886700" cy="1325563"/>
          </a:xfrm>
        </p:spPr>
        <p:txBody>
          <a:bodyPr/>
          <a:lstStyle/>
          <a:p>
            <a:r>
              <a:rPr lang="ko-KR" altLang="en-US" dirty="0"/>
              <a:t>배우와 악사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51920" y="980728"/>
            <a:ext cx="6300192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600" dirty="0"/>
              <a:t>  ▼</a:t>
            </a:r>
            <a:r>
              <a:rPr lang="ko-KR" altLang="en-US" sz="1600" dirty="0" err="1"/>
              <a:t>와키</a:t>
            </a:r>
            <a:r>
              <a:rPr lang="en-US" altLang="ko-KR" sz="1600" dirty="0"/>
              <a:t>(</a:t>
            </a:r>
            <a:r>
              <a:rPr lang="ko-KR" altLang="en-US" sz="1600" dirty="0"/>
              <a:t>ワキ</a:t>
            </a:r>
            <a:r>
              <a:rPr lang="en-US" altLang="ko-KR" sz="1600" dirty="0"/>
              <a:t>): </a:t>
            </a:r>
            <a:r>
              <a:rPr lang="ko-KR" altLang="en-US" sz="1600" dirty="0" err="1"/>
              <a:t>시테의</a:t>
            </a:r>
            <a:r>
              <a:rPr lang="ko-KR" altLang="en-US" sz="1600" dirty="0"/>
              <a:t> 연기를 보조하며 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ko-KR" altLang="en-US" sz="1600" dirty="0" smtClean="0"/>
              <a:t>                    남자역으로만 </a:t>
            </a:r>
            <a:r>
              <a:rPr lang="ko-KR" altLang="en-US" sz="1600" dirty="0"/>
              <a:t>등장</a:t>
            </a:r>
            <a:endParaRPr lang="en-US" altLang="ko-KR" sz="16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836712"/>
            <a:ext cx="2381250" cy="49911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700808"/>
            <a:ext cx="4762500" cy="41275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043608" y="5949280"/>
            <a:ext cx="4519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/>
              <a:t>▲</a:t>
            </a:r>
            <a:r>
              <a:rPr lang="ko-KR" altLang="en-US" sz="1600" dirty="0" err="1" smtClean="0"/>
              <a:t>시테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シテ</a:t>
            </a:r>
            <a:r>
              <a:rPr lang="en-US" altLang="ko-KR" sz="1600" dirty="0" smtClean="0"/>
              <a:t>) : </a:t>
            </a:r>
          </a:p>
          <a:p>
            <a:r>
              <a:rPr lang="ko-KR" altLang="en-US" sz="1600" dirty="0" smtClean="0"/>
              <a:t>이야기를 이끌어가는 주인공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7316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2787" y="-119784"/>
            <a:ext cx="7886700" cy="1325563"/>
          </a:xfrm>
        </p:spPr>
        <p:txBody>
          <a:bodyPr/>
          <a:lstStyle/>
          <a:p>
            <a:r>
              <a:rPr lang="ko-KR" altLang="en-US" dirty="0"/>
              <a:t>배우와 악사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5616" y="980728"/>
            <a:ext cx="7344816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err="1" smtClean="0"/>
              <a:t>지우타이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(</a:t>
            </a:r>
            <a:r>
              <a:rPr lang="ko-KR" altLang="en-US" sz="2400" dirty="0"/>
              <a:t>地謡</a:t>
            </a:r>
            <a:r>
              <a:rPr lang="en-US" altLang="ko-KR" sz="2400" dirty="0" smtClean="0"/>
              <a:t>)                       </a:t>
            </a:r>
            <a:r>
              <a:rPr lang="ko-KR" altLang="en-US" sz="2400" dirty="0" err="1" smtClean="0"/>
              <a:t>하야시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囃子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628800"/>
            <a:ext cx="4115873" cy="39535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28800"/>
            <a:ext cx="4125287" cy="39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2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887" y="-124691"/>
            <a:ext cx="7886700" cy="1325563"/>
          </a:xfrm>
        </p:spPr>
        <p:txBody>
          <a:bodyPr/>
          <a:lstStyle/>
          <a:p>
            <a:r>
              <a:rPr lang="ko-KR" altLang="en-US" dirty="0"/>
              <a:t> 가면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0441" y="1437697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5718" y="1039091"/>
            <a:ext cx="2050472" cy="39624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713" y="1042553"/>
            <a:ext cx="1979469" cy="395893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2805" y="1042553"/>
            <a:ext cx="2062595" cy="395893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9" y="1039091"/>
            <a:ext cx="198477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3846" y="1039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9155" y="5347854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▲</a:t>
            </a:r>
            <a:r>
              <a:rPr lang="ko-KR" altLang="en-US" sz="2800" dirty="0" err="1"/>
              <a:t>고오모테</a:t>
            </a:r>
            <a:r>
              <a:rPr lang="ko-KR" altLang="en-US" sz="28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8394" y="5347855"/>
            <a:ext cx="146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▲</a:t>
            </a:r>
            <a:r>
              <a:rPr lang="ko-KR" altLang="en-US" sz="3200" dirty="0" err="1"/>
              <a:t>로조</a:t>
            </a:r>
            <a:r>
              <a:rPr lang="ko-KR" altLang="en-US" sz="32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7888" y="5361709"/>
            <a:ext cx="146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▲주조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1543" y="5361709"/>
            <a:ext cx="146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▲</a:t>
            </a:r>
            <a:r>
              <a:rPr lang="ko-KR" altLang="en-US" sz="3200" dirty="0" err="1"/>
              <a:t>한냐</a:t>
            </a:r>
            <a:r>
              <a:rPr lang="ko-KR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207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2004" y="-138546"/>
            <a:ext cx="7886700" cy="1325563"/>
          </a:xfrm>
        </p:spPr>
        <p:txBody>
          <a:bodyPr/>
          <a:lstStyle/>
          <a:p>
            <a:r>
              <a:rPr lang="ko-KR" altLang="en-US" dirty="0"/>
              <a:t> 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4614" y="3820392"/>
            <a:ext cx="1803787" cy="2980307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131" y="3820391"/>
            <a:ext cx="1996391" cy="2994158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H="1">
            <a:off x="2101646" y="3034142"/>
            <a:ext cx="435877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2853566" y="3034142"/>
            <a:ext cx="533871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398" y="1575"/>
            <a:ext cx="1561301" cy="292173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991" y="1213849"/>
            <a:ext cx="3048000" cy="541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73437" y="462034"/>
            <a:ext cx="21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▼시오리 </a:t>
            </a:r>
          </a:p>
        </p:txBody>
      </p:sp>
    </p:spTree>
    <p:extLst>
      <p:ext uri="{BB962C8B-B14F-4D97-AF65-F5344CB8AC3E}">
        <p14:creationId xmlns:p14="http://schemas.microsoft.com/office/powerpoint/2010/main" xmlns="" val="29731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8101042" cy="1643074"/>
          </a:xfrm>
        </p:spPr>
        <p:txBody>
          <a:bodyPr>
            <a:noAutofit/>
          </a:bodyPr>
          <a:lstStyle/>
          <a:p>
            <a:r>
              <a:rPr lang="ko-KR" altLang="en-U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교겐</a:t>
            </a:r>
            <a:r>
              <a:rPr lang="ko-KR" alt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狂言</a:t>
            </a:r>
            <a:r>
              <a:rPr lang="en-US" altLang="ko-KR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r>
              <a:rPr lang="en-US" altLang="ko-K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ko-K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altLang="ko-K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ko-K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altLang="ko-K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ko-K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ko-KR" altLang="en-US" sz="2800" dirty="0" smtClean="0">
                <a:solidFill>
                  <a:schemeClr val="accent2"/>
                </a:solidFill>
              </a:rPr>
              <a:t>웃음</a:t>
            </a:r>
            <a:r>
              <a:rPr lang="ko-KR" altLang="en-US" sz="2800" dirty="0" smtClean="0"/>
              <a:t>을 주는 일본의 희극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 </a:t>
            </a:r>
            <a:r>
              <a:rPr lang="ko-KR" altLang="en-US" sz="2800" dirty="0" smtClean="0">
                <a:solidFill>
                  <a:schemeClr val="accent2"/>
                </a:solidFill>
              </a:rPr>
              <a:t>농담</a:t>
            </a:r>
            <a:r>
              <a:rPr lang="ko-KR" altLang="en-US" sz="2800" dirty="0" smtClean="0"/>
              <a:t> 같은 의미로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사용</a:t>
            </a:r>
            <a:endParaRPr lang="ko-KR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786314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교겐이란</a:t>
            </a:r>
            <a:r>
              <a:rPr lang="en-US" altLang="ko-K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r>
              <a:rPr altLang="ko-KR" smtClean="0"/>
              <a:t>              </a:t>
            </a:r>
            <a:endParaRPr lang="ko-KR" altLang="en-US" dirty="0"/>
          </a:p>
        </p:txBody>
      </p:sp>
      <p:pic>
        <p:nvPicPr>
          <p:cNvPr id="4" name="내용 개체 틀 4" descr="http___animebox.com.ua_uploads_posts_2009-09_1251962731_02.-otafuku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3749048" cy="3929090"/>
          </a:xfrm>
          <a:prstGeom prst="rect">
            <a:avLst/>
          </a:prstGeom>
        </p:spPr>
      </p:pic>
      <p:pic>
        <p:nvPicPr>
          <p:cNvPr id="5" name="내용 개체 틀 9" descr="otop04f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071678"/>
            <a:ext cx="3286148" cy="43577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519440"/>
          </a:xfrm>
        </p:spPr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와키교겐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脇狂言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ko-KR" altLang="en-US" dirty="0" smtClean="0"/>
              <a:t>   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다이묘교겐</a:t>
            </a:r>
            <a:r>
              <a:rPr lang="en-US" altLang="ko-KR" dirty="0" smtClean="0"/>
              <a:t>(</a:t>
            </a:r>
            <a:r>
              <a:rPr lang="ko-KR" altLang="en-US" dirty="0" smtClean="0"/>
              <a:t>大名狂言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   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다로교겐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太郞狂言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</a:rPr>
              <a:t>교겐의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 종류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519440"/>
          </a:xfrm>
        </p:spPr>
        <p:txBody>
          <a:bodyPr>
            <a:normAutofit fontScale="70000" lnSpcReduction="20000"/>
          </a:bodyPr>
          <a:lstStyle/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무코교겐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聟狂言</a:t>
            </a:r>
            <a:r>
              <a:rPr lang="en-US" altLang="ko-KR" dirty="0" smtClean="0"/>
              <a:t>),</a:t>
            </a:r>
            <a:r>
              <a:rPr lang="ko-KR" altLang="en-US" dirty="0" err="1" smtClean="0"/>
              <a:t>온나교겐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女狂言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>
              <a:buNone/>
            </a:pPr>
            <a:r>
              <a:rPr lang="ko-KR" altLang="en-US" dirty="0" smtClean="0"/>
              <a:t>   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오니교겐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鬼狂言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>
              <a:buNone/>
            </a:pPr>
            <a:r>
              <a:rPr lang="ko-KR" altLang="en-US" dirty="0" smtClean="0"/>
              <a:t>  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야마부시교겐</a:t>
            </a:r>
            <a:r>
              <a:rPr lang="en-US" altLang="ko-KR" dirty="0" smtClean="0"/>
              <a:t>(</a:t>
            </a:r>
            <a:r>
              <a:rPr lang="ko-KR" altLang="en-US" dirty="0" smtClean="0"/>
              <a:t>山伏狂言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출가교겐</a:t>
            </a:r>
            <a:r>
              <a:rPr lang="en-US" altLang="ko-KR" dirty="0" smtClean="0"/>
              <a:t>(</a:t>
            </a:r>
            <a:r>
              <a:rPr lang="ko-KR" altLang="en-US" dirty="0" smtClean="0"/>
              <a:t>出家狂言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  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bg2">
                    <a:lumMod val="50000"/>
                  </a:schemeClr>
                </a:solidFill>
              </a:rPr>
              <a:t>가면</a:t>
            </a:r>
            <a:r>
              <a:rPr lang="en-US" altLang="ko-KR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altLang="ko-KR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ko-KR" sz="3200" dirty="0" smtClean="0">
                <a:solidFill>
                  <a:schemeClr val="bg2">
                    <a:lumMod val="50000"/>
                  </a:schemeClr>
                </a:solidFill>
              </a:rPr>
              <a:t>  (</a:t>
            </a:r>
            <a:r>
              <a:rPr lang="ko-KR" altLang="en-US" sz="3200" dirty="0" err="1" smtClean="0">
                <a:solidFill>
                  <a:schemeClr val="bg2">
                    <a:lumMod val="50000"/>
                  </a:schemeClr>
                </a:solidFill>
              </a:rPr>
              <a:t>온나교겐</a:t>
            </a:r>
            <a:r>
              <a:rPr lang="en-US" altLang="ko-KR" sz="32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ko-KR" altLang="en-US" sz="3200" dirty="0" err="1" smtClean="0">
                <a:solidFill>
                  <a:schemeClr val="bg2">
                    <a:lumMod val="50000"/>
                  </a:schemeClr>
                </a:solidFill>
              </a:rPr>
              <a:t>오니교겐</a:t>
            </a:r>
            <a:r>
              <a:rPr lang="en-US" altLang="ko-KR" sz="32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ko-KR" altLang="en-US" sz="3200" dirty="0" err="1" smtClean="0">
                <a:solidFill>
                  <a:schemeClr val="bg2">
                    <a:lumMod val="50000"/>
                  </a:schemeClr>
                </a:solidFill>
              </a:rPr>
              <a:t>사루교겐</a:t>
            </a:r>
            <a:r>
              <a:rPr lang="en-US" altLang="ko-KR" sz="32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ko-KR" altLang="en-US" sz="3200" dirty="0"/>
          </a:p>
        </p:txBody>
      </p:sp>
      <p:pic>
        <p:nvPicPr>
          <p:cNvPr id="6" name="내용 개체 틀 5" descr="2ad144fc0d74ee3bfc6aeace624068b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3116"/>
            <a:ext cx="2357454" cy="3286148"/>
          </a:xfrm>
          <a:prstGeom prst="rect">
            <a:avLst/>
          </a:prstGeom>
        </p:spPr>
      </p:pic>
      <p:pic>
        <p:nvPicPr>
          <p:cNvPr id="7" name="Picture 2" descr="관련 이미지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143116"/>
            <a:ext cx="2428892" cy="3286148"/>
          </a:xfrm>
          <a:prstGeom prst="rect">
            <a:avLst/>
          </a:prstGeom>
          <a:noFill/>
        </p:spPr>
      </p:pic>
      <p:pic>
        <p:nvPicPr>
          <p:cNvPr id="8" name="Picture 2" descr="saru kyogen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143116"/>
            <a:ext cx="278608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pic_06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857784" cy="2564892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            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</a:rPr>
              <a:t>역사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waki kyogen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857628"/>
            <a:ext cx="5857916" cy="2500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940152" y="1628800"/>
            <a:ext cx="2448272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나눔바른고딕" pitchFamily="50" charset="-127"/>
                <a:ea typeface="나눔바른고딕" pitchFamily="50" charset="-127"/>
              </a:rPr>
              <a:t>일본의</a:t>
            </a:r>
            <a:r>
              <a:rPr lang="en-US" altLang="ja-JP" sz="2400" dirty="0" smtClean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400" dirty="0" smtClean="0">
                <a:latin typeface="나눔바른고딕" pitchFamily="50" charset="-127"/>
                <a:ea typeface="나눔바른고딕" pitchFamily="50" charset="-127"/>
              </a:rPr>
              <a:t>무대 예술</a:t>
            </a:r>
            <a:endParaRPr lang="ja-JP" altLang="en-US" sz="2400" dirty="0">
              <a:latin typeface="나눔바른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49289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THE삐끗삐끗" pitchFamily="18" charset="-127"/>
                <a:ea typeface="문체부 궁체 정자체" pitchFamily="17" charset="-127"/>
                <a:cs typeface="THE삐끗삐끗" pitchFamily="18" charset="-127"/>
              </a:rPr>
              <a:t>목차</a:t>
            </a:r>
            <a:endParaRPr lang="ja-JP" altLang="en-US" sz="4000" dirty="0">
              <a:latin typeface="THE삐끗삐끗" pitchFamily="18" charset="-127"/>
              <a:cs typeface="THE삐끗삐끗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827584" y="5229200"/>
            <a:ext cx="7416824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4581128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가는안상수체" pitchFamily="2" charset="-127"/>
                <a:ea typeface="가는안상수체" pitchFamily="2" charset="-127"/>
                <a:cs typeface="Courier New" pitchFamily="49" charset="0"/>
              </a:rPr>
              <a:t>01</a:t>
            </a:r>
            <a:r>
              <a:rPr lang="en-US" altLang="ja-JP" sz="2400" dirty="0" smtClean="0">
                <a:latin typeface="가는안상수체" pitchFamily="2" charset="-127"/>
                <a:ea typeface="가는안상수체" pitchFamily="2" charset="-127"/>
                <a:cs typeface="Courier New" pitchFamily="49" charset="0"/>
              </a:rPr>
              <a:t> </a:t>
            </a:r>
            <a:r>
              <a:rPr lang="ko-KR" altLang="en-US" sz="2400" dirty="0" smtClean="0">
                <a:latin typeface="가는안상수체" pitchFamily="2" charset="-127"/>
                <a:ea typeface="가는안상수체" pitchFamily="2" charset="-127"/>
                <a:cs typeface="Courier New" pitchFamily="49" charset="0"/>
              </a:rPr>
              <a:t>노</a:t>
            </a:r>
            <a:endParaRPr lang="ja-JP" altLang="en-US" sz="2400" dirty="0">
              <a:latin typeface="가는안상수체" pitchFamily="2" charset="-127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4581128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가는안상수체" pitchFamily="2" charset="-127"/>
                <a:ea typeface="가는안상수체" pitchFamily="2" charset="-127"/>
              </a:rPr>
              <a:t>02</a:t>
            </a:r>
            <a:r>
              <a:rPr lang="en-US" altLang="ja-JP" sz="2400" dirty="0" smtClean="0">
                <a:latin typeface="가는안상수체" pitchFamily="2" charset="-127"/>
                <a:ea typeface="가는안상수체" pitchFamily="2" charset="-127"/>
              </a:rPr>
              <a:t> </a:t>
            </a:r>
            <a:r>
              <a:rPr lang="ko-KR" altLang="en-US" sz="2400" dirty="0" err="1" smtClean="0">
                <a:latin typeface="가는안상수체" pitchFamily="2" charset="-127"/>
                <a:ea typeface="가는안상수체" pitchFamily="2" charset="-127"/>
              </a:rPr>
              <a:t>교</a:t>
            </a:r>
            <a:r>
              <a:rPr lang="ko-KR" altLang="en-US" sz="2400" dirty="0" err="1">
                <a:latin typeface="가는안상수체" pitchFamily="2" charset="-127"/>
                <a:ea typeface="가는안상수체" pitchFamily="2" charset="-127"/>
              </a:rPr>
              <a:t>겐</a:t>
            </a:r>
            <a:endParaRPr lang="ja-JP" altLang="en-US" sz="2400" dirty="0">
              <a:latin typeface="가는안상수체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458112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가는안상수체" pitchFamily="2" charset="-127"/>
                <a:ea typeface="가는안상수체" pitchFamily="2" charset="-127"/>
              </a:rPr>
              <a:t>03</a:t>
            </a:r>
            <a:r>
              <a:rPr lang="en-US" altLang="ja-JP" sz="2400" dirty="0" smtClean="0">
                <a:latin typeface="가는안상수체" pitchFamily="2" charset="-127"/>
                <a:ea typeface="가는안상수체" pitchFamily="2" charset="-127"/>
              </a:rPr>
              <a:t> </a:t>
            </a:r>
            <a:r>
              <a:rPr lang="ko-KR" altLang="en-US" sz="2400" dirty="0" err="1" smtClean="0">
                <a:latin typeface="가는안상수체" pitchFamily="2" charset="-127"/>
                <a:ea typeface="가는안상수체" pitchFamily="2" charset="-127"/>
              </a:rPr>
              <a:t>분라</a:t>
            </a:r>
            <a:r>
              <a:rPr lang="ko-KR" altLang="en-US" sz="2400" dirty="0" err="1">
                <a:latin typeface="가는안상수체" pitchFamily="2" charset="-127"/>
                <a:ea typeface="가는안상수체" pitchFamily="2" charset="-127"/>
              </a:rPr>
              <a:t>쿠</a:t>
            </a:r>
            <a:endParaRPr lang="ja-JP" altLang="en-US" sz="2400" dirty="0">
              <a:latin typeface="가는안상수체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4581128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가는안상수체" pitchFamily="2" charset="-127"/>
                <a:ea typeface="가는안상수체" pitchFamily="2" charset="-127"/>
              </a:rPr>
              <a:t>04</a:t>
            </a:r>
            <a:r>
              <a:rPr lang="en-US" altLang="ja-JP" sz="2400" dirty="0" smtClean="0">
                <a:latin typeface="가는안상수체" pitchFamily="2" charset="-127"/>
                <a:ea typeface="가는안상수체" pitchFamily="2" charset="-127"/>
              </a:rPr>
              <a:t> </a:t>
            </a:r>
            <a:r>
              <a:rPr lang="ko-KR" altLang="en-US" sz="2400" dirty="0" smtClean="0">
                <a:latin typeface="가는안상수체" pitchFamily="2" charset="-127"/>
                <a:ea typeface="가는안상수체" pitchFamily="2" charset="-127"/>
              </a:rPr>
              <a:t>가부키</a:t>
            </a:r>
            <a:endParaRPr lang="ja-JP" altLang="en-US" sz="2400" dirty="0">
              <a:latin typeface="가는안상수체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4581128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가는안상수체" pitchFamily="2" charset="-127"/>
                <a:ea typeface="가는안상수체" pitchFamily="2" charset="-127"/>
              </a:rPr>
              <a:t>05</a:t>
            </a:r>
            <a:r>
              <a:rPr lang="en-US" altLang="ja-JP" sz="2400" dirty="0" smtClean="0">
                <a:latin typeface="가는안상수체" pitchFamily="2" charset="-127"/>
                <a:ea typeface="가는안상수체" pitchFamily="2" charset="-127"/>
              </a:rPr>
              <a:t> </a:t>
            </a:r>
            <a:r>
              <a:rPr lang="ko-KR" altLang="en-US" sz="2400" dirty="0" err="1" smtClean="0">
                <a:latin typeface="가는안상수체" pitchFamily="2" charset="-127"/>
                <a:ea typeface="가는안상수체" pitchFamily="2" charset="-127"/>
              </a:rPr>
              <a:t>라쿠</a:t>
            </a:r>
            <a:r>
              <a:rPr lang="ko-KR" altLang="en-US" sz="2400" dirty="0" err="1">
                <a:latin typeface="가는안상수체" pitchFamily="2" charset="-127"/>
                <a:ea typeface="가는안상수체" pitchFamily="2" charset="-127"/>
              </a:rPr>
              <a:t>고</a:t>
            </a:r>
            <a:endParaRPr lang="ja-JP" altLang="en-US" sz="2400" dirty="0">
              <a:latin typeface="가는안상수체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264" y="4581128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가는안상수체" pitchFamily="2" charset="-127"/>
                <a:ea typeface="가는안상수체" pitchFamily="2" charset="-127"/>
              </a:rPr>
              <a:t>06</a:t>
            </a:r>
            <a:r>
              <a:rPr lang="en-US" altLang="ja-JP" sz="2400" dirty="0" smtClean="0">
                <a:latin typeface="가는안상수체" pitchFamily="2" charset="-127"/>
                <a:ea typeface="가는안상수체" pitchFamily="2" charset="-127"/>
              </a:rPr>
              <a:t> </a:t>
            </a:r>
            <a:r>
              <a:rPr lang="ko-KR" altLang="en-US" sz="2400" dirty="0" err="1" smtClean="0">
                <a:latin typeface="가는안상수체" pitchFamily="2" charset="-127"/>
                <a:ea typeface="가는안상수체" pitchFamily="2" charset="-127"/>
              </a:rPr>
              <a:t>다카라즈</a:t>
            </a:r>
            <a:r>
              <a:rPr lang="ko-KR" altLang="en-US" sz="2400" dirty="0" err="1">
                <a:latin typeface="가는안상수체" pitchFamily="2" charset="-127"/>
                <a:ea typeface="가는안상수체" pitchFamily="2" charset="-127"/>
              </a:rPr>
              <a:t>카</a:t>
            </a:r>
            <a:endParaRPr lang="ja-JP" altLang="en-US" sz="2400" dirty="0">
              <a:latin typeface="가는안상수체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common[3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7786742" cy="4500594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노가쿠</a:t>
            </a:r>
            <a:r>
              <a:rPr lang="ko-KR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공연 </a:t>
            </a:r>
            <a:endParaRPr lang="ko-KR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201009232220011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302156" cy="4929222"/>
          </a:xfrm>
        </p:spPr>
      </p:pic>
      <p:pic>
        <p:nvPicPr>
          <p:cNvPr id="5" name="내용 개체 틀 4" descr="1313B22E4CAE22A23D75A2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571612"/>
            <a:ext cx="3857652" cy="4929222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ko-KR" sz="4000" smtClean="0"/>
              <a:t>                </a:t>
            </a:r>
            <a:r>
              <a:rPr lang="ko-KR" altLang="en-US" sz="4000" dirty="0" smtClean="0">
                <a:solidFill>
                  <a:schemeClr val="accent2">
                    <a:lumMod val="75000"/>
                  </a:schemeClr>
                </a:solidFill>
              </a:rPr>
              <a:t>공연형식</a:t>
            </a:r>
            <a:endParaRPr lang="ko-KR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교겐</a:t>
            </a:r>
            <a:r>
              <a:rPr lang="ko-KR" altLang="en-US" sz="4000" dirty="0" smtClean="0">
                <a:solidFill>
                  <a:schemeClr val="accent6">
                    <a:lumMod val="75000"/>
                  </a:schemeClr>
                </a:solidFill>
              </a:rPr>
              <a:t> 무대</a:t>
            </a:r>
            <a:endParaRPr lang="ko-KR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내용 개체 틀 3" descr="48c8bbd12b40456d26399ee9d3ea5907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4214842" cy="4095760"/>
          </a:xfrm>
        </p:spPr>
      </p:pic>
      <p:pic>
        <p:nvPicPr>
          <p:cNvPr id="1026" name="Picture 2" descr="교겐 무대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428868"/>
            <a:ext cx="450056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ko-KR" dirty="0" smtClean="0"/>
              <a:t>         </a:t>
            </a:r>
            <a:r>
              <a:rPr lang="ko-KR" altLang="en-US" sz="3200" dirty="0" smtClean="0">
                <a:solidFill>
                  <a:schemeClr val="bg2">
                    <a:lumMod val="50000"/>
                  </a:schemeClr>
                </a:solidFill>
              </a:rPr>
              <a:t>노와 </a:t>
            </a:r>
            <a:r>
              <a:rPr lang="ko-KR" altLang="en-US" sz="3200" dirty="0" err="1" smtClean="0">
                <a:solidFill>
                  <a:schemeClr val="bg2">
                    <a:lumMod val="50000"/>
                  </a:schemeClr>
                </a:solidFill>
              </a:rPr>
              <a:t>교겐의</a:t>
            </a:r>
            <a:r>
              <a:rPr lang="ko-KR" altLang="en-US" sz="3200" dirty="0" smtClean="0">
                <a:solidFill>
                  <a:schemeClr val="bg2">
                    <a:lumMod val="50000"/>
                  </a:schemeClr>
                </a:solidFill>
              </a:rPr>
              <a:t> 차이점</a:t>
            </a:r>
            <a:endParaRPr lang="ko-KR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571472" y="1428736"/>
            <a:ext cx="4040188" cy="742936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altLang="ko-KR" dirty="0" smtClean="0"/>
              <a:t>                 </a:t>
            </a:r>
            <a:r>
              <a:rPr lang="ko-KR" altLang="en-US" sz="3200" dirty="0" smtClean="0"/>
              <a:t>노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half" idx="3"/>
          </p:nvPr>
        </p:nvSpPr>
        <p:spPr>
          <a:xfrm>
            <a:off x="4643438" y="1428736"/>
            <a:ext cx="4041775" cy="7620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altLang="ko-KR" dirty="0" smtClean="0"/>
              <a:t>                </a:t>
            </a:r>
            <a:r>
              <a:rPr lang="ko-KR" altLang="en-US" sz="3200" dirty="0" err="1" smtClean="0"/>
              <a:t>교겐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2"/>
          </p:nvPr>
        </p:nvSpPr>
        <p:spPr>
          <a:xfrm>
            <a:off x="571472" y="2214554"/>
            <a:ext cx="4040188" cy="3941763"/>
          </a:xfrm>
        </p:spPr>
        <p:txBody>
          <a:bodyPr/>
          <a:lstStyle/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비극적 </a:t>
            </a:r>
            <a:r>
              <a:rPr lang="ko-KR" altLang="en-US" dirty="0" err="1" smtClean="0"/>
              <a:t>가무극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역사</a:t>
            </a:r>
            <a:r>
              <a:rPr lang="en-US" altLang="ko-KR" dirty="0" smtClean="0"/>
              <a:t>,</a:t>
            </a:r>
            <a:r>
              <a:rPr lang="ko-KR" altLang="en-US" dirty="0" smtClean="0"/>
              <a:t>신화로 소재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1</a:t>
            </a:r>
            <a:r>
              <a:rPr lang="ko-KR" altLang="en-US" dirty="0" smtClean="0"/>
              <a:t>시간 이상 공연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8~10</a:t>
            </a:r>
            <a:r>
              <a:rPr lang="ko-KR" altLang="en-US" dirty="0" smtClean="0"/>
              <a:t>명 등장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격식있는</a:t>
            </a:r>
            <a:r>
              <a:rPr lang="ko-KR" altLang="en-US" dirty="0" smtClean="0"/>
              <a:t> 문어체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4"/>
          </p:nvPr>
        </p:nvSpPr>
        <p:spPr>
          <a:xfrm>
            <a:off x="4643438" y="2214554"/>
            <a:ext cx="4041775" cy="3941763"/>
          </a:xfrm>
        </p:spPr>
        <p:txBody>
          <a:bodyPr/>
          <a:lstStyle/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희극적 </a:t>
            </a:r>
            <a:r>
              <a:rPr lang="ko-KR" altLang="en-US" dirty="0" err="1" smtClean="0"/>
              <a:t>대화극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서민 등장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20~30</a:t>
            </a:r>
            <a:r>
              <a:rPr lang="ko-KR" altLang="en-US" dirty="0" smtClean="0"/>
              <a:t>분 공연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3~4</a:t>
            </a:r>
            <a:r>
              <a:rPr lang="ko-KR" altLang="en-US" dirty="0" smtClean="0"/>
              <a:t>명인 공연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일상적인 구어체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058589" cy="2857508"/>
          </a:xfrm>
        </p:spPr>
        <p:txBody>
          <a:bodyPr/>
          <a:lstStyle/>
          <a:p>
            <a:r>
              <a:rPr lang="ko-KR" altLang="en-US" dirty="0"/>
              <a:t> 노</a:t>
            </a:r>
            <a:r>
              <a:rPr lang="en-US" altLang="ko-KR" dirty="0"/>
              <a:t>(</a:t>
            </a:r>
            <a:r>
              <a:rPr lang="ko-KR" altLang="en-US" dirty="0"/>
              <a:t>能</a:t>
            </a:r>
            <a:r>
              <a:rPr lang="en-US" altLang="ko-KR" dirty="0"/>
              <a:t>,Noh)</a:t>
            </a:r>
            <a:endParaRPr lang="ko-KR" altLang="en-US" dirty="0"/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827584" y="314096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일본의 전통적인 </a:t>
            </a:r>
            <a:r>
              <a:rPr lang="en-US" altLang="ko-KR" dirty="0"/>
              <a:t>4</a:t>
            </a:r>
            <a:r>
              <a:rPr lang="ko-KR" altLang="en-US" dirty="0"/>
              <a:t>대 무대 예술 중 하나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가면극</a:t>
            </a:r>
            <a:r>
              <a:rPr lang="en-US" altLang="ko-KR" dirty="0"/>
              <a:t>,</a:t>
            </a:r>
            <a:r>
              <a:rPr lang="ko-KR" altLang="en-US" dirty="0" err="1"/>
              <a:t>가무극</a:t>
            </a:r>
            <a:r>
              <a:rPr lang="en-US" altLang="ko-KR" dirty="0"/>
              <a:t>,</a:t>
            </a:r>
            <a:r>
              <a:rPr lang="ko-KR" altLang="en-US" dirty="0"/>
              <a:t>귀족들이 즐긴 연극</a:t>
            </a:r>
            <a:endParaRPr lang="en-US" altLang="ko-KR" dirty="0"/>
          </a:p>
          <a:p>
            <a:r>
              <a:rPr lang="ko-KR" altLang="en-US" dirty="0"/>
              <a:t>느리고 절제되어있는 음악</a:t>
            </a:r>
            <a:r>
              <a:rPr lang="en-US" altLang="ko-KR" dirty="0"/>
              <a:t>,</a:t>
            </a:r>
            <a:r>
              <a:rPr lang="ko-KR" altLang="en-US" dirty="0"/>
              <a:t>춤</a:t>
            </a:r>
            <a:r>
              <a:rPr lang="en-US" altLang="ko-KR" dirty="0"/>
              <a:t>,</a:t>
            </a:r>
            <a:r>
              <a:rPr lang="ko-KR" altLang="en-US" dirty="0"/>
              <a:t>길고 상징적인 대사 </a:t>
            </a:r>
            <a:endParaRPr lang="en-US" altLang="ko-KR" dirty="0"/>
          </a:p>
          <a:p>
            <a:r>
              <a:rPr lang="ko-KR" altLang="en-US" dirty="0">
                <a:solidFill>
                  <a:srgbClr val="FF0000"/>
                </a:solidFill>
              </a:rPr>
              <a:t>→인간의 고뇌</a:t>
            </a:r>
            <a:r>
              <a:rPr lang="en-US" altLang="ko-KR" dirty="0">
                <a:solidFill>
                  <a:srgbClr val="FF0000"/>
                </a:solidFill>
              </a:rPr>
              <a:t>,</a:t>
            </a:r>
            <a:r>
              <a:rPr lang="ko-KR" altLang="en-US" dirty="0">
                <a:solidFill>
                  <a:srgbClr val="FF0000"/>
                </a:solidFill>
              </a:rPr>
              <a:t>이상 표현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6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2771800" cy="936104"/>
          </a:xfrm>
        </p:spPr>
        <p:txBody>
          <a:bodyPr/>
          <a:lstStyle/>
          <a:p>
            <a:r>
              <a:rPr lang="ko-KR" altLang="en-US" dirty="0"/>
              <a:t>역사 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149080"/>
            <a:ext cx="2913943" cy="2380619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16832"/>
            <a:ext cx="3079888" cy="301209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908720"/>
            <a:ext cx="3017123" cy="2269101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4364182" y="2729345"/>
            <a:ext cx="498764" cy="4849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4364182" y="4475019"/>
            <a:ext cx="498764" cy="4294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0072" y="332656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/>
              <a:t>사루가쿠</a:t>
            </a:r>
            <a:r>
              <a:rPr lang="ko-KR" altLang="en-US" sz="2400" b="1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3573016"/>
            <a:ext cx="144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/>
              <a:t>덴가쿠</a:t>
            </a:r>
            <a:r>
              <a:rPr lang="ko-KR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695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51" y="-124691"/>
            <a:ext cx="7886700" cy="1325563"/>
          </a:xfrm>
        </p:spPr>
        <p:txBody>
          <a:bodyPr/>
          <a:lstStyle/>
          <a:p>
            <a:r>
              <a:rPr lang="ko-KR" altLang="en-US" dirty="0"/>
              <a:t>역사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51" y="1022646"/>
            <a:ext cx="3579668" cy="4270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err="1" smtClean="0"/>
              <a:t>간아미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635896" y="1124744"/>
            <a:ext cx="3579668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o-KR" altLang="en-US" dirty="0" err="1"/>
              <a:t>제아미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700808"/>
            <a:ext cx="2585144" cy="316041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00808"/>
            <a:ext cx="2619626" cy="31762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48264" y="2420888"/>
            <a:ext cx="1979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Microsoft Jhenghei" panose="020B0604030504040204" pitchFamily="34" charset="-120"/>
              </a:rPr>
              <a:t>오늘날의 </a:t>
            </a:r>
            <a:endParaRPr lang="en-US" altLang="ko-KR" sz="3200" b="1" dirty="0" smtClean="0">
              <a:solidFill>
                <a:srgbClr val="FF0000"/>
              </a:solidFill>
              <a:latin typeface="Microsoft Jhenghei" panose="020B0604030504040204" pitchFamily="34" charset="-120"/>
            </a:endParaRPr>
          </a:p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Microsoft Jhenghei" panose="020B0604030504040204" pitchFamily="34" charset="-120"/>
              </a:rPr>
              <a:t>노 </a:t>
            </a:r>
            <a:r>
              <a:rPr lang="ko-KR" altLang="en-US" sz="3200" b="1" dirty="0">
                <a:solidFill>
                  <a:srgbClr val="FF0000"/>
                </a:solidFill>
                <a:latin typeface="Microsoft Jhenghei" panose="020B0604030504040204" pitchFamily="34" charset="-120"/>
              </a:rPr>
              <a:t>성립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783" y="5309587"/>
            <a:ext cx="7803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rgbClr val="444444"/>
                </a:solidFill>
                <a:ea typeface="Microsoft Jhenghei" panose="020B0604030504040204" pitchFamily="34" charset="-120"/>
              </a:rPr>
              <a:t>2</a:t>
            </a:r>
            <a:r>
              <a:rPr lang="ko-KR" altLang="en-US" sz="2400" b="1" dirty="0">
                <a:solidFill>
                  <a:srgbClr val="444444"/>
                </a:solidFill>
                <a:ea typeface="Microsoft Jhenghei" panose="020B0604030504040204" pitchFamily="34" charset="-120"/>
              </a:rPr>
              <a:t>차 세계대전으로 </a:t>
            </a:r>
            <a:r>
              <a:rPr lang="ko-KR" altLang="en-US" sz="2400" b="1" dirty="0" err="1">
                <a:solidFill>
                  <a:srgbClr val="444444"/>
                </a:solidFill>
                <a:ea typeface="Microsoft Jhenghei" panose="020B0604030504040204" pitchFamily="34" charset="-120"/>
              </a:rPr>
              <a:t>쇄락</a:t>
            </a:r>
            <a:r>
              <a:rPr lang="en-US" altLang="ko-KR" sz="2400" b="1" dirty="0">
                <a:solidFill>
                  <a:srgbClr val="444444"/>
                </a:solidFill>
                <a:ea typeface="Microsoft Jhenghei" panose="020B0604030504040204" pitchFamily="34" charset="-120"/>
              </a:rPr>
              <a:t>,but</a:t>
            </a:r>
            <a:r>
              <a:rPr lang="ko-KR" altLang="en-US" sz="2400" b="1" dirty="0">
                <a:solidFill>
                  <a:srgbClr val="444444"/>
                </a:solidFill>
                <a:ea typeface="Microsoft Jhenghei" panose="020B0604030504040204" pitchFamily="34" charset="-120"/>
              </a:rPr>
              <a:t> </a:t>
            </a:r>
            <a:r>
              <a:rPr lang="ko-KR" altLang="en-US" sz="2400" b="1" dirty="0" err="1">
                <a:solidFill>
                  <a:srgbClr val="444444"/>
                </a:solidFill>
                <a:ea typeface="Microsoft Jhenghei" panose="020B0604030504040204" pitchFamily="34" charset="-120"/>
              </a:rPr>
              <a:t>문화보호정책속에</a:t>
            </a:r>
            <a:r>
              <a:rPr lang="ko-KR" altLang="en-US" sz="2400" b="1" dirty="0">
                <a:solidFill>
                  <a:srgbClr val="444444"/>
                </a:solidFill>
                <a:ea typeface="Microsoft Jhenghei" panose="020B0604030504040204" pitchFamily="34" charset="-120"/>
              </a:rPr>
              <a:t> 발전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5877272"/>
            <a:ext cx="5665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444444"/>
                </a:solidFill>
                <a:latin typeface="Microsoft Jhenghei" panose="020B0604030504040204" pitchFamily="34" charset="-120"/>
              </a:rPr>
              <a:t>→</a:t>
            </a:r>
            <a:r>
              <a:rPr lang="ko-KR" altLang="en-US" sz="2400" dirty="0" smtClean="0">
                <a:solidFill>
                  <a:srgbClr val="444444"/>
                </a:solidFill>
                <a:latin typeface="Microsoft Jhenghei" panose="020B0604030504040204" pitchFamily="34" charset="-120"/>
              </a:rPr>
              <a:t>세계무형문화 유산으로  등재 </a:t>
            </a:r>
            <a:endParaRPr lang="ko-KR" altLang="en-US" sz="2400" dirty="0"/>
          </a:p>
        </p:txBody>
      </p:sp>
      <p:sp>
        <p:nvSpPr>
          <p:cNvPr id="10" name="오른쪽 화살표 9"/>
          <p:cNvSpPr/>
          <p:nvPr/>
        </p:nvSpPr>
        <p:spPr>
          <a:xfrm>
            <a:off x="6444208" y="2852936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900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6561" y="777248"/>
            <a:ext cx="7886700" cy="1325563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서</a:t>
            </a:r>
            <a:r>
              <a:rPr lang="en-US" altLang="ko-KR" sz="2800" dirty="0"/>
              <a:t>(</a:t>
            </a:r>
            <a:r>
              <a:rPr lang="ko-KR" altLang="en-US" sz="2800" dirty="0"/>
              <a:t>序</a:t>
            </a:r>
            <a:r>
              <a:rPr lang="en-US" altLang="ko-KR" sz="2800" dirty="0"/>
              <a:t>)/</a:t>
            </a:r>
            <a:r>
              <a:rPr lang="ko-KR" altLang="en-US" sz="2800" dirty="0"/>
              <a:t>파</a:t>
            </a:r>
            <a:r>
              <a:rPr lang="en-US" altLang="ko-KR" sz="2800" dirty="0"/>
              <a:t>(</a:t>
            </a:r>
            <a:r>
              <a:rPr lang="ko-KR" altLang="en-US" sz="2800" dirty="0"/>
              <a:t>破</a:t>
            </a:r>
            <a:r>
              <a:rPr lang="en-US" altLang="ko-KR" sz="2800" dirty="0"/>
              <a:t>)/</a:t>
            </a:r>
            <a:r>
              <a:rPr lang="ko-KR" altLang="en-US" sz="2800" dirty="0"/>
              <a:t>급</a:t>
            </a:r>
            <a:r>
              <a:rPr lang="en-US" altLang="ko-KR" sz="2800" dirty="0"/>
              <a:t>(</a:t>
            </a:r>
            <a:r>
              <a:rPr lang="ko-KR" altLang="en-US" sz="2800" dirty="0"/>
              <a:t>急</a:t>
            </a:r>
            <a:r>
              <a:rPr lang="en-US" altLang="ko-KR" sz="2800" dirty="0"/>
              <a:t>) </a:t>
            </a:r>
            <a:r>
              <a:rPr lang="ko-KR" altLang="en-US" sz="2800" dirty="0"/>
              <a:t>과 </a:t>
            </a:r>
            <a:r>
              <a:rPr lang="ko-KR" altLang="en-US" sz="2800" dirty="0" err="1"/>
              <a:t>고반다테</a:t>
            </a:r>
            <a:r>
              <a:rPr lang="en-US" altLang="ko-KR" sz="2800" dirty="0"/>
              <a:t>(</a:t>
            </a:r>
            <a:r>
              <a:rPr lang="ko-KR" altLang="en-US" sz="2800"/>
              <a:t>五番立</a:t>
            </a:r>
            <a:r>
              <a:rPr lang="en-US" altLang="ko-KR" sz="2800" dirty="0"/>
              <a:t>)</a:t>
            </a:r>
            <a:r>
              <a:rPr lang="ko-KR" altLang="en-US" sz="2800" dirty="0"/>
              <a:t>로 구성 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1043608" y="4869160"/>
            <a:ext cx="4968552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sz="1600" dirty="0" smtClean="0"/>
              <a:t>▲ 서</a:t>
            </a:r>
            <a:r>
              <a:rPr lang="en-US" altLang="ko-KR" sz="1600" dirty="0"/>
              <a:t>(</a:t>
            </a:r>
            <a:r>
              <a:rPr lang="ko-KR" altLang="en-US" sz="1600" dirty="0"/>
              <a:t>序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쇼반메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모노</a:t>
            </a:r>
            <a:r>
              <a:rPr lang="en-US" altLang="ko-KR" sz="1600" dirty="0" smtClean="0"/>
              <a:t> (</a:t>
            </a:r>
            <a:r>
              <a:rPr lang="ko-KR" altLang="en-US" sz="1600" dirty="0" err="1"/>
              <a:t>初番目物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와키노</a:t>
            </a:r>
            <a:r>
              <a:rPr lang="en-US" altLang="ko-KR" sz="1600" dirty="0"/>
              <a:t>(</a:t>
            </a:r>
            <a:r>
              <a:rPr lang="ko-KR" altLang="en-US" sz="1600" dirty="0" err="1"/>
              <a:t>脇能</a:t>
            </a:r>
            <a:r>
              <a:rPr lang="en-US" altLang="ko-KR" sz="1600" dirty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2392367" cy="331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96562" y="221674"/>
            <a:ext cx="4967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/>
              <a:t>구성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732240" y="3284984"/>
            <a:ext cx="1440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/>
              <a:t>◀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파</a:t>
            </a:r>
            <a:r>
              <a:rPr lang="en-US" altLang="ko-KR" sz="1600" dirty="0"/>
              <a:t>(</a:t>
            </a:r>
            <a:r>
              <a:rPr lang="ko-KR" altLang="en-US" sz="1600" dirty="0"/>
              <a:t>破</a:t>
            </a:r>
            <a:r>
              <a:rPr lang="en-US" altLang="ko-KR" sz="1600" dirty="0" smtClean="0"/>
              <a:t>) </a:t>
            </a:r>
          </a:p>
          <a:p>
            <a:r>
              <a:rPr lang="ko-KR" altLang="en-US" sz="1600" dirty="0" err="1" smtClean="0"/>
              <a:t>니반메</a:t>
            </a:r>
            <a:r>
              <a:rPr lang="ko-KR" altLang="en-US" sz="1600" dirty="0" smtClean="0"/>
              <a:t> </a:t>
            </a:r>
            <a:r>
              <a:rPr lang="ko-KR" altLang="en-US" sz="1600" dirty="0" err="1"/>
              <a:t>모노</a:t>
            </a:r>
            <a:endParaRPr lang="en-US" altLang="ko-KR" sz="1600" dirty="0"/>
          </a:p>
          <a:p>
            <a:r>
              <a:rPr lang="en-US" altLang="ko-KR" sz="1600" dirty="0"/>
              <a:t>(</a:t>
            </a:r>
            <a:r>
              <a:rPr lang="ko-KR" altLang="en-US" sz="1600" dirty="0" err="1"/>
              <a:t>二番目物</a:t>
            </a:r>
            <a:r>
              <a:rPr lang="en-US" altLang="ko-KR" sz="1600" dirty="0" smtClean="0"/>
              <a:t>)</a:t>
            </a:r>
            <a:endParaRPr lang="en-US" altLang="ko-KR" sz="1600" dirty="0"/>
          </a:p>
          <a:p>
            <a:r>
              <a:rPr lang="en-US" altLang="ko-KR" sz="1600" dirty="0"/>
              <a:t>: </a:t>
            </a:r>
            <a:r>
              <a:rPr lang="ko-KR" altLang="en-US" sz="1600" dirty="0" err="1"/>
              <a:t>슈라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모노</a:t>
            </a:r>
            <a:endParaRPr lang="en-US" altLang="ko-KR" sz="1600" dirty="0"/>
          </a:p>
          <a:p>
            <a:r>
              <a:rPr lang="en-US" altLang="ko-KR" sz="1600" dirty="0"/>
              <a:t>(</a:t>
            </a:r>
            <a:r>
              <a:rPr lang="ko-KR" altLang="en-US" sz="1600" dirty="0" err="1"/>
              <a:t>修羅物</a:t>
            </a:r>
            <a:r>
              <a:rPr lang="en-US" altLang="ko-KR" sz="1600" dirty="0"/>
              <a:t>) </a:t>
            </a:r>
          </a:p>
        </p:txBody>
      </p:sp>
      <p:pic>
        <p:nvPicPr>
          <p:cNvPr id="6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88840"/>
            <a:ext cx="2173586" cy="32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3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8321" y="-98139"/>
            <a:ext cx="7886700" cy="1325563"/>
          </a:xfrm>
        </p:spPr>
        <p:txBody>
          <a:bodyPr/>
          <a:lstStyle/>
          <a:p>
            <a:r>
              <a:rPr lang="ko-KR" altLang="en-US" dirty="0"/>
              <a:t>구성 </a:t>
            </a:r>
          </a:p>
        </p:txBody>
      </p:sp>
      <p:pic>
        <p:nvPicPr>
          <p:cNvPr id="3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" y="1152135"/>
            <a:ext cx="2284262" cy="4306843"/>
          </a:xfrm>
          <a:prstGeom prst="rect">
            <a:avLst/>
          </a:prstGeom>
        </p:spPr>
      </p:pic>
      <p:pic>
        <p:nvPicPr>
          <p:cNvPr id="9" name="그림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3329" y="1256163"/>
            <a:ext cx="2276856" cy="4202814"/>
          </a:xfrm>
          <a:prstGeom prst="rect">
            <a:avLst/>
          </a:prstGeom>
        </p:spPr>
      </p:pic>
      <p:pic>
        <p:nvPicPr>
          <p:cNvPr id="12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2363" y="1227425"/>
            <a:ext cx="2375802" cy="423155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59810" y="54845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 smtClean="0"/>
              <a:t>▲</a:t>
            </a:r>
            <a:r>
              <a:rPr lang="ko-KR" altLang="en-US" sz="1600" dirty="0" err="1" smtClean="0"/>
              <a:t>산반메</a:t>
            </a:r>
            <a:r>
              <a:rPr lang="ko-KR" altLang="en-US" sz="1600" dirty="0" smtClean="0"/>
              <a:t> </a:t>
            </a:r>
            <a:r>
              <a:rPr lang="ko-KR" altLang="en-US" sz="1600" dirty="0" err="1"/>
              <a:t>모노</a:t>
            </a:r>
            <a:r>
              <a:rPr lang="en-US" altLang="ko-KR" sz="1600" dirty="0"/>
              <a:t>(</a:t>
            </a:r>
            <a:r>
              <a:rPr lang="ko-KR" altLang="en-US" sz="1600" dirty="0" err="1"/>
              <a:t>三番目物</a:t>
            </a:r>
            <a:r>
              <a:rPr lang="en-US" altLang="ko-KR" sz="1600" dirty="0"/>
              <a:t>) </a:t>
            </a:r>
            <a:endParaRPr lang="en-US" altLang="ko-KR" sz="1600" dirty="0" smtClean="0"/>
          </a:p>
          <a:p>
            <a:r>
              <a:rPr lang="en-US" altLang="ko-KR" sz="1600" dirty="0" smtClean="0"/>
              <a:t>: </a:t>
            </a:r>
            <a:r>
              <a:rPr lang="ko-KR" altLang="en-US" sz="1600" dirty="0" err="1"/>
              <a:t>가즈라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모노</a:t>
            </a:r>
            <a:r>
              <a:rPr lang="en-US" altLang="ko-KR" sz="1600" dirty="0"/>
              <a:t>(</a:t>
            </a:r>
            <a:r>
              <a:rPr lang="ko-KR" altLang="en-US" sz="1600" dirty="0"/>
              <a:t>鬘物</a:t>
            </a:r>
            <a:r>
              <a:rPr lang="en-US" altLang="ko-KR" sz="1600" dirty="0" smtClean="0"/>
              <a:t>)</a:t>
            </a:r>
            <a:endParaRPr lang="en-US" altLang="ko-KR" sz="1600" dirty="0"/>
          </a:p>
        </p:txBody>
      </p:sp>
      <p:sp>
        <p:nvSpPr>
          <p:cNvPr id="5" name="직사각형 4"/>
          <p:cNvSpPr/>
          <p:nvPr/>
        </p:nvSpPr>
        <p:spPr>
          <a:xfrm>
            <a:off x="3175042" y="5552999"/>
            <a:ext cx="2433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/>
              <a:t>▲</a:t>
            </a:r>
            <a:r>
              <a:rPr lang="ko-KR" altLang="en-US" sz="1600" dirty="0" err="1" smtClean="0"/>
              <a:t>요반메</a:t>
            </a:r>
            <a:r>
              <a:rPr lang="ko-KR" altLang="en-US" sz="1600" dirty="0" smtClean="0"/>
              <a:t> </a:t>
            </a:r>
            <a:r>
              <a:rPr lang="ko-KR" altLang="en-US" sz="1600" dirty="0" err="1"/>
              <a:t>모노</a:t>
            </a:r>
            <a:r>
              <a:rPr lang="en-US" altLang="ko-KR" sz="1600" dirty="0"/>
              <a:t>(</a:t>
            </a:r>
            <a:r>
              <a:rPr lang="ko-KR" altLang="en-US" sz="1600" dirty="0" err="1"/>
              <a:t>四番目物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 smtClean="0"/>
              <a:t> </a:t>
            </a:r>
            <a:r>
              <a:rPr lang="en-US" altLang="ko-KR" sz="1600" dirty="0"/>
              <a:t>: </a:t>
            </a:r>
            <a:r>
              <a:rPr lang="ko-KR" altLang="en-US" sz="1600" dirty="0"/>
              <a:t>조 </a:t>
            </a:r>
            <a:r>
              <a:rPr lang="ko-KR" altLang="en-US" sz="1600" dirty="0" err="1"/>
              <a:t>모노</a:t>
            </a:r>
            <a:r>
              <a:rPr lang="en-US" altLang="ko-KR" sz="1600" dirty="0"/>
              <a:t>(</a:t>
            </a:r>
            <a:r>
              <a:rPr lang="ko-KR" altLang="en-US" sz="1600" dirty="0"/>
              <a:t>雑物</a:t>
            </a:r>
            <a:r>
              <a:rPr lang="en-US" altLang="ko-KR" sz="1600" dirty="0"/>
              <a:t>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026728" y="54845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 smtClean="0"/>
              <a:t>▲급</a:t>
            </a:r>
            <a:r>
              <a:rPr lang="en-US" altLang="ko-KR" sz="1600" dirty="0"/>
              <a:t>(</a:t>
            </a:r>
            <a:r>
              <a:rPr lang="ko-KR" altLang="en-US" sz="1600" dirty="0"/>
              <a:t>急</a:t>
            </a:r>
            <a:r>
              <a:rPr lang="en-US" altLang="ko-KR" sz="1600" dirty="0"/>
              <a:t>)</a:t>
            </a:r>
          </a:p>
          <a:p>
            <a:r>
              <a:rPr lang="en-US" altLang="ko-KR" sz="1600" dirty="0"/>
              <a:t>→</a:t>
            </a:r>
            <a:r>
              <a:rPr lang="ko-KR" altLang="en-US" sz="1600" dirty="0" err="1"/>
              <a:t>고반메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모노</a:t>
            </a:r>
            <a:r>
              <a:rPr lang="en-US" altLang="ko-KR" sz="1600" dirty="0"/>
              <a:t>(</a:t>
            </a:r>
            <a:r>
              <a:rPr lang="ko-KR" altLang="en-US" sz="1600" dirty="0" err="1"/>
              <a:t>五番目物</a:t>
            </a:r>
            <a:r>
              <a:rPr lang="en-US" altLang="ko-KR" sz="1600" dirty="0"/>
              <a:t>) : </a:t>
            </a:r>
          </a:p>
          <a:p>
            <a:r>
              <a:rPr lang="ko-KR" altLang="en-US" sz="1600" dirty="0" err="1"/>
              <a:t>기치쿠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모노</a:t>
            </a:r>
            <a:r>
              <a:rPr lang="en-US" altLang="ko-KR" sz="1600" dirty="0"/>
              <a:t>(</a:t>
            </a:r>
            <a:r>
              <a:rPr lang="ko-KR" altLang="en-US" sz="1600" dirty="0" err="1"/>
              <a:t>鬼畜物</a:t>
            </a:r>
            <a:r>
              <a:rPr lang="en-US" altLang="ko-KR" sz="1600" dirty="0"/>
              <a:t>) or </a:t>
            </a:r>
          </a:p>
          <a:p>
            <a:r>
              <a:rPr lang="ko-KR" altLang="en-US" sz="1600" dirty="0" err="1"/>
              <a:t>기리노</a:t>
            </a:r>
            <a:r>
              <a:rPr lang="en-US" altLang="ko-KR" sz="1600" dirty="0"/>
              <a:t>(</a:t>
            </a:r>
            <a:r>
              <a:rPr lang="ko-KR" altLang="en-US" sz="1600" dirty="0" err="1"/>
              <a:t>切能</a:t>
            </a:r>
            <a:r>
              <a:rPr lang="en-US" altLang="ko-K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6413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3568" y="-124691"/>
            <a:ext cx="7886700" cy="1325563"/>
          </a:xfrm>
        </p:spPr>
        <p:txBody>
          <a:bodyPr/>
          <a:lstStyle/>
          <a:p>
            <a:r>
              <a:rPr lang="ko-KR" altLang="en-US" dirty="0" smtClean="0"/>
              <a:t>작품 맛보기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4062" y="6120535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altLang="ko-KR" dirty="0" smtClean="0">
              <a:hlinkClick r:id="rId2"/>
            </a:endParaRPr>
          </a:p>
          <a:p>
            <a:pPr marL="0" indent="0">
              <a:buNone/>
            </a:pPr>
            <a:endParaRPr lang="en-US" altLang="ko-KR" dirty="0" smtClean="0">
              <a:hlinkClick r:id="rId2"/>
            </a:endParaRPr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131" y="1057635"/>
            <a:ext cx="2303211" cy="494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5812" y="6005974"/>
            <a:ext cx="263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▲</a:t>
            </a:r>
            <a:r>
              <a:rPr lang="ko-KR" altLang="en-US" sz="3600" dirty="0" smtClean="0"/>
              <a:t>羽衣</a:t>
            </a:r>
            <a:endParaRPr lang="ko-KR" altLang="en-US" sz="3600" dirty="0"/>
          </a:p>
        </p:txBody>
      </p:sp>
      <p:pic>
        <p:nvPicPr>
          <p:cNvPr id="6" name="그림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9926" y="1057636"/>
            <a:ext cx="2566415" cy="4948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8854" y="601293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▲高砂</a:t>
            </a:r>
          </a:p>
        </p:txBody>
      </p:sp>
    </p:spTree>
    <p:extLst>
      <p:ext uri="{BB962C8B-B14F-4D97-AF65-F5344CB8AC3E}">
        <p14:creationId xmlns:p14="http://schemas.microsoft.com/office/powerpoint/2010/main" xmlns="" val="33454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0668" y="1"/>
            <a:ext cx="7886700" cy="1325563"/>
          </a:xfrm>
        </p:spPr>
        <p:txBody>
          <a:bodyPr/>
          <a:lstStyle/>
          <a:p>
            <a:r>
              <a:rPr lang="ko-KR" altLang="en-US" dirty="0"/>
              <a:t>무대  </a:t>
            </a:r>
          </a:p>
        </p:txBody>
      </p:sp>
      <p:pic>
        <p:nvPicPr>
          <p:cNvPr id="3" name="그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2357" y="2420228"/>
            <a:ext cx="4519559" cy="2879533"/>
          </a:xfrm>
          <a:prstGeom prst="rect">
            <a:avLst/>
          </a:prstGeom>
        </p:spPr>
      </p:pic>
      <p:pic>
        <p:nvPicPr>
          <p:cNvPr id="8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22" y="2414926"/>
            <a:ext cx="4084378" cy="2903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073" y="1859440"/>
            <a:ext cx="25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▼</a:t>
            </a:r>
            <a:r>
              <a:rPr lang="ko-KR" altLang="en-US" sz="2800" dirty="0" err="1"/>
              <a:t>다</a:t>
            </a:r>
            <a:r>
              <a:rPr lang="ko-KR" altLang="en-US" sz="2800" dirty="0" err="1" smtClean="0"/>
              <a:t>키기노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51219" y="189170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▼</a:t>
            </a:r>
            <a:r>
              <a:rPr lang="ko-KR" altLang="en-US" sz="2800" dirty="0" err="1" smtClean="0"/>
              <a:t>노가쿠도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621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355</Words>
  <Application>Microsoft Office PowerPoint</Application>
  <PresentationFormat>화면 슬라이드 쇼(4:3)</PresentationFormat>
  <Paragraphs>135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슬라이드 1</vt:lpstr>
      <vt:lpstr>슬라이드 2</vt:lpstr>
      <vt:lpstr> 노(能,Noh)</vt:lpstr>
      <vt:lpstr>역사 </vt:lpstr>
      <vt:lpstr>역사 </vt:lpstr>
      <vt:lpstr>서(序)/파(破)/급(急) 과 고반다테(五番立)로 구성 </vt:lpstr>
      <vt:lpstr>구성 </vt:lpstr>
      <vt:lpstr>작품 맛보기 </vt:lpstr>
      <vt:lpstr>무대  </vt:lpstr>
      <vt:lpstr>배우와 악사 </vt:lpstr>
      <vt:lpstr>배우와 악사 </vt:lpstr>
      <vt:lpstr> 가면 </vt:lpstr>
      <vt:lpstr> </vt:lpstr>
      <vt:lpstr>교겐 (狂言)   웃음을 주는 일본의 희극, 농담 같은 의미로 사용</vt:lpstr>
      <vt:lpstr>교겐이란?              </vt:lpstr>
      <vt:lpstr>교겐의 종류</vt:lpstr>
      <vt:lpstr>슬라이드 17</vt:lpstr>
      <vt:lpstr>가면   (온나교겐, 오니교겐, 사루교겐)</vt:lpstr>
      <vt:lpstr>                    역사</vt:lpstr>
      <vt:lpstr>노가쿠 공연 </vt:lpstr>
      <vt:lpstr>                공연형식</vt:lpstr>
      <vt:lpstr>교겐 무대</vt:lpstr>
      <vt:lpstr>         노와 교겐의 차이점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</cp:revision>
  <dcterms:created xsi:type="dcterms:W3CDTF">2017-03-31T11:25:54Z</dcterms:created>
  <dcterms:modified xsi:type="dcterms:W3CDTF">2017-03-31T11:27:31Z</dcterms:modified>
</cp:coreProperties>
</file>