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03" r:id="rId4"/>
    <p:sldId id="304" r:id="rId5"/>
    <p:sldId id="279" r:id="rId6"/>
    <p:sldId id="306" r:id="rId7"/>
    <p:sldId id="302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06" autoAdjust="0"/>
    <p:restoredTop sz="94660"/>
  </p:normalViewPr>
  <p:slideViewPr>
    <p:cSldViewPr>
      <p:cViewPr>
        <p:scale>
          <a:sx n="82" d="100"/>
          <a:sy n="82" d="100"/>
        </p:scale>
        <p:origin x="-6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3CE6B-8B31-4B6F-B91F-FAB656B113A4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8DDF-3961-4FEB-8C83-7B03FB4786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A0DB8-5AB8-409E-A311-4AF770108498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51E0-79BB-408D-93C3-CC4662466DC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8A018-F1D5-4FCE-9C71-FDBD7AB6F305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E24B7-988B-4C91-AF00-BBD6E25199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A83FF-EFFA-48DD-AEDA-E231045ED101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74AAF-D1F5-4E62-8F7F-CCDFF51093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5070F-9FC1-4158-8461-84E0C84B816D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2C30-C453-4084-8319-9170E939BD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8FDB2-8BCE-4C0B-85F3-D4CF2149F758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79723-9F64-4FE4-B6B3-EC2FC0FBE9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85948-BC89-4F56-BAFA-D9AF7089E9FA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422AB-4C23-4976-A542-5A2BE6641A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270C3-F604-42CF-9F23-3EFEB4643301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19066-6A24-4C2A-B134-2D590D1D28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FE562-4533-4760-BE26-1AB51B2CAD47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BADA-EA61-4A19-BEF1-2E0082C835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ED37C-EA5E-4990-8D9C-8B7520E67F88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49B7C-F065-433C-AB16-6D2C7025C3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0F01-68DF-4EB1-9064-A90525C42032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9880D-34F3-400C-ADC4-E122B3796FA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2CD994-8FD2-4BDA-929C-57C30A4BD1A4}" type="datetimeFigureOut">
              <a:rPr lang="ko-KR" altLang="en-US"/>
              <a:pPr>
                <a:defRPr/>
              </a:pPr>
              <a:t>2010-06-06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1455D2-7E2E-4D64-8820-1EDFE794BD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vod/vod.nhn?oid=052&amp;aid=000020809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aver.com/main/vod/vod.nhn?oid=055&amp;aid=0000040917" TargetMode="External"/><Relationship Id="rId2" Type="http://schemas.openxmlformats.org/officeDocument/2006/relationships/hyperlink" Target="http://news.naver.com/main/vod/vod.nhn?oid=052&amp;aid=000018742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vod/vod.nhn?oid=052&amp;aid=000008184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vod/vod.nhn?oid=052&amp;aid=000013643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85786" y="1928802"/>
            <a:ext cx="7772400" cy="2327281"/>
          </a:xfrm>
          <a:solidFill>
            <a:schemeClr val="bg1"/>
          </a:solidFill>
        </p:spPr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4800" b="1" cap="all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현대일본의 영토분쟁</a:t>
            </a:r>
            <a:r>
              <a:rPr lang="en-US" altLang="ko-KR" sz="4800" b="1" cap="all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altLang="ko-KR" sz="4800" b="1" cap="all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ko-KR" altLang="en-US" sz="4800" b="1" cap="all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일본영토의 분쟁과 그 현황 </a:t>
            </a:r>
            <a:endParaRPr lang="ko-KR" altLang="en-US" sz="3200" b="1" cap="all" dirty="0">
              <a:ln/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순서도: 대체 처리 3"/>
          <p:cNvSpPr/>
          <p:nvPr/>
        </p:nvSpPr>
        <p:spPr>
          <a:xfrm>
            <a:off x="-1785982" y="142852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영토분쟁의 표면화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1)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대만과 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팽호제도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500034" y="1428736"/>
            <a:ext cx="8001056" cy="50006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-1952</a:t>
            </a:r>
            <a:r>
              <a:rPr lang="ko-KR" altLang="en-US" sz="2400" dirty="0" smtClean="0"/>
              <a:t>년 </a:t>
            </a:r>
            <a:r>
              <a:rPr lang="en-US" altLang="ko-KR" sz="2400" dirty="0" smtClean="0"/>
              <a:t>4</a:t>
            </a:r>
            <a:r>
              <a:rPr lang="ko-KR" altLang="en-US" sz="2400" dirty="0" smtClean="0"/>
              <a:t>월 </a:t>
            </a:r>
            <a:r>
              <a:rPr lang="en-US" altLang="ko-KR" sz="2400" dirty="0" smtClean="0"/>
              <a:t>28</a:t>
            </a:r>
            <a:r>
              <a:rPr lang="ko-KR" altLang="en-US" sz="2400" dirty="0" smtClean="0"/>
              <a:t>일 샌프란시스코조약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제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장 </a:t>
            </a:r>
            <a:r>
              <a:rPr lang="ko-KR" altLang="en-US" sz="2400" dirty="0" smtClean="0"/>
              <a:t>제</a:t>
            </a:r>
            <a:r>
              <a:rPr lang="en-US" altLang="ko-KR" sz="2400" dirty="0" smtClean="0"/>
              <a:t>26</a:t>
            </a:r>
            <a:r>
              <a:rPr lang="ko-KR" altLang="en-US" sz="2400" dirty="0" smtClean="0"/>
              <a:t>조에 의거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년 이내의 </a:t>
            </a:r>
            <a:r>
              <a:rPr lang="ko-KR" altLang="en-US" sz="2400" dirty="0" err="1" smtClean="0"/>
              <a:t>동조약</a:t>
            </a:r>
            <a:r>
              <a:rPr lang="ko-KR" altLang="en-US" sz="2400" dirty="0" smtClean="0"/>
              <a:t> 규정→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일화평화조약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체결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-‘</a:t>
            </a:r>
            <a:r>
              <a:rPr lang="ko-KR" altLang="en-US" sz="2400" dirty="0" smtClean="0"/>
              <a:t>일본국은 </a:t>
            </a:r>
            <a:r>
              <a:rPr lang="en-US" altLang="ko-KR" sz="2400" dirty="0" smtClean="0"/>
              <a:t>1951</a:t>
            </a:r>
            <a:r>
              <a:rPr lang="ko-KR" altLang="en-US" sz="2400" dirty="0" smtClean="0"/>
              <a:t>년 </a:t>
            </a:r>
            <a:r>
              <a:rPr lang="en-US" altLang="ko-KR" sz="2400" dirty="0" smtClean="0"/>
              <a:t>9</a:t>
            </a:r>
            <a:r>
              <a:rPr lang="ko-KR" altLang="en-US" sz="2400" dirty="0" smtClean="0"/>
              <a:t>월 </a:t>
            </a:r>
            <a:r>
              <a:rPr lang="en-US" altLang="ko-KR" sz="2400" dirty="0" smtClean="0"/>
              <a:t>8</a:t>
            </a:r>
            <a:r>
              <a:rPr lang="ko-KR" altLang="en-US" sz="2400" dirty="0" smtClean="0"/>
              <a:t>일에 미합중국의 샌프란시스코에서 서명한 </a:t>
            </a:r>
            <a:r>
              <a:rPr lang="ko-KR" altLang="en-US" sz="2400" dirty="0" err="1" smtClean="0"/>
              <a:t>일본국과의</a:t>
            </a:r>
            <a:r>
              <a:rPr lang="ko-KR" altLang="en-US" sz="2400" dirty="0" smtClean="0"/>
              <a:t> 평화조약 </a:t>
            </a:r>
            <a:r>
              <a:rPr lang="ko-KR" altLang="en-US" sz="2400" dirty="0" smtClean="0"/>
              <a:t>제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장에 의거하여 대만 및 </a:t>
            </a:r>
            <a:r>
              <a:rPr lang="ko-KR" altLang="en-US" sz="2400" dirty="0" err="1" smtClean="0"/>
              <a:t>팽호제도</a:t>
            </a:r>
            <a:r>
              <a:rPr lang="ko-KR" altLang="en-US" sz="2400" dirty="0" smtClean="0"/>
              <a:t> 그리고 </a:t>
            </a:r>
            <a:r>
              <a:rPr lang="ko-KR" altLang="en-US" sz="2400" dirty="0" err="1" smtClean="0"/>
              <a:t>신남군도</a:t>
            </a:r>
            <a:r>
              <a:rPr lang="ko-KR" altLang="en-US" sz="2400" dirty="0" smtClean="0"/>
              <a:t> 및 서사군도에 대한 모든 권리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권원 및 청구권 포기</a:t>
            </a:r>
            <a:r>
              <a:rPr lang="en-US" altLang="ko-KR" sz="2400" dirty="0" smtClean="0"/>
              <a:t>’</a:t>
            </a:r>
          </a:p>
          <a:p>
            <a:pPr algn="ctr"/>
            <a:r>
              <a:rPr lang="en-US" altLang="ko-KR" sz="2400" dirty="0" smtClean="0"/>
              <a:t>-2</a:t>
            </a:r>
            <a:r>
              <a:rPr lang="ko-KR" altLang="en-US" sz="2400" dirty="0" smtClean="0"/>
              <a:t>간의 평화조약으로 대만에 반환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-1972</a:t>
            </a:r>
            <a:r>
              <a:rPr lang="ko-KR" altLang="en-US" sz="2400" dirty="0" smtClean="0"/>
              <a:t>년 일중간의 국교정상화를 계기로 대만정부 대신 중국공산정부를 합법정부로 인정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대만영토인정</a:t>
            </a:r>
            <a:endParaRPr lang="en-US" altLang="ko-KR" sz="2400" dirty="0" smtClean="0"/>
          </a:p>
          <a:p>
            <a:pPr algn="ctr"/>
            <a:r>
              <a:rPr lang="ko-KR" altLang="en-US" sz="2400" b="1" dirty="0" smtClean="0"/>
              <a:t>▶연합국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일본의 영토처리는 중공과대만의 영유권분쟁을 부추기게 됨</a:t>
            </a:r>
            <a:endParaRPr lang="en-US" altLang="ko-K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순서도: 대체 처리 3"/>
          <p:cNvSpPr/>
          <p:nvPr/>
        </p:nvSpPr>
        <p:spPr>
          <a:xfrm>
            <a:off x="-1785982" y="142852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영토분쟁의 표면화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2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)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북변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4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도문제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357158" y="1500174"/>
            <a:ext cx="4000528" cy="50006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-1949</a:t>
            </a:r>
            <a:r>
              <a:rPr lang="ko-KR" altLang="en-US" sz="2400" dirty="0" smtClean="0"/>
              <a:t>년 중국의 공산</a:t>
            </a:r>
            <a:r>
              <a:rPr lang="ko-KR" altLang="en-US" sz="2400" dirty="0" smtClean="0"/>
              <a:t>화</a:t>
            </a:r>
            <a:r>
              <a:rPr lang="en-US" altLang="ko-KR" sz="2400" dirty="0" smtClean="0"/>
              <a:t>, 1905</a:t>
            </a:r>
            <a:r>
              <a:rPr lang="ko-KR" altLang="en-US" sz="2400" dirty="0" smtClean="0"/>
              <a:t>년 한국전쟁 냉전의 본격화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소련은 공산주의 국가와의 대일강화조약 참가국에서 제외한 미국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영국중심의 대일강화조약 동의 </a:t>
            </a:r>
            <a:r>
              <a:rPr lang="en-US" altLang="ko-KR" sz="2400" dirty="0" smtClean="0"/>
              <a:t>X</a:t>
            </a:r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러시아가 미국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영국중심 대일강화조약 거부→</a:t>
            </a:r>
            <a:r>
              <a:rPr lang="ko-KR" altLang="en-US" sz="2400" dirty="0" err="1" smtClean="0"/>
              <a:t>북변</a:t>
            </a:r>
            <a:r>
              <a:rPr lang="en-US" altLang="ko-KR" sz="2400" dirty="0" smtClean="0"/>
              <a:t>4</a:t>
            </a:r>
            <a:r>
              <a:rPr lang="ko-KR" altLang="en-US" sz="2400" dirty="0" err="1" smtClean="0"/>
              <a:t>도이행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X</a:t>
            </a:r>
          </a:p>
          <a:p>
            <a:pPr algn="ctr"/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4643438" y="1500174"/>
            <a:ext cx="4071966" cy="50006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-1949</a:t>
            </a:r>
            <a:r>
              <a:rPr lang="ko-KR" altLang="en-US" sz="2400" dirty="0" smtClean="0"/>
              <a:t>년 중국의 공산</a:t>
            </a:r>
            <a:r>
              <a:rPr lang="ko-KR" altLang="en-US" sz="2400" dirty="0" smtClean="0"/>
              <a:t>화</a:t>
            </a:r>
            <a:r>
              <a:rPr lang="en-US" altLang="ko-KR" sz="2400" dirty="0" smtClean="0"/>
              <a:t>, 1905</a:t>
            </a:r>
            <a:r>
              <a:rPr lang="ko-KR" altLang="en-US" sz="2400" dirty="0" smtClean="0"/>
              <a:t>년 한국전쟁 냉전의 본격화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소련은 공산주의 국가와의 대일강화조약 참가국에서 제외한 미국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영국중심의 대일강화조약 동의 </a:t>
            </a:r>
            <a:r>
              <a:rPr lang="en-US" altLang="ko-KR" sz="2400" dirty="0" smtClean="0"/>
              <a:t>X</a:t>
            </a:r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러시아가 미국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영국중심 대일강화조약 거부→</a:t>
            </a:r>
            <a:r>
              <a:rPr lang="ko-KR" altLang="en-US" sz="2400" dirty="0" err="1" smtClean="0"/>
              <a:t>북변</a:t>
            </a:r>
            <a:r>
              <a:rPr lang="en-US" altLang="ko-KR" sz="2400" dirty="0" smtClean="0"/>
              <a:t>4</a:t>
            </a:r>
            <a:r>
              <a:rPr lang="ko-KR" altLang="en-US" sz="2400" dirty="0" err="1" smtClean="0"/>
              <a:t>도이행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X</a:t>
            </a:r>
          </a:p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순서도: 대체 처리 3"/>
          <p:cNvSpPr/>
          <p:nvPr/>
        </p:nvSpPr>
        <p:spPr>
          <a:xfrm>
            <a:off x="-1785982" y="142852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영토분쟁의 표면화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2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북변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도문제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pic>
        <p:nvPicPr>
          <p:cNvPr id="8" name="그림 7" descr="7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3515791" cy="378621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모서리가 둥근 직사각형 8"/>
          <p:cNvSpPr/>
          <p:nvPr/>
        </p:nvSpPr>
        <p:spPr>
          <a:xfrm>
            <a:off x="4500562" y="1285860"/>
            <a:ext cx="4357718" cy="478634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200" dirty="0" smtClean="0"/>
              <a:t>-</a:t>
            </a:r>
            <a:r>
              <a:rPr lang="en-US" altLang="ko-KR" sz="2200" dirty="0" smtClean="0"/>
              <a:t>‘</a:t>
            </a:r>
            <a:r>
              <a:rPr lang="ko-KR" altLang="en-US" sz="2200" dirty="0" smtClean="0"/>
              <a:t>대일강화조약</a:t>
            </a:r>
            <a:r>
              <a:rPr lang="en-US" altLang="ko-KR" sz="2200" dirty="0" smtClean="0"/>
              <a:t>’ </a:t>
            </a:r>
            <a:r>
              <a:rPr lang="ko-KR" altLang="en-US" sz="2200" dirty="0" smtClean="0"/>
              <a:t>제</a:t>
            </a:r>
            <a:r>
              <a:rPr lang="en-US" altLang="ko-KR" sz="2200" dirty="0" smtClean="0"/>
              <a:t>2</a:t>
            </a:r>
            <a:r>
              <a:rPr lang="ko-KR" altLang="en-US" sz="2200" dirty="0" smtClean="0"/>
              <a:t>장</a:t>
            </a:r>
            <a:endParaRPr lang="en-US" altLang="ko-KR" sz="2200" dirty="0" smtClean="0"/>
          </a:p>
          <a:p>
            <a:pPr algn="ctr"/>
            <a:r>
              <a:rPr lang="ko-KR" altLang="en-US" sz="2200" dirty="0" smtClean="0"/>
              <a:t>→</a:t>
            </a:r>
            <a:r>
              <a:rPr lang="en-US" altLang="ko-KR" sz="2200" dirty="0" smtClean="0"/>
              <a:t>’</a:t>
            </a:r>
            <a:r>
              <a:rPr lang="ko-KR" altLang="en-US" sz="2200" dirty="0" smtClean="0"/>
              <a:t>일본이 쿠릴열도를 포기한다</a:t>
            </a:r>
            <a:r>
              <a:rPr lang="en-US" altLang="ko-KR" sz="2200" dirty="0" smtClean="0"/>
              <a:t>’ </a:t>
            </a:r>
          </a:p>
          <a:p>
            <a:pPr algn="ctr"/>
            <a:r>
              <a:rPr lang="ko-KR" altLang="en-US" sz="2200" dirty="0" err="1" smtClean="0"/>
              <a:t>쿠릴열도</a:t>
            </a:r>
            <a:r>
              <a:rPr lang="ko-KR" altLang="en-US" sz="2200" dirty="0" err="1" smtClean="0"/>
              <a:t>르</a:t>
            </a:r>
            <a:r>
              <a:rPr lang="ko-KR" altLang="en-US" sz="2200" dirty="0" smtClean="0"/>
              <a:t> </a:t>
            </a:r>
            <a:r>
              <a:rPr lang="ko-KR" altLang="en-US" sz="2200" dirty="0" smtClean="0"/>
              <a:t>일본영토에서 분리했지만 러시아영토로 인정한다는 결정을 내리지 않았다</a:t>
            </a:r>
            <a:r>
              <a:rPr lang="en-US" altLang="ko-KR" sz="2200" dirty="0" smtClean="0"/>
              <a:t>. </a:t>
            </a:r>
          </a:p>
          <a:p>
            <a:pPr algn="ctr"/>
            <a:r>
              <a:rPr lang="en-US" altLang="ko-KR" sz="2200" dirty="0" smtClean="0"/>
              <a:t>-</a:t>
            </a:r>
            <a:r>
              <a:rPr lang="ko-KR" altLang="en-US" sz="2200" dirty="0" smtClean="0"/>
              <a:t>조약이 유효한 </a:t>
            </a:r>
            <a:r>
              <a:rPr lang="en-US" altLang="ko-KR" sz="2200" dirty="0" smtClean="0"/>
              <a:t>3</a:t>
            </a:r>
            <a:r>
              <a:rPr lang="ko-KR" altLang="en-US" sz="2200" dirty="0" smtClean="0"/>
              <a:t>년까지만 하더라도 쿠릴열도문제는 연합국이 일본영토에서 분리했기 때문에 일본영토는 </a:t>
            </a:r>
            <a:r>
              <a:rPr lang="en-US" altLang="ko-KR" sz="2200" dirty="0" smtClean="0"/>
              <a:t>X</a:t>
            </a:r>
          </a:p>
          <a:p>
            <a:pPr algn="ctr"/>
            <a:r>
              <a:rPr lang="en-US" altLang="ko-KR" sz="2200" dirty="0" smtClean="0"/>
              <a:t>-</a:t>
            </a:r>
            <a:r>
              <a:rPr lang="ko-KR" altLang="en-US" sz="2200" dirty="0" smtClean="0"/>
              <a:t>논리적으로는 러시아의 영토의 개념이 될 수도 있다</a:t>
            </a:r>
            <a:r>
              <a:rPr lang="en-US" altLang="ko-KR" sz="2200" dirty="0" smtClean="0"/>
              <a:t>.</a:t>
            </a:r>
          </a:p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순서도: 대체 처리 3"/>
          <p:cNvSpPr/>
          <p:nvPr/>
        </p:nvSpPr>
        <p:spPr>
          <a:xfrm>
            <a:off x="-1785982" y="142852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영토분쟁의 표면화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2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북변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도문제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428596" y="1500174"/>
            <a:ext cx="3929090" cy="45005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소련은 </a:t>
            </a:r>
            <a:r>
              <a:rPr lang="en-US" altLang="ko-KR" sz="2400" dirty="0" smtClean="0"/>
              <a:t>1952</a:t>
            </a:r>
            <a:r>
              <a:rPr lang="ko-KR" altLang="en-US" sz="2400" dirty="0" smtClean="0"/>
              <a:t>년 샌프란시스코조약→</a:t>
            </a:r>
            <a:r>
              <a:rPr lang="ko-KR" altLang="en-US" sz="2400" dirty="0" err="1" smtClean="0"/>
              <a:t>하마보이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시코탄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쿠나시리</a:t>
            </a:r>
            <a:r>
              <a:rPr lang="en-US" altLang="ko-KR" sz="2400" dirty="0" smtClean="0"/>
              <a:t>·</a:t>
            </a:r>
            <a:r>
              <a:rPr lang="ko-KR" altLang="en-US" sz="2400" dirty="0" err="1" smtClean="0"/>
              <a:t>에토로후의</a:t>
            </a:r>
            <a:r>
              <a:rPr lang="ko-KR" altLang="en-US" sz="2400" dirty="0" smtClean="0"/>
              <a:t> 영유권 주장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소련과 일본간의 정식으로 영유권분쟁의 표면화는 </a:t>
            </a:r>
            <a:r>
              <a:rPr lang="ko-KR" altLang="en-US" sz="2400" dirty="0" err="1" smtClean="0"/>
              <a:t>후루시초프의가</a:t>
            </a:r>
            <a:r>
              <a:rPr lang="ko-KR" altLang="en-US" sz="2400" dirty="0" smtClean="0"/>
              <a:t> 총리대신이 </a:t>
            </a:r>
            <a:r>
              <a:rPr lang="ko-KR" altLang="en-US" sz="2400" dirty="0" err="1" smtClean="0"/>
              <a:t>되었을때이다</a:t>
            </a:r>
            <a:r>
              <a:rPr lang="en-US" altLang="ko-KR" sz="2400" dirty="0" smtClean="0"/>
              <a:t>.</a:t>
            </a:r>
          </a:p>
          <a:p>
            <a:pPr algn="ctr"/>
            <a:endParaRPr lang="en-US" altLang="ko-KR" sz="2400" dirty="0" smtClean="0"/>
          </a:p>
          <a:p>
            <a:pPr algn="ctr"/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4714876" y="1428736"/>
            <a:ext cx="3929090" cy="45720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ko-KR" altLang="en-US" sz="2400" dirty="0" err="1" smtClean="0"/>
              <a:t>일미안보약은</a:t>
            </a:r>
            <a:r>
              <a:rPr lang="ko-KR" altLang="en-US" sz="2400" dirty="0" smtClean="0"/>
              <a:t> 일본의 외교상의 문제로서 소련을 지향 </a:t>
            </a:r>
            <a:r>
              <a:rPr lang="ko-KR" altLang="en-US" sz="2400" dirty="0" err="1" smtClean="0"/>
              <a:t>하고있지</a:t>
            </a:r>
            <a:r>
              <a:rPr lang="ko-KR" altLang="en-US" sz="2400" dirty="0" smtClean="0"/>
              <a:t> 않다는 것으로 합의</a:t>
            </a:r>
            <a:endParaRPr lang="en-US" altLang="ko-KR" sz="2400" dirty="0" smtClean="0"/>
          </a:p>
          <a:p>
            <a:pPr marL="342900" indent="-342900" algn="ctr">
              <a:buAutoNum type="arabicParenR"/>
            </a:pPr>
            <a:r>
              <a:rPr lang="ko-KR" altLang="en-US" sz="2400" dirty="0" smtClean="0"/>
              <a:t>시베리아 억류의 포로문제는 조약체결 후 석방하기로 약속</a:t>
            </a:r>
            <a:endParaRPr lang="en-US" altLang="ko-KR" sz="2400" dirty="0" smtClean="0"/>
          </a:p>
          <a:p>
            <a:pPr marL="342900" indent="-342900" algn="ctr"/>
            <a:r>
              <a:rPr lang="en-US" altLang="ko-KR" sz="2400" dirty="0" smtClean="0"/>
              <a:t>3) </a:t>
            </a:r>
            <a:r>
              <a:rPr lang="ko-KR" altLang="en-US" sz="2400" dirty="0" smtClean="0"/>
              <a:t>일본이 북방영토의 반환을 요구</a:t>
            </a:r>
            <a:endParaRPr lang="en-US" altLang="ko-KR" sz="2400" dirty="0" smtClean="0"/>
          </a:p>
          <a:p>
            <a:pPr algn="ctr"/>
            <a:endParaRPr lang="en-US" altLang="ko-KR" dirty="0" smtClean="0"/>
          </a:p>
          <a:p>
            <a:pPr algn="ctr"/>
            <a:endParaRPr lang="ko-KR" altLang="en-US" dirty="0"/>
          </a:p>
        </p:txBody>
      </p:sp>
      <p:sp>
        <p:nvSpPr>
          <p:cNvPr id="7" name="줄무늬가 있는 오른쪽 화살표 6"/>
          <p:cNvSpPr/>
          <p:nvPr/>
        </p:nvSpPr>
        <p:spPr>
          <a:xfrm>
            <a:off x="1071538" y="4786322"/>
            <a:ext cx="4214842" cy="1500198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/>
              <a:t>1955</a:t>
            </a:r>
            <a:r>
              <a:rPr lang="ko-KR" altLang="en-US" sz="2000" b="1" dirty="0" smtClean="0"/>
              <a:t>년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하토야</a:t>
            </a:r>
            <a:r>
              <a:rPr lang="ko-KR" altLang="en-US" sz="2000" b="1" dirty="0" err="1" smtClean="0"/>
              <a:t>마</a:t>
            </a:r>
            <a:r>
              <a:rPr lang="ko-KR" altLang="en-US" sz="2000" b="1" dirty="0" smtClean="0"/>
              <a:t> </a:t>
            </a:r>
            <a:r>
              <a:rPr lang="ko-KR" altLang="en-US" sz="2000" b="1" dirty="0" smtClean="0"/>
              <a:t>내각과 일소평화조약 교섭 시작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구름 4"/>
          <p:cNvSpPr/>
          <p:nvPr/>
        </p:nvSpPr>
        <p:spPr>
          <a:xfrm>
            <a:off x="142844" y="142852"/>
            <a:ext cx="3786214" cy="928694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참고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북방</a:t>
            </a: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도의역사</a:t>
            </a:r>
            <a:r>
              <a:rPr lang="en-US" altLang="ko-KR" sz="2000" b="1" dirty="0" smtClean="0"/>
              <a:t>)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</p:txBody>
      </p:sp>
      <p:grpSp>
        <p:nvGrpSpPr>
          <p:cNvPr id="25" name="그룹 24"/>
          <p:cNvGrpSpPr/>
          <p:nvPr/>
        </p:nvGrpSpPr>
        <p:grpSpPr>
          <a:xfrm>
            <a:off x="357158" y="1500174"/>
            <a:ext cx="2786082" cy="4429156"/>
            <a:chOff x="357158" y="1500174"/>
            <a:chExt cx="2786082" cy="4429156"/>
          </a:xfrm>
        </p:grpSpPr>
        <p:grpSp>
          <p:nvGrpSpPr>
            <p:cNvPr id="22" name="그룹 21"/>
            <p:cNvGrpSpPr/>
            <p:nvPr/>
          </p:nvGrpSpPr>
          <p:grpSpPr>
            <a:xfrm>
              <a:off x="357158" y="1500174"/>
              <a:ext cx="2786082" cy="2500330"/>
              <a:chOff x="357158" y="1500174"/>
              <a:chExt cx="2786082" cy="2500330"/>
            </a:xfrm>
          </p:grpSpPr>
          <p:pic>
            <p:nvPicPr>
              <p:cNvPr id="6" name="그림 5" descr="사용자 지정 6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57158" y="1500174"/>
                <a:ext cx="2670906" cy="2286016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14" name="톱니 모양의 오른쪽 화살표 13"/>
              <p:cNvSpPr/>
              <p:nvPr/>
            </p:nvSpPr>
            <p:spPr>
              <a:xfrm>
                <a:off x="2500298" y="3500438"/>
                <a:ext cx="642942" cy="500066"/>
              </a:xfrm>
              <a:prstGeom prst="notchedRight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9" name="모서리가 둥근 직사각형 18"/>
            <p:cNvSpPr/>
            <p:nvPr/>
          </p:nvSpPr>
          <p:spPr>
            <a:xfrm>
              <a:off x="357158" y="4143380"/>
              <a:ext cx="2714644" cy="178595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①</a:t>
              </a:r>
              <a:r>
                <a:rPr lang="ko-KR" altLang="en-US" dirty="0" err="1" smtClean="0"/>
                <a:t>러</a:t>
              </a:r>
              <a:r>
                <a:rPr lang="en-US" altLang="ko-KR" dirty="0" smtClean="0"/>
                <a:t>·</a:t>
              </a:r>
              <a:r>
                <a:rPr lang="ko-KR" altLang="en-US" dirty="0" err="1" smtClean="0"/>
                <a:t>일통상조약</a:t>
              </a:r>
              <a:r>
                <a:rPr lang="en-US" altLang="ko-KR" dirty="0" smtClean="0"/>
                <a:t>(1855)</a:t>
              </a:r>
              <a:r>
                <a:rPr lang="ko-KR" altLang="en-US" dirty="0" smtClean="0"/>
                <a:t>에 따른 국경선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사할린은 </a:t>
              </a:r>
              <a:r>
                <a:rPr lang="ko-KR" altLang="en-US" dirty="0" err="1" smtClean="0"/>
                <a:t>러일</a:t>
              </a:r>
              <a:r>
                <a:rPr lang="ko-KR" altLang="en-US" dirty="0" smtClean="0"/>
                <a:t> 공동관리로 하고 쿠릴열도 북쪽부터는 러시아 영토</a:t>
              </a:r>
              <a:endParaRPr lang="ko-KR" altLang="en-US" dirty="0"/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3214678" y="1500174"/>
            <a:ext cx="2786082" cy="4714908"/>
            <a:chOff x="3214678" y="1500174"/>
            <a:chExt cx="2786082" cy="4714908"/>
          </a:xfrm>
        </p:grpSpPr>
        <p:pic>
          <p:nvPicPr>
            <p:cNvPr id="10" name="그림 9" descr="사용자 지정 8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4678" y="1500174"/>
              <a:ext cx="2696327" cy="22860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grpSp>
          <p:nvGrpSpPr>
            <p:cNvPr id="23" name="그룹 22"/>
            <p:cNvGrpSpPr/>
            <p:nvPr/>
          </p:nvGrpSpPr>
          <p:grpSpPr>
            <a:xfrm>
              <a:off x="3214678" y="3500438"/>
              <a:ext cx="2786082" cy="2714644"/>
              <a:chOff x="3214678" y="3500438"/>
              <a:chExt cx="2786082" cy="2714644"/>
            </a:xfrm>
          </p:grpSpPr>
          <p:sp>
            <p:nvSpPr>
              <p:cNvPr id="15" name="톱니 모양의 오른쪽 화살표 14"/>
              <p:cNvSpPr/>
              <p:nvPr/>
            </p:nvSpPr>
            <p:spPr>
              <a:xfrm>
                <a:off x="5357818" y="3500438"/>
                <a:ext cx="642942" cy="500066"/>
              </a:xfrm>
              <a:prstGeom prst="notchedRight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모서리가 둥근 직사각형 19"/>
              <p:cNvSpPr/>
              <p:nvPr/>
            </p:nvSpPr>
            <p:spPr>
              <a:xfrm>
                <a:off x="3214678" y="4143380"/>
                <a:ext cx="2714644" cy="2071702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②사할린 쿠릴열도 교환 조약</a:t>
                </a:r>
                <a:r>
                  <a:rPr lang="en-US" altLang="ko-KR" dirty="0" smtClean="0"/>
                  <a:t>(1875)</a:t>
                </a:r>
                <a:r>
                  <a:rPr lang="ko-KR" altLang="en-US" dirty="0" smtClean="0"/>
                  <a:t>에 따른 국경선</a:t>
                </a:r>
                <a:endParaRPr lang="en-US" altLang="ko-KR" dirty="0" smtClean="0"/>
              </a:p>
              <a:p>
                <a:pPr algn="ctr"/>
                <a:r>
                  <a:rPr lang="ko-KR" altLang="en-US" dirty="0" smtClean="0"/>
                  <a:t>러시아가 사할린 단독소유를 하는 대신에 쿠릴열도 전부를 일본이 지배</a:t>
                </a:r>
                <a:endParaRPr lang="ko-KR" altLang="en-US" dirty="0"/>
              </a:p>
            </p:txBody>
          </p:sp>
        </p:grpSp>
      </p:grpSp>
      <p:grpSp>
        <p:nvGrpSpPr>
          <p:cNvPr id="24" name="그룹 23"/>
          <p:cNvGrpSpPr/>
          <p:nvPr/>
        </p:nvGrpSpPr>
        <p:grpSpPr>
          <a:xfrm>
            <a:off x="6072198" y="1500174"/>
            <a:ext cx="2714644" cy="4429156"/>
            <a:chOff x="6072198" y="1500174"/>
            <a:chExt cx="2714644" cy="4429156"/>
          </a:xfrm>
        </p:grpSpPr>
        <p:pic>
          <p:nvPicPr>
            <p:cNvPr id="9" name="그림 8" descr="사용자 지정 7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72198" y="1500174"/>
              <a:ext cx="2709148" cy="229688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1" name="모서리가 둥근 직사각형 20"/>
            <p:cNvSpPr/>
            <p:nvPr/>
          </p:nvSpPr>
          <p:spPr>
            <a:xfrm>
              <a:off x="6072198" y="4143380"/>
              <a:ext cx="2714644" cy="178595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③포츠머스조약</a:t>
              </a:r>
              <a:r>
                <a:rPr lang="en-US" altLang="ko-KR" dirty="0" smtClean="0"/>
                <a:t>(1905)</a:t>
              </a:r>
              <a:r>
                <a:rPr lang="ko-KR" altLang="en-US" dirty="0" smtClean="0"/>
                <a:t>에 따른 국경선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러일전쟁에서 러시아 패배로 북위 </a:t>
              </a:r>
              <a:r>
                <a:rPr lang="en-US" altLang="ko-KR" dirty="0" smtClean="0"/>
                <a:t>50</a:t>
              </a:r>
              <a:r>
                <a:rPr lang="ko-KR" altLang="en-US" dirty="0" smtClean="0"/>
                <a:t>도까지 사할린을 일본이 점령</a:t>
              </a:r>
              <a:endParaRPr lang="en-US" altLang="ko-KR" dirty="0" smtClean="0"/>
            </a:p>
            <a:p>
              <a:pPr algn="ctr"/>
              <a:endParaRPr lang="ko-KR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4643438" y="1357298"/>
            <a:ext cx="3752850" cy="4643470"/>
            <a:chOff x="4643438" y="1357298"/>
            <a:chExt cx="3752850" cy="4643470"/>
          </a:xfrm>
        </p:grpSpPr>
        <p:pic>
          <p:nvPicPr>
            <p:cNvPr id="5" name="그림 4" descr="사용자 지정 1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3438" y="1357298"/>
              <a:ext cx="3752850" cy="25622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모서리가 둥근 직사각형 6"/>
            <p:cNvSpPr/>
            <p:nvPr/>
          </p:nvSpPr>
          <p:spPr>
            <a:xfrm>
              <a:off x="5000628" y="4143380"/>
              <a:ext cx="3000396" cy="1857388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⑤현재 북방 영토는 러시아가 불법으로 점거 중 </a:t>
              </a:r>
              <a:endParaRPr lang="ko-KR" altLang="en-US" dirty="0"/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928662" y="1500174"/>
            <a:ext cx="3643338" cy="4714908"/>
            <a:chOff x="928662" y="1500174"/>
            <a:chExt cx="3643338" cy="4714908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928662" y="4071942"/>
              <a:ext cx="3071834" cy="214314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④샌프란시스코조약</a:t>
              </a:r>
              <a:r>
                <a:rPr lang="en-US" altLang="ko-KR" dirty="0" smtClean="0"/>
                <a:t>(1951)</a:t>
              </a:r>
              <a:r>
                <a:rPr lang="ko-KR" altLang="en-US" dirty="0" err="1" smtClean="0"/>
                <a:t>에따른</a:t>
              </a:r>
              <a:r>
                <a:rPr lang="ko-KR" altLang="en-US" dirty="0" smtClean="0"/>
                <a:t> 국경선</a:t>
              </a:r>
              <a:endParaRPr lang="en-US" altLang="ko-KR" dirty="0" smtClean="0"/>
            </a:p>
            <a:p>
              <a:pPr algn="ctr"/>
              <a:r>
                <a:rPr lang="en-US" altLang="ko-KR" dirty="0" smtClean="0"/>
                <a:t>2</a:t>
              </a:r>
              <a:r>
                <a:rPr lang="ko-KR" altLang="en-US" dirty="0" smtClean="0"/>
                <a:t>차 세계대전 일본의 패배로 러시아 기본의 사할린 영토와 쿠릴영토를 수복</a:t>
              </a:r>
              <a:endParaRPr lang="en-US" altLang="ko-KR" dirty="0" smtClean="0"/>
            </a:p>
            <a:p>
              <a:pPr algn="ctr"/>
              <a:r>
                <a:rPr lang="en-US" altLang="ko-KR" dirty="0" smtClean="0"/>
                <a:t>(</a:t>
              </a:r>
              <a:r>
                <a:rPr lang="ko-KR" altLang="en-US" dirty="0" smtClean="0"/>
                <a:t>하얀색부분</a:t>
              </a:r>
              <a:r>
                <a:rPr lang="en-US" altLang="ko-KR" dirty="0" smtClean="0"/>
                <a:t>)</a:t>
              </a:r>
              <a:endParaRPr lang="ko-KR" altLang="en-US" dirty="0"/>
            </a:p>
          </p:txBody>
        </p:sp>
        <p:grpSp>
          <p:nvGrpSpPr>
            <p:cNvPr id="9" name="그룹 8"/>
            <p:cNvGrpSpPr/>
            <p:nvPr/>
          </p:nvGrpSpPr>
          <p:grpSpPr>
            <a:xfrm>
              <a:off x="1071538" y="1500174"/>
              <a:ext cx="3500462" cy="2500330"/>
              <a:chOff x="1071538" y="1500174"/>
              <a:chExt cx="3500462" cy="2500330"/>
            </a:xfrm>
          </p:grpSpPr>
          <p:pic>
            <p:nvPicPr>
              <p:cNvPr id="4" name="그림 3" descr="사용자 지정 9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071538" y="1500174"/>
                <a:ext cx="2650609" cy="221457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8" name="오른쪽 화살표 7"/>
              <p:cNvSpPr/>
              <p:nvPr/>
            </p:nvSpPr>
            <p:spPr>
              <a:xfrm>
                <a:off x="3786182" y="3357562"/>
                <a:ext cx="785818" cy="642942"/>
              </a:xfrm>
              <a:prstGeom prst="right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순서도: 대체 처리 3"/>
          <p:cNvSpPr/>
          <p:nvPr/>
        </p:nvSpPr>
        <p:spPr>
          <a:xfrm>
            <a:off x="-1785982" y="142852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영토분쟁의 표면화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3)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독도문제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571472" y="1357298"/>
            <a:ext cx="7715304" cy="4929222"/>
            <a:chOff x="571472" y="1357298"/>
            <a:chExt cx="7715304" cy="4929222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571472" y="1357298"/>
              <a:ext cx="3714776" cy="4929222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-1951</a:t>
              </a:r>
              <a:r>
                <a:rPr lang="ko-KR" altLang="en-US" sz="2000" dirty="0" smtClean="0"/>
                <a:t>년 </a:t>
              </a:r>
              <a:r>
                <a:rPr lang="ko-KR" altLang="en-US" sz="2000" dirty="0" err="1" smtClean="0"/>
                <a:t>샌프란시스코약에서</a:t>
              </a:r>
              <a:r>
                <a:rPr lang="en-US" altLang="ko-KR" sz="2000" dirty="0" smtClean="0"/>
                <a:t> </a:t>
              </a:r>
              <a:r>
                <a:rPr lang="ko-KR" altLang="en-US" sz="2000" dirty="0" smtClean="0"/>
                <a:t>미국을 통해 독도를 일본영토에 편입 시도→</a:t>
              </a:r>
              <a:r>
                <a:rPr lang="en-US" altLang="ko-KR" sz="2000" dirty="0" smtClean="0"/>
                <a:t>’</a:t>
              </a:r>
              <a:r>
                <a:rPr lang="ko-KR" altLang="en-US" sz="2000" dirty="0" smtClean="0"/>
                <a:t>제주도</a:t>
              </a:r>
              <a:r>
                <a:rPr lang="en-US" altLang="ko-KR" sz="2000" dirty="0" smtClean="0"/>
                <a:t>·</a:t>
              </a:r>
              <a:r>
                <a:rPr lang="ko-KR" altLang="en-US" sz="2000" dirty="0" smtClean="0"/>
                <a:t>거문도</a:t>
              </a:r>
              <a:r>
                <a:rPr lang="en-US" altLang="ko-KR" sz="2000" dirty="0" smtClean="0"/>
                <a:t>·</a:t>
              </a:r>
              <a:r>
                <a:rPr lang="ko-KR" altLang="en-US" sz="2000" dirty="0" smtClean="0"/>
                <a:t>울릉도를 일본영토에서 제외한다</a:t>
              </a:r>
              <a:r>
                <a:rPr lang="en-US" altLang="ko-KR" sz="2000" dirty="0" smtClean="0"/>
                <a:t>’</a:t>
              </a:r>
              <a:r>
                <a:rPr lang="ko-KR" altLang="en-US" sz="2000" dirty="0" smtClean="0"/>
                <a:t>고 하여 독도 언급을 피함</a:t>
              </a:r>
              <a:endParaRPr lang="en-US" altLang="ko-KR" sz="2000" dirty="0" smtClean="0"/>
            </a:p>
            <a:p>
              <a:pPr algn="ctr"/>
              <a:r>
                <a:rPr lang="en-US" altLang="ko-KR" sz="2000" dirty="0" smtClean="0"/>
                <a:t>-</a:t>
              </a:r>
              <a:r>
                <a:rPr lang="ko-KR" altLang="en-US" sz="2000" dirty="0" smtClean="0"/>
                <a:t>당시 이승만 대통령은 </a:t>
              </a:r>
              <a:r>
                <a:rPr lang="ko-KR" altLang="en-US" sz="2000" dirty="0" err="1" smtClean="0"/>
                <a:t>평화선을</a:t>
              </a:r>
              <a:r>
                <a:rPr lang="ko-KR" altLang="en-US" sz="2000" dirty="0" smtClean="0"/>
                <a:t> 선포하여 독도가 한국영토임을 선언</a:t>
              </a:r>
              <a:endParaRPr lang="en-US" altLang="ko-KR" sz="2000" dirty="0" smtClean="0"/>
            </a:p>
            <a:p>
              <a:pPr algn="ctr"/>
              <a:r>
                <a:rPr lang="en-US" altLang="ko-KR" sz="2000" dirty="0" smtClean="0"/>
                <a:t>-</a:t>
              </a:r>
              <a:r>
                <a:rPr lang="ko-KR" altLang="en-US" sz="2000" dirty="0" smtClean="0"/>
                <a:t>일본은 이에 대해 </a:t>
              </a:r>
              <a:r>
                <a:rPr lang="ko-KR" altLang="en-US" sz="2000" dirty="0" err="1" smtClean="0"/>
                <a:t>일본령</a:t>
              </a:r>
              <a:r>
                <a:rPr lang="ko-KR" altLang="en-US" sz="2000" dirty="0" smtClean="0"/>
                <a:t> </a:t>
              </a:r>
              <a:r>
                <a:rPr lang="ko-KR" altLang="en-US" sz="2000" dirty="0" err="1" smtClean="0"/>
                <a:t>타케시마임을</a:t>
              </a:r>
              <a:r>
                <a:rPr lang="ko-KR" altLang="en-US" sz="2000" dirty="0" smtClean="0"/>
                <a:t> 항의했다</a:t>
              </a:r>
              <a:r>
                <a:rPr lang="en-US" altLang="ko-KR" sz="2000" dirty="0" smtClean="0"/>
                <a:t>.</a:t>
              </a:r>
            </a:p>
            <a:p>
              <a:pPr algn="ctr"/>
              <a:r>
                <a:rPr lang="ko-KR" altLang="en-US" dirty="0" smtClean="0"/>
                <a:t> </a:t>
              </a:r>
              <a:endParaRPr lang="ko-KR" altLang="en-US" dirty="0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4572000" y="1357298"/>
              <a:ext cx="3714776" cy="4929222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-</a:t>
              </a:r>
              <a:r>
                <a:rPr lang="ko-KR" altLang="en-US" sz="2000" dirty="0" smtClean="0"/>
                <a:t>한국정부는 </a:t>
              </a:r>
              <a:r>
                <a:rPr lang="en-US" altLang="ko-KR" sz="2000" dirty="0" smtClean="0"/>
                <a:t>1956</a:t>
              </a:r>
              <a:r>
                <a:rPr lang="ko-KR" altLang="en-US" sz="2000" dirty="0" smtClean="0"/>
                <a:t>년까지 </a:t>
              </a:r>
              <a:r>
                <a:rPr lang="ko-KR" altLang="en-US" sz="2000" dirty="0" err="1" smtClean="0"/>
                <a:t>평화선을</a:t>
              </a:r>
              <a:r>
                <a:rPr lang="ko-KR" altLang="en-US" sz="2000" dirty="0" smtClean="0"/>
                <a:t> 배타적 </a:t>
              </a:r>
              <a:r>
                <a:rPr lang="ko-KR" altLang="en-US" sz="2000" dirty="0" err="1" smtClean="0"/>
                <a:t>주권선으로</a:t>
              </a:r>
              <a:r>
                <a:rPr lang="ko-KR" altLang="en-US" sz="2000" dirty="0" smtClean="0"/>
                <a:t> 지킴</a:t>
              </a:r>
              <a:endParaRPr lang="en-US" altLang="ko-KR" sz="2000" dirty="0" smtClean="0"/>
            </a:p>
            <a:p>
              <a:pPr algn="ctr"/>
              <a:r>
                <a:rPr lang="en-US" altLang="ko-KR" sz="2000" dirty="0" smtClean="0"/>
                <a:t>-1956</a:t>
              </a:r>
              <a:r>
                <a:rPr lang="ko-KR" altLang="en-US" sz="2000" dirty="0" smtClean="0"/>
                <a:t>년 어업협정에서는 일본은 간접적으로 독도에 대한 영유권 훼손 </a:t>
              </a:r>
              <a:r>
                <a:rPr lang="ko-KR" altLang="en-US" sz="2000" dirty="0" err="1" smtClean="0"/>
                <a:t>하려함</a:t>
              </a:r>
              <a:endParaRPr lang="en-US" altLang="ko-KR" sz="2000" dirty="0" smtClean="0"/>
            </a:p>
            <a:p>
              <a:pPr algn="ctr"/>
              <a:r>
                <a:rPr lang="en-US" altLang="ko-KR" sz="2000" dirty="0" smtClean="0"/>
                <a:t>-1965</a:t>
              </a:r>
              <a:r>
                <a:rPr lang="ko-KR" altLang="en-US" sz="2000" dirty="0" smtClean="0"/>
                <a:t>년 평화선 철폐</a:t>
              </a:r>
              <a:endParaRPr lang="en-US" altLang="ko-KR" sz="2000" dirty="0" smtClean="0"/>
            </a:p>
            <a:p>
              <a:pPr algn="ctr"/>
              <a:r>
                <a:rPr lang="en-US" altLang="ko-KR" sz="2000" dirty="0" smtClean="0"/>
                <a:t>-1999</a:t>
              </a:r>
              <a:r>
                <a:rPr lang="ko-KR" altLang="en-US" sz="2000" dirty="0" smtClean="0"/>
                <a:t>년</a:t>
              </a:r>
              <a:r>
                <a:rPr lang="en-US" altLang="ko-KR" sz="2000" dirty="0" smtClean="0"/>
                <a:t> </a:t>
              </a:r>
              <a:r>
                <a:rPr lang="en-US" altLang="ko-KR" sz="2000" dirty="0" smtClean="0"/>
                <a:t>1</a:t>
              </a:r>
              <a:r>
                <a:rPr lang="ko-KR" altLang="en-US" sz="2000" dirty="0" smtClean="0"/>
                <a:t>월 독도가 </a:t>
              </a:r>
              <a:r>
                <a:rPr lang="ko-KR" altLang="en-US" sz="2000" dirty="0" err="1" smtClean="0"/>
                <a:t>중간수역안에</a:t>
              </a:r>
              <a:r>
                <a:rPr lang="ko-KR" altLang="en-US" sz="2000" dirty="0" smtClean="0"/>
                <a:t> 포함되는 </a:t>
              </a:r>
              <a:r>
                <a:rPr lang="ko-KR" altLang="en-US" sz="2000" dirty="0" smtClean="0">
                  <a:hlinkClick r:id="rId3"/>
                </a:rPr>
                <a:t>어업협정</a:t>
              </a:r>
              <a:r>
                <a:rPr lang="ko-KR" altLang="en-US" sz="2000" dirty="0" smtClean="0"/>
                <a:t> 채택</a:t>
              </a:r>
              <a:endParaRPr lang="en-US" altLang="ko-KR" sz="2000" dirty="0" smtClean="0"/>
            </a:p>
            <a:p>
              <a:pPr algn="ctr"/>
              <a:r>
                <a:rPr lang="ko-KR" altLang="en-US" sz="2000" dirty="0" smtClean="0"/>
                <a:t> </a:t>
              </a:r>
              <a:endParaRPr lang="ko-KR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순서도: 대체 처리 3"/>
          <p:cNvSpPr/>
          <p:nvPr/>
        </p:nvSpPr>
        <p:spPr>
          <a:xfrm>
            <a:off x="-1785982" y="142852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영토분쟁의 표면화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4)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  <a:hlinkClick r:id="rId2"/>
              </a:rPr>
              <a:t>조어도 문제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500034" y="1500174"/>
            <a:ext cx="8143932" cy="42862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ko-KR" altLang="en-US" sz="2300" dirty="0" smtClean="0"/>
              <a:t>일본은 </a:t>
            </a:r>
            <a:r>
              <a:rPr lang="en-US" altLang="ko-KR" sz="2300" dirty="0" smtClean="0"/>
              <a:t>1985</a:t>
            </a:r>
            <a:r>
              <a:rPr lang="ko-KR" altLang="en-US" sz="2300" dirty="0" smtClean="0"/>
              <a:t>년 </a:t>
            </a:r>
            <a:r>
              <a:rPr lang="ko-KR" altLang="en-US" sz="2300" dirty="0" err="1" smtClean="0"/>
              <a:t>센카구</a:t>
            </a:r>
            <a:r>
              <a:rPr lang="ko-KR" altLang="en-US" sz="2300" dirty="0" smtClean="0"/>
              <a:t> 열도를 무주지로 간주하여 </a:t>
            </a:r>
            <a:r>
              <a:rPr lang="ko-KR" altLang="en-US" sz="2300" dirty="0" err="1" smtClean="0"/>
              <a:t>오키나와현에</a:t>
            </a:r>
            <a:r>
              <a:rPr lang="ko-KR" altLang="en-US" sz="2300" dirty="0" smtClean="0"/>
              <a:t> 편입</a:t>
            </a:r>
            <a:endParaRPr lang="en-US" altLang="ko-KR" sz="2300" dirty="0" smtClean="0"/>
          </a:p>
          <a:p>
            <a:pPr marL="342900" indent="-342900" algn="ctr">
              <a:buAutoNum type="arabicParenR"/>
            </a:pPr>
            <a:r>
              <a:rPr lang="ko-KR" altLang="en-US" sz="2300" dirty="0" err="1" smtClean="0"/>
              <a:t>메이지정부</a:t>
            </a:r>
            <a:r>
              <a:rPr lang="ko-KR" altLang="en-US" sz="2300" dirty="0" err="1" smtClean="0"/>
              <a:t>가</a:t>
            </a:r>
            <a:r>
              <a:rPr lang="ko-KR" altLang="en-US" sz="2300" dirty="0" smtClean="0"/>
              <a:t> </a:t>
            </a:r>
            <a:r>
              <a:rPr lang="ko-KR" altLang="en-US" sz="2300" dirty="0" smtClean="0"/>
              <a:t>실시한 무주지 선점에 기초한 일본영토에 편입한 조치가 국제법상 유효한지의 여부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중국과 대만은 그것이 중국영토의 탈취 또는 도취행위라고 주장</a:t>
            </a:r>
            <a:endParaRPr lang="en-US" altLang="ko-KR" sz="2300" dirty="0" smtClean="0"/>
          </a:p>
          <a:p>
            <a:pPr marL="342900" indent="-342900" algn="ctr">
              <a:buAutoNum type="arabicParenR"/>
            </a:pPr>
            <a:r>
              <a:rPr lang="ko-KR" altLang="en-US" sz="2300" dirty="0" smtClean="0"/>
              <a:t>일본은 무주지 선점 후 자국영토로서 </a:t>
            </a:r>
            <a:r>
              <a:rPr lang="ko-KR" altLang="en-US" sz="2300" dirty="0" err="1" smtClean="0"/>
              <a:t>센카쿠열도를</a:t>
            </a:r>
            <a:r>
              <a:rPr lang="ko-KR" altLang="en-US" sz="2300" dirty="0" smtClean="0"/>
              <a:t> 계속적으</a:t>
            </a:r>
            <a:r>
              <a:rPr lang="ko-KR" altLang="en-US" sz="2300" dirty="0" smtClean="0"/>
              <a:t>로 </a:t>
            </a:r>
            <a:r>
              <a:rPr lang="ko-KR" altLang="en-US" sz="2300" dirty="0" smtClean="0"/>
              <a:t>실질적 지배해왔다고 주장하는데 비해 중국과 대만은 이 사실의 의문제기</a:t>
            </a:r>
            <a:endParaRPr lang="en-US" altLang="ko-KR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순서도: 대체 처리 4"/>
          <p:cNvSpPr/>
          <p:nvPr/>
        </p:nvSpPr>
        <p:spPr>
          <a:xfrm>
            <a:off x="-1785982" y="142852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영토분쟁의 표면화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5)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유구문제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28596" y="1428736"/>
            <a:ext cx="8215370" cy="41434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-1954</a:t>
            </a:r>
            <a:r>
              <a:rPr lang="ko-KR" altLang="en-US" sz="2400" dirty="0" smtClean="0"/>
              <a:t>년 </a:t>
            </a:r>
            <a:r>
              <a:rPr lang="ko-KR" altLang="en-US" sz="2400" dirty="0" err="1" smtClean="0"/>
              <a:t>오가사와라군도를</a:t>
            </a:r>
            <a:r>
              <a:rPr lang="ko-KR" altLang="en-US" sz="2400" dirty="0" smtClean="0"/>
              <a:t> 일본영토</a:t>
            </a:r>
            <a:r>
              <a:rPr lang="ko-KR" altLang="en-US" sz="2400" dirty="0" smtClean="0"/>
              <a:t>에 </a:t>
            </a:r>
            <a:r>
              <a:rPr lang="ko-KR" altLang="en-US" sz="2400" dirty="0" smtClean="0"/>
              <a:t>흡수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오키나와는 종전직전까지 미군과의 격렬한 전투 끝에 점령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-1969</a:t>
            </a:r>
            <a:r>
              <a:rPr lang="ko-KR" altLang="en-US" sz="2400" dirty="0" smtClean="0"/>
              <a:t>년 사토</a:t>
            </a:r>
            <a:r>
              <a:rPr lang="en-US" altLang="ko-KR" sz="2400" dirty="0" smtClean="0"/>
              <a:t>·</a:t>
            </a:r>
            <a:r>
              <a:rPr lang="ko-KR" altLang="en-US" sz="2400" dirty="0" err="1" smtClean="0"/>
              <a:t>닉슨수뇌회담에서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‘</a:t>
            </a:r>
            <a:r>
              <a:rPr lang="ko-KR" altLang="en-US" sz="2400" dirty="0" err="1" smtClean="0"/>
              <a:t>핵제거</a:t>
            </a:r>
            <a:r>
              <a:rPr lang="en-US" altLang="ko-KR" sz="2400" dirty="0" smtClean="0"/>
              <a:t>·</a:t>
            </a:r>
            <a:r>
              <a:rPr lang="ko-KR" altLang="en-US" sz="2400" dirty="0" smtClean="0"/>
              <a:t>본토병합</a:t>
            </a:r>
            <a:r>
              <a:rPr lang="en-US" altLang="ko-KR" sz="2400" dirty="0" smtClean="0"/>
              <a:t>’ </a:t>
            </a:r>
            <a:r>
              <a:rPr lang="ko-KR" altLang="en-US" sz="2400" dirty="0" smtClean="0"/>
              <a:t>등의 조건으로 반환이 합의되었고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년 후 </a:t>
            </a:r>
            <a:r>
              <a:rPr lang="en-US" altLang="ko-KR" sz="2400" dirty="0" smtClean="0"/>
              <a:t>1972</a:t>
            </a:r>
            <a:r>
              <a:rPr lang="ko-KR" altLang="en-US" sz="2400" dirty="0" smtClean="0"/>
              <a:t>년 </a:t>
            </a:r>
            <a:r>
              <a:rPr lang="en-US" altLang="ko-KR" sz="2400" dirty="0" smtClean="0"/>
              <a:t>5</a:t>
            </a:r>
            <a:r>
              <a:rPr lang="ko-KR" altLang="en-US" sz="2400" dirty="0" smtClean="0"/>
              <a:t>월에 일본에 반환 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순서도: 대체 처리 3"/>
          <p:cNvSpPr/>
          <p:nvPr/>
        </p:nvSpPr>
        <p:spPr>
          <a:xfrm>
            <a:off x="-928726" y="0"/>
            <a:ext cx="8286808" cy="1143008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영토해결방법의 일본적 특수성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642910" y="1285860"/>
            <a:ext cx="7715304" cy="4857784"/>
            <a:chOff x="642910" y="1285860"/>
            <a:chExt cx="7715304" cy="4857784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642910" y="1285860"/>
              <a:ext cx="7715304" cy="2286016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000" dirty="0" smtClean="0"/>
            </a:p>
            <a:p>
              <a:pPr algn="ctr"/>
              <a:endParaRPr lang="en-US" altLang="ko-KR" sz="2000" dirty="0" smtClean="0"/>
            </a:p>
            <a:p>
              <a:pPr algn="ctr"/>
              <a:r>
                <a:rPr lang="en-US" altLang="ko-KR" sz="2000" dirty="0" smtClean="0"/>
                <a:t>-</a:t>
              </a:r>
              <a:r>
                <a:rPr lang="ko-KR" altLang="en-US" sz="2000" dirty="0" smtClean="0"/>
                <a:t>현재 일본영토의 근거는 샌프란시스코조약에서 의거하여 결정 된 것</a:t>
              </a:r>
              <a:endParaRPr lang="en-US" altLang="ko-KR" sz="2000" dirty="0" smtClean="0"/>
            </a:p>
            <a:p>
              <a:pPr algn="ctr"/>
              <a:r>
                <a:rPr lang="en-US" altLang="ko-KR" sz="2000" dirty="0" smtClean="0"/>
                <a:t>-1952</a:t>
              </a:r>
              <a:r>
                <a:rPr lang="ko-KR" altLang="en-US" sz="2000" dirty="0" smtClean="0"/>
                <a:t>년 평화조약으로 주권을 회복한 일본이 샌프란시스코조약을 일본에 유리하게 해석→포츠담선언의 해석상 박탈 당한 영토에 대해서도 영유권을 주장함으로써 좀처럼 해결되지 않는 분쟁지역으로 남음</a:t>
              </a:r>
              <a:endParaRPr lang="en-US" altLang="ko-KR" sz="2000" dirty="0" smtClean="0"/>
            </a:p>
            <a:p>
              <a:pPr algn="ctr"/>
              <a:endParaRPr lang="en-US" altLang="ko-KR" sz="2000" dirty="0" smtClean="0"/>
            </a:p>
            <a:p>
              <a:pPr algn="ctr"/>
              <a:endParaRPr lang="ko-KR" altLang="en-US" sz="2000" dirty="0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642910" y="3857628"/>
              <a:ext cx="7715304" cy="2286016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000" dirty="0" smtClean="0"/>
                <a:t>▶포스트냉전시대의 영토해결방법</a:t>
              </a:r>
            </a:p>
            <a:p>
              <a:pPr algn="ctr"/>
              <a:r>
                <a:rPr lang="ko-KR" altLang="en-US" sz="2000" dirty="0" smtClean="0"/>
                <a:t>①종전의 내셔널리즘적인 사고 탈피</a:t>
              </a:r>
            </a:p>
            <a:p>
              <a:pPr algn="ctr"/>
              <a:r>
                <a:rPr lang="ko-KR" altLang="en-US" sz="2000" dirty="0" smtClean="0"/>
                <a:t>②</a:t>
              </a:r>
              <a:r>
                <a:rPr lang="ko-KR" altLang="en-US" sz="2000" dirty="0" err="1" smtClean="0"/>
                <a:t>리져널리즘에</a:t>
              </a:r>
              <a:r>
                <a:rPr lang="ko-KR" altLang="en-US" sz="2000" dirty="0" smtClean="0"/>
                <a:t> 입각하여 상호협조와 양보로 </a:t>
              </a:r>
              <a:r>
                <a:rPr lang="ko-KR" altLang="en-US" sz="2000" dirty="0" err="1" smtClean="0"/>
                <a:t>윈윈게임으로</a:t>
              </a:r>
              <a:r>
                <a:rPr lang="ko-KR" altLang="en-US" sz="2000" dirty="0" smtClean="0"/>
                <a:t> 해결</a:t>
              </a:r>
            </a:p>
            <a:p>
              <a:pPr algn="ctr"/>
              <a:r>
                <a:rPr lang="ko-KR" altLang="en-US" sz="2000" dirty="0" smtClean="0"/>
                <a:t>③일본정부는 영토분쟁 중 </a:t>
              </a:r>
              <a:r>
                <a:rPr lang="ko-KR" altLang="en-US" sz="2000" dirty="0" err="1" smtClean="0"/>
                <a:t>러일간의</a:t>
              </a:r>
              <a:r>
                <a:rPr lang="ko-KR" altLang="en-US" sz="2000" dirty="0" smtClean="0"/>
                <a:t> </a:t>
              </a:r>
              <a:r>
                <a:rPr lang="ko-KR" altLang="en-US" sz="2000" dirty="0" err="1" smtClean="0"/>
                <a:t>북변</a:t>
              </a:r>
              <a:r>
                <a:rPr lang="en-US" altLang="ko-KR" sz="2000" dirty="0" smtClean="0"/>
                <a:t>4</a:t>
              </a:r>
              <a:r>
                <a:rPr lang="ko-KR" altLang="en-US" sz="2000" dirty="0" err="1" smtClean="0"/>
                <a:t>도문제를</a:t>
              </a:r>
              <a:r>
                <a:rPr lang="ko-KR" altLang="en-US" sz="2000" dirty="0" smtClean="0"/>
                <a:t> 시급히 </a:t>
              </a:r>
              <a:r>
                <a:rPr lang="ko-KR" altLang="en-US" sz="2000" dirty="0" err="1" smtClean="0"/>
                <a:t>해결해야하며</a:t>
              </a:r>
              <a:r>
                <a:rPr lang="ko-KR" altLang="en-US" sz="2000" dirty="0" smtClean="0"/>
                <a:t> 가중 중요한 문제이다</a:t>
              </a:r>
              <a:r>
                <a:rPr lang="en-US" altLang="ko-KR" sz="2000" dirty="0" smtClean="0"/>
                <a:t>.</a:t>
              </a:r>
              <a:endParaRPr lang="en-US" altLang="ko-KR" sz="20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오각형 3"/>
          <p:cNvSpPr/>
          <p:nvPr/>
        </p:nvSpPr>
        <p:spPr>
          <a:xfrm>
            <a:off x="214282" y="2143116"/>
            <a:ext cx="3643338" cy="1214446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일본영토분쟁지역</a:t>
            </a:r>
            <a:endParaRPr lang="ko-KR" altLang="en-US" sz="2800" b="1" dirty="0"/>
          </a:p>
        </p:txBody>
      </p:sp>
      <p:pic>
        <p:nvPicPr>
          <p:cNvPr id="5" name="그림 4" descr="GYH2008071500060004400_P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428604"/>
            <a:ext cx="4514850" cy="56483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714348" y="1142984"/>
            <a:ext cx="7572428" cy="40005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0" dirty="0" smtClean="0">
                <a:solidFill>
                  <a:schemeClr val="accent4">
                    <a:lumMod val="50000"/>
                  </a:schemeClr>
                </a:solidFill>
              </a:rPr>
              <a:t>감사합니다</a:t>
            </a:r>
            <a:r>
              <a:rPr lang="en-US" altLang="ko-KR" sz="8000" dirty="0" smtClean="0">
                <a:solidFill>
                  <a:schemeClr val="accent4">
                    <a:lumMod val="50000"/>
                  </a:schemeClr>
                </a:solidFill>
              </a:rPr>
              <a:t>!</a:t>
            </a:r>
            <a:endParaRPr lang="ko-KR" altLang="en-US" sz="8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순서도: 대체 처리 13"/>
          <p:cNvSpPr/>
          <p:nvPr/>
        </p:nvSpPr>
        <p:spPr>
          <a:xfrm>
            <a:off x="357158" y="3429000"/>
            <a:ext cx="8429684" cy="142876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미국의 신탁통치지역은 제</a:t>
            </a:r>
            <a:r>
              <a:rPr lang="en-US" altLang="ko-KR" sz="2800" dirty="0" smtClean="0"/>
              <a:t>2</a:t>
            </a:r>
            <a:r>
              <a:rPr lang="ko-KR" altLang="en-US" sz="2800" dirty="0" smtClean="0"/>
              <a:t>장 제</a:t>
            </a:r>
            <a:r>
              <a:rPr lang="en-US" altLang="ko-KR" sz="2800" dirty="0" smtClean="0"/>
              <a:t>3</a:t>
            </a:r>
            <a:r>
              <a:rPr lang="ko-KR" altLang="en-US" sz="2800" dirty="0" smtClean="0"/>
              <a:t>조에 의해서 결정되었다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0" name="순서도: 대체 처리 19"/>
          <p:cNvSpPr/>
          <p:nvPr/>
        </p:nvSpPr>
        <p:spPr>
          <a:xfrm>
            <a:off x="428596" y="1214422"/>
            <a:ext cx="8429684" cy="142876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샌프란시스코조약 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대일평화조약</a:t>
            </a:r>
            <a:r>
              <a:rPr lang="en-US" altLang="ko-KR" sz="2800" b="1" dirty="0" smtClean="0"/>
              <a:t>)</a:t>
            </a:r>
          </a:p>
          <a:p>
            <a:pPr algn="ctr"/>
            <a:r>
              <a:rPr lang="en-US" altLang="ko-KR" sz="2800" dirty="0" smtClean="0"/>
              <a:t>-</a:t>
            </a:r>
            <a:r>
              <a:rPr lang="ko-KR" altLang="en-US" sz="2800" dirty="0" smtClean="0"/>
              <a:t>현재 일본영토 범위는 제</a:t>
            </a:r>
            <a:r>
              <a:rPr lang="en-US" altLang="ko-KR" sz="2800" dirty="0" smtClean="0"/>
              <a:t>2</a:t>
            </a:r>
            <a:r>
              <a:rPr lang="ko-KR" altLang="en-US" sz="2800" dirty="0" smtClean="0"/>
              <a:t>장 제</a:t>
            </a:r>
            <a:r>
              <a:rPr lang="en-US" altLang="ko-KR" sz="2800" dirty="0" smtClean="0"/>
              <a:t>2</a:t>
            </a:r>
            <a:r>
              <a:rPr lang="ko-KR" altLang="en-US" sz="2800" dirty="0" smtClean="0"/>
              <a:t>조에 의해서 결정되어졌다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센프란시스코조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571480"/>
            <a:ext cx="4647683" cy="550072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오각형 4"/>
          <p:cNvSpPr/>
          <p:nvPr/>
        </p:nvSpPr>
        <p:spPr>
          <a:xfrm>
            <a:off x="214282" y="2143116"/>
            <a:ext cx="3643338" cy="1214446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샌프란시스코조약</a:t>
            </a:r>
            <a:endParaRPr lang="ko-KR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순서도: 대체 처리 5"/>
          <p:cNvSpPr/>
          <p:nvPr/>
        </p:nvSpPr>
        <p:spPr>
          <a:xfrm>
            <a:off x="0" y="142852"/>
            <a:ext cx="7286676" cy="107157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>
              <a:buAutoNum type="arabicPeriod"/>
            </a:pP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일본영토의 시기별 확정근거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제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기 국경획선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국민국가성립에 의한 </a:t>
            </a:r>
            <a:r>
              <a:rPr lang="ko-KR" altLang="en-US" sz="2400" b="1" cap="all" dirty="0" err="1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국경획선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 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714348" y="1428736"/>
            <a:ext cx="7143800" cy="1071570"/>
            <a:chOff x="1357290" y="1633525"/>
            <a:chExt cx="6500858" cy="1295409"/>
          </a:xfrm>
        </p:grpSpPr>
        <p:sp>
          <p:nvSpPr>
            <p:cNvPr id="5" name="직사각형 4"/>
            <p:cNvSpPr/>
            <p:nvPr/>
          </p:nvSpPr>
          <p:spPr>
            <a:xfrm>
              <a:off x="2571736" y="1633525"/>
              <a:ext cx="5286412" cy="1295409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>
                  <a:hlinkClick r:id="rId2"/>
                </a:rPr>
                <a:t>       </a:t>
              </a:r>
              <a:r>
                <a:rPr lang="ko-KR" altLang="en-US" sz="2400" dirty="0" smtClean="0">
                  <a:solidFill>
                    <a:schemeClr val="bg1"/>
                  </a:solidFill>
                  <a:hlinkClick r:id="rId2"/>
                </a:rPr>
                <a:t>쿠릴열도</a:t>
              </a:r>
              <a:r>
                <a:rPr lang="en-US" altLang="ko-KR" sz="2400" dirty="0" smtClean="0"/>
                <a:t>, </a:t>
              </a:r>
              <a:r>
                <a:rPr lang="ko-KR" altLang="en-US" sz="2400" dirty="0" smtClean="0"/>
                <a:t>홋카이도</a:t>
              </a:r>
              <a:r>
                <a:rPr lang="en-US" altLang="ko-KR" sz="2400" dirty="0" smtClean="0"/>
                <a:t>, </a:t>
              </a:r>
              <a:r>
                <a:rPr lang="ko-KR" altLang="en-US" sz="2400" dirty="0" smtClean="0"/>
                <a:t>사할린도</a:t>
              </a:r>
              <a:endParaRPr lang="ko-KR" altLang="en-US" sz="2400" dirty="0"/>
            </a:p>
          </p:txBody>
        </p:sp>
        <p:sp>
          <p:nvSpPr>
            <p:cNvPr id="7" name="순서도: 화면 표시 6"/>
            <p:cNvSpPr/>
            <p:nvPr/>
          </p:nvSpPr>
          <p:spPr>
            <a:xfrm>
              <a:off x="1357290" y="1633525"/>
              <a:ext cx="2210292" cy="1295409"/>
            </a:xfrm>
            <a:prstGeom prst="flowChartDisplay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err="1" smtClean="0"/>
                <a:t>북변한계</a:t>
              </a:r>
              <a:r>
                <a:rPr lang="ko-KR" altLang="en-US" sz="2800" dirty="0" smtClean="0"/>
                <a:t> </a:t>
              </a:r>
              <a:endParaRPr lang="ko-KR" altLang="en-US" sz="2800" dirty="0"/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714348" y="2643182"/>
            <a:ext cx="7143800" cy="1071570"/>
            <a:chOff x="1357290" y="1633525"/>
            <a:chExt cx="6500858" cy="1295409"/>
          </a:xfrm>
        </p:grpSpPr>
        <p:sp>
          <p:nvSpPr>
            <p:cNvPr id="27" name="직사각형 26"/>
            <p:cNvSpPr/>
            <p:nvPr/>
          </p:nvSpPr>
          <p:spPr>
            <a:xfrm>
              <a:off x="2571736" y="1633525"/>
              <a:ext cx="5286412" cy="1295409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/>
                <a:t>       </a:t>
              </a:r>
              <a:r>
                <a:rPr lang="ko-KR" altLang="en-US" sz="2400" dirty="0" err="1" smtClean="0"/>
                <a:t>오가사와라군도</a:t>
              </a:r>
              <a:endParaRPr lang="ko-KR" altLang="en-US" sz="2400" dirty="0"/>
            </a:p>
          </p:txBody>
        </p:sp>
        <p:sp>
          <p:nvSpPr>
            <p:cNvPr id="28" name="순서도: 화면 표시 27"/>
            <p:cNvSpPr/>
            <p:nvPr/>
          </p:nvSpPr>
          <p:spPr>
            <a:xfrm>
              <a:off x="1357290" y="1633525"/>
              <a:ext cx="2210292" cy="1295409"/>
            </a:xfrm>
            <a:prstGeom prst="flowChartDisplay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err="1" smtClean="0"/>
                <a:t>남변한계</a:t>
              </a:r>
              <a:r>
                <a:rPr lang="ko-KR" altLang="en-US" sz="2800" dirty="0" smtClean="0"/>
                <a:t> </a:t>
              </a:r>
              <a:endParaRPr lang="ko-KR" altLang="en-US" sz="2800" dirty="0"/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714348" y="3857628"/>
            <a:ext cx="7143800" cy="1071570"/>
            <a:chOff x="1357290" y="1633525"/>
            <a:chExt cx="6500858" cy="1295409"/>
          </a:xfrm>
        </p:grpSpPr>
        <p:sp>
          <p:nvSpPr>
            <p:cNvPr id="30" name="직사각형 29"/>
            <p:cNvSpPr/>
            <p:nvPr/>
          </p:nvSpPr>
          <p:spPr>
            <a:xfrm>
              <a:off x="2571736" y="1633525"/>
              <a:ext cx="5286412" cy="1295409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/>
                <a:t>울릉도 편입실패</a:t>
              </a:r>
              <a:endParaRPr lang="ko-KR" altLang="en-US" sz="2400" dirty="0"/>
            </a:p>
          </p:txBody>
        </p:sp>
        <p:sp>
          <p:nvSpPr>
            <p:cNvPr id="31" name="순서도: 화면 표시 30"/>
            <p:cNvSpPr/>
            <p:nvPr/>
          </p:nvSpPr>
          <p:spPr>
            <a:xfrm>
              <a:off x="1357290" y="1633525"/>
              <a:ext cx="2210292" cy="1295409"/>
            </a:xfrm>
            <a:prstGeom prst="flowChartDisplay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err="1" smtClean="0"/>
                <a:t>서변한계</a:t>
              </a:r>
              <a:r>
                <a:rPr lang="ko-KR" altLang="en-US" sz="2800" dirty="0" smtClean="0"/>
                <a:t> </a:t>
              </a:r>
              <a:endParaRPr lang="ko-KR" altLang="en-US" sz="2800" dirty="0"/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714348" y="5143512"/>
            <a:ext cx="7143800" cy="1071570"/>
            <a:chOff x="1357290" y="1633525"/>
            <a:chExt cx="6500858" cy="1295409"/>
          </a:xfrm>
        </p:grpSpPr>
        <p:sp>
          <p:nvSpPr>
            <p:cNvPr id="33" name="직사각형 32"/>
            <p:cNvSpPr/>
            <p:nvPr/>
          </p:nvSpPr>
          <p:spPr>
            <a:xfrm>
              <a:off x="2571736" y="1633525"/>
              <a:ext cx="5286412" cy="1295409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/>
                <a:t>       유구편입 및 대만침공 실패</a:t>
              </a:r>
              <a:endParaRPr lang="ko-KR" altLang="en-US" sz="2400" dirty="0"/>
            </a:p>
          </p:txBody>
        </p:sp>
        <p:sp>
          <p:nvSpPr>
            <p:cNvPr id="34" name="순서도: 화면 표시 33"/>
            <p:cNvSpPr/>
            <p:nvPr/>
          </p:nvSpPr>
          <p:spPr>
            <a:xfrm>
              <a:off x="1357290" y="1633525"/>
              <a:ext cx="2210292" cy="1295409"/>
            </a:xfrm>
            <a:prstGeom prst="flowChartDisplay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err="1" smtClean="0"/>
                <a:t>서남변</a:t>
              </a:r>
              <a:endParaRPr lang="en-US" altLang="ko-KR" sz="2800" dirty="0" smtClean="0"/>
            </a:p>
            <a:p>
              <a:pPr algn="ctr"/>
              <a:r>
                <a:rPr lang="ko-KR" altLang="en-US" sz="2800" dirty="0" smtClean="0"/>
                <a:t>한계 </a:t>
              </a:r>
              <a:endParaRPr lang="ko-KR" altLang="en-US" sz="28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00604200626445345_b_wingwa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1214422"/>
            <a:ext cx="4429156" cy="354806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오각형 4"/>
          <p:cNvSpPr/>
          <p:nvPr/>
        </p:nvSpPr>
        <p:spPr>
          <a:xfrm>
            <a:off x="428596" y="2285992"/>
            <a:ext cx="3643338" cy="1214446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영유권 주장 지역</a:t>
            </a:r>
            <a:endParaRPr lang="ko-KR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0" y="142852"/>
            <a:ext cx="7286676" cy="107157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>
              <a:buAutoNum type="arabicPeriod"/>
            </a:pP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일본영토의 시기별 확정근거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제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기 국경획선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제국주의시대의 영토확장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214414" y="2000240"/>
            <a:ext cx="5809244" cy="10715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대만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유구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조어도</a:t>
            </a:r>
            <a:endParaRPr lang="ko-KR" altLang="en-US" sz="2800" dirty="0"/>
          </a:p>
        </p:txBody>
      </p:sp>
      <p:sp>
        <p:nvSpPr>
          <p:cNvPr id="12" name="직사각형 11"/>
          <p:cNvSpPr/>
          <p:nvPr/>
        </p:nvSpPr>
        <p:spPr>
          <a:xfrm>
            <a:off x="1857356" y="3571876"/>
            <a:ext cx="5809244" cy="10715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독도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한반도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사할린 남부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순서도: 대체 처리 4"/>
          <p:cNvSpPr/>
          <p:nvPr/>
        </p:nvSpPr>
        <p:spPr>
          <a:xfrm>
            <a:off x="0" y="285728"/>
            <a:ext cx="8286776" cy="71438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>
              <a:buAutoNum type="arabicPeriod"/>
            </a:pP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일본영토의 시기별 확정근거</a:t>
            </a:r>
            <a:endParaRPr lang="en-US" altLang="ko-KR" sz="3000" b="1" cap="all" dirty="0" smtClean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  <a:p>
            <a:pPr marL="514350" indent="-514350" algn="ctr"/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제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기 국경획선</a:t>
            </a:r>
            <a:r>
              <a:rPr lang="en-US" altLang="ko-KR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4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샌프란시스코 대일강화조약의 영토결정</a:t>
            </a:r>
            <a:endParaRPr lang="ko-KR" altLang="en-US" sz="24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85720" y="1142984"/>
            <a:ext cx="4071966" cy="4929222"/>
            <a:chOff x="285720" y="1142984"/>
            <a:chExt cx="4071966" cy="4929222"/>
          </a:xfrm>
        </p:grpSpPr>
        <p:sp>
          <p:nvSpPr>
            <p:cNvPr id="4" name="직사각형 3"/>
            <p:cNvSpPr/>
            <p:nvPr/>
          </p:nvSpPr>
          <p:spPr>
            <a:xfrm>
              <a:off x="285720" y="1357298"/>
              <a:ext cx="4071966" cy="471490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/>
              <a:endParaRPr lang="en-US" altLang="ko-KR" sz="2400" dirty="0" smtClean="0"/>
            </a:p>
            <a:p>
              <a:pPr marL="342900" indent="-342900" algn="ctr"/>
              <a:r>
                <a:rPr lang="ko-KR" altLang="en-US" sz="2000" dirty="0" smtClean="0"/>
                <a:t>제국주의적으로 확정한 지역을 </a:t>
              </a:r>
              <a:r>
                <a:rPr lang="ko-KR" altLang="en-US" sz="2000" dirty="0" err="1" smtClean="0"/>
                <a:t>반환해야한다</a:t>
              </a:r>
              <a:r>
                <a:rPr lang="en-US" altLang="ko-KR" sz="2000" dirty="0" smtClean="0"/>
                <a:t>.</a:t>
              </a:r>
            </a:p>
            <a:p>
              <a:pPr marL="342900" indent="-342900" algn="ctr"/>
              <a:endParaRPr lang="en-US" altLang="ko-KR" sz="2000" dirty="0" smtClean="0"/>
            </a:p>
            <a:p>
              <a:pPr marL="342900" indent="-342900" algn="ctr"/>
              <a:r>
                <a:rPr lang="en-US" altLang="ko-KR" sz="2000" dirty="0" smtClean="0"/>
                <a:t>1)</a:t>
              </a:r>
              <a:r>
                <a:rPr lang="ko-KR" altLang="en-US" sz="2000" dirty="0" smtClean="0"/>
                <a:t>조선독립과 함께 한반도</a:t>
              </a:r>
              <a:r>
                <a:rPr lang="en-US" altLang="ko-KR" sz="2000" dirty="0" smtClean="0"/>
                <a:t>, </a:t>
              </a:r>
              <a:r>
                <a:rPr lang="ko-KR" altLang="en-US" sz="2000" dirty="0" smtClean="0"/>
                <a:t>독도는 조선에 편입</a:t>
              </a:r>
              <a:endParaRPr lang="en-US" altLang="ko-KR" sz="2000" dirty="0" smtClean="0"/>
            </a:p>
            <a:p>
              <a:pPr marL="342900" indent="-342900" algn="ctr"/>
              <a:r>
                <a:rPr lang="en-US" altLang="ko-KR" sz="2000" dirty="0" smtClean="0"/>
                <a:t>2)</a:t>
              </a:r>
              <a:r>
                <a:rPr lang="ko-KR" altLang="en-US" sz="2000" dirty="0" smtClean="0"/>
                <a:t>사할린 남부는 러시아</a:t>
              </a:r>
              <a:endParaRPr lang="en-US" altLang="ko-KR" sz="2000" dirty="0" smtClean="0"/>
            </a:p>
            <a:p>
              <a:pPr marL="342900" indent="-342900" algn="ctr"/>
              <a:r>
                <a:rPr lang="en-US" altLang="ko-KR" sz="2000" dirty="0" smtClean="0"/>
                <a:t>3)</a:t>
              </a:r>
              <a:r>
                <a:rPr lang="ko-KR" altLang="en-US" sz="2000" dirty="0" err="1" smtClean="0"/>
                <a:t>만주국과</a:t>
              </a:r>
              <a:r>
                <a:rPr lang="ko-KR" altLang="en-US" sz="2000" dirty="0" smtClean="0"/>
                <a:t> 조어도 및 대만은 중화민국인문공화국</a:t>
              </a:r>
              <a:endParaRPr lang="en-US" altLang="ko-KR" sz="2000" dirty="0" smtClean="0"/>
            </a:p>
            <a:p>
              <a:pPr marL="342900" indent="-342900" algn="ctr"/>
              <a:r>
                <a:rPr lang="en-US" altLang="ko-KR" sz="2000" dirty="0" smtClean="0"/>
                <a:t>4)</a:t>
              </a:r>
              <a:r>
                <a:rPr lang="ko-KR" altLang="en-US" sz="2000" dirty="0" smtClean="0"/>
                <a:t>유구는 독립</a:t>
              </a:r>
              <a:endParaRPr lang="en-US" altLang="ko-KR" sz="2000" dirty="0" smtClean="0"/>
            </a:p>
            <a:p>
              <a:pPr marL="342900" indent="-342900" algn="ctr"/>
              <a:endParaRPr lang="ko-KR" altLang="en-US" dirty="0"/>
            </a:p>
          </p:txBody>
        </p:sp>
        <p:sp>
          <p:nvSpPr>
            <p:cNvPr id="6" name="순서도: 천공 테이프 5"/>
            <p:cNvSpPr/>
            <p:nvPr/>
          </p:nvSpPr>
          <p:spPr>
            <a:xfrm>
              <a:off x="285720" y="1142984"/>
              <a:ext cx="2857520" cy="1000132"/>
            </a:xfrm>
            <a:prstGeom prst="flowChartPunchedTap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b="1" dirty="0" smtClean="0"/>
                <a:t>카이로</a:t>
              </a:r>
              <a:r>
                <a:rPr lang="en-US" altLang="ko-KR" sz="2400" b="1" dirty="0" smtClean="0"/>
                <a:t>, </a:t>
              </a:r>
              <a:r>
                <a:rPr lang="ko-KR" altLang="en-US" sz="2400" b="1" dirty="0" smtClean="0"/>
                <a:t>포츠담선언 원칙에 의거</a:t>
              </a:r>
              <a:endParaRPr lang="ko-KR" altLang="en-US" sz="2400" b="1" dirty="0"/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4572000" y="1357298"/>
            <a:ext cx="4071966" cy="47149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ko-KR" altLang="en-US" sz="2000" dirty="0" smtClean="0"/>
              <a:t>공산주의국가주권 무시와 일본에 유리한 영토결정</a:t>
            </a:r>
            <a:endParaRPr lang="en-US" altLang="ko-KR" sz="2000" dirty="0" smtClean="0"/>
          </a:p>
          <a:p>
            <a:pPr marL="342900" indent="-342900" algn="ctr"/>
            <a:endParaRPr lang="en-US" altLang="ko-KR" sz="2000" dirty="0" smtClean="0"/>
          </a:p>
          <a:p>
            <a:pPr marL="342900" indent="-342900" algn="ctr"/>
            <a:r>
              <a:rPr lang="en-US" altLang="ko-KR" sz="2000" dirty="0" smtClean="0"/>
              <a:t>1)</a:t>
            </a:r>
            <a:r>
              <a:rPr lang="ko-KR" altLang="en-US" sz="2000" dirty="0" smtClean="0"/>
              <a:t>한국영토 독도의 명확성 </a:t>
            </a:r>
            <a:r>
              <a:rPr lang="en-US" altLang="ko-KR" sz="2000" dirty="0" smtClean="0"/>
              <a:t>X</a:t>
            </a:r>
          </a:p>
          <a:p>
            <a:pPr marL="342900" indent="-342900" algn="ctr"/>
            <a:r>
              <a:rPr lang="en-US" altLang="ko-KR" sz="2000" dirty="0" smtClean="0"/>
              <a:t>2)</a:t>
            </a:r>
            <a:r>
              <a:rPr lang="ko-KR" altLang="en-US" sz="2000" dirty="0" smtClean="0"/>
              <a:t> 유구→일본영토로서 잔존주권 인정</a:t>
            </a:r>
            <a:endParaRPr lang="en-US" altLang="ko-KR" sz="2000" dirty="0" smtClean="0"/>
          </a:p>
          <a:p>
            <a:pPr marL="342900" indent="-342900" algn="ctr"/>
            <a:r>
              <a:rPr lang="en-US" altLang="ko-KR" sz="2000" dirty="0" smtClean="0"/>
              <a:t>3) </a:t>
            </a:r>
            <a:r>
              <a:rPr lang="ko-KR" altLang="en-US" sz="2000" dirty="0" err="1" smtClean="0"/>
              <a:t>오사가와군도</a:t>
            </a:r>
            <a:r>
              <a:rPr lang="ko-KR" altLang="en-US" sz="2000" dirty="0" smtClean="0"/>
              <a:t> 잔존주권 인정하는 신탁통치 당행</a:t>
            </a:r>
            <a:endParaRPr lang="en-US" altLang="ko-KR" sz="2000" dirty="0" smtClean="0"/>
          </a:p>
          <a:p>
            <a:pPr marL="342900" indent="-342900" algn="ctr"/>
            <a:r>
              <a:rPr lang="en-US" altLang="ko-KR" sz="2000" dirty="0" smtClean="0"/>
              <a:t>4) </a:t>
            </a:r>
            <a:r>
              <a:rPr lang="ko-KR" altLang="en-US" sz="2000" dirty="0" smtClean="0"/>
              <a:t>중국의 샌프란시스코강화조약 참가 거부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대만과 </a:t>
            </a:r>
            <a:r>
              <a:rPr lang="ko-KR" altLang="en-US" sz="2000" dirty="0" err="1" smtClean="0"/>
              <a:t>팽호제도</a:t>
            </a:r>
            <a:r>
              <a:rPr lang="ko-KR" altLang="en-US" sz="2000" dirty="0" smtClean="0"/>
              <a:t> 중국주권 인정과 남양군도 영토주권 </a:t>
            </a:r>
            <a:r>
              <a:rPr lang="en-US" altLang="ko-KR" sz="2000" dirty="0" smtClean="0"/>
              <a:t>X</a:t>
            </a:r>
          </a:p>
          <a:p>
            <a:pPr marL="342900" indent="-342900" algn="ctr"/>
            <a:r>
              <a:rPr lang="ko-KR" altLang="en-US" sz="2000" dirty="0" smtClean="0"/>
              <a:t>조어도 영유권주장 언급 기회 </a:t>
            </a:r>
            <a:r>
              <a:rPr lang="en-US" altLang="ko-KR" sz="2000" dirty="0" smtClean="0"/>
              <a:t>X </a:t>
            </a:r>
          </a:p>
          <a:p>
            <a:pPr marL="342900" indent="-342900" algn="ctr"/>
            <a:r>
              <a:rPr lang="en-US" altLang="ko-KR" sz="2000" dirty="0" smtClean="0"/>
              <a:t>5) </a:t>
            </a:r>
            <a:r>
              <a:rPr lang="ko-KR" altLang="en-US" sz="2000" dirty="0" err="1" smtClean="0"/>
              <a:t>북변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도 영유권 러시아에 분할</a:t>
            </a:r>
            <a:endParaRPr lang="en-US" altLang="ko-K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순서도: 대체 처리 5"/>
          <p:cNvSpPr/>
          <p:nvPr/>
        </p:nvSpPr>
        <p:spPr>
          <a:xfrm>
            <a:off x="-357222" y="214290"/>
            <a:ext cx="8286808" cy="71438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en-US" altLang="ko-KR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30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돋움" pitchFamily="50" charset="-127"/>
                <a:ea typeface="돋움" pitchFamily="50" charset="-127"/>
              </a:rPr>
              <a:t>영토분쟁 발생과 국경문제 해결요소</a:t>
            </a:r>
            <a:endParaRPr lang="ko-KR" altLang="en-US" sz="30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714876" y="1214422"/>
            <a:ext cx="3857652" cy="521497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300" dirty="0" smtClean="0"/>
              <a:t>-</a:t>
            </a:r>
            <a:r>
              <a:rPr lang="ko-KR" altLang="en-US" sz="2300" dirty="0" smtClean="0"/>
              <a:t>제국주의적인 방법에 의한 영유권주장은 국제법적으로 </a:t>
            </a:r>
            <a:r>
              <a:rPr lang="ko-KR" altLang="en-US" sz="2300" dirty="0" err="1" smtClean="0"/>
              <a:t>존재하지않는다</a:t>
            </a:r>
            <a:r>
              <a:rPr lang="en-US" altLang="ko-KR" sz="2300" dirty="0" smtClean="0"/>
              <a:t>.</a:t>
            </a:r>
          </a:p>
          <a:p>
            <a:pPr algn="ctr"/>
            <a:r>
              <a:rPr lang="en-US" altLang="ko-KR" sz="2300" dirty="0" smtClean="0"/>
              <a:t>-</a:t>
            </a:r>
            <a:r>
              <a:rPr lang="ko-KR" altLang="en-US" sz="2300" dirty="0" err="1" smtClean="0"/>
              <a:t>북변</a:t>
            </a:r>
            <a:r>
              <a:rPr lang="en-US" altLang="ko-KR" sz="2300" dirty="0" smtClean="0"/>
              <a:t>4</a:t>
            </a:r>
            <a:r>
              <a:rPr lang="ko-KR" altLang="en-US" sz="2300" dirty="0" smtClean="0"/>
              <a:t>도에 대해서는 </a:t>
            </a:r>
            <a:r>
              <a:rPr lang="en-US" altLang="ko-KR" sz="2300" dirty="0" smtClean="0"/>
              <a:t>3</a:t>
            </a:r>
            <a:r>
              <a:rPr lang="ko-KR" altLang="en-US" sz="2300" dirty="0" smtClean="0"/>
              <a:t>년이 경과된 시점에서 일본이 체약국이라 하더라도 </a:t>
            </a:r>
            <a:r>
              <a:rPr lang="ko-KR" altLang="en-US" sz="2300" dirty="0" err="1" smtClean="0"/>
              <a:t>동조약에</a:t>
            </a:r>
            <a:r>
              <a:rPr lang="ko-KR" altLang="en-US" sz="2300" dirty="0" smtClean="0"/>
              <a:t> </a:t>
            </a:r>
            <a:r>
              <a:rPr lang="ko-KR" altLang="en-US" sz="2300" dirty="0" err="1" smtClean="0"/>
              <a:t>구속되지않는다</a:t>
            </a:r>
            <a:r>
              <a:rPr lang="en-US" altLang="ko-KR" sz="2300" dirty="0" smtClean="0"/>
              <a:t>.</a:t>
            </a:r>
          </a:p>
          <a:p>
            <a:pPr algn="ctr"/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214282" y="1214422"/>
            <a:ext cx="3857652" cy="521497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300" dirty="0" smtClean="0"/>
              <a:t>-</a:t>
            </a:r>
            <a:r>
              <a:rPr lang="ko-KR" altLang="en-US" sz="2300" dirty="0" smtClean="0"/>
              <a:t>샌프란시스코조약의 정치적 결정</a:t>
            </a:r>
            <a:r>
              <a:rPr lang="ko-KR" altLang="en-US" sz="2300" dirty="0" smtClean="0"/>
              <a:t>→</a:t>
            </a:r>
            <a:r>
              <a:rPr lang="ko-KR" altLang="en-US" sz="2300" dirty="0" smtClean="0"/>
              <a:t>영토분쟁 발생</a:t>
            </a:r>
            <a:endParaRPr lang="en-US" altLang="ko-KR" sz="2300" dirty="0" smtClean="0"/>
          </a:p>
          <a:p>
            <a:pPr algn="ctr"/>
            <a:r>
              <a:rPr lang="en-US" altLang="ko-KR" sz="2300" dirty="0" smtClean="0"/>
              <a:t>-</a:t>
            </a:r>
            <a:r>
              <a:rPr lang="ko-KR" altLang="en-US" sz="2300" dirty="0" smtClean="0"/>
              <a:t>대일강화조약 </a:t>
            </a:r>
            <a:r>
              <a:rPr lang="ko-KR" altLang="en-US" sz="2300" dirty="0" err="1" smtClean="0"/>
              <a:t>체결국일</a:t>
            </a:r>
            <a:r>
              <a:rPr lang="ko-KR" altLang="en-US" sz="2300" dirty="0" smtClean="0"/>
              <a:t> 경우</a:t>
            </a:r>
            <a:endParaRPr lang="en-US" altLang="ko-KR" sz="2300" dirty="0" smtClean="0"/>
          </a:p>
          <a:p>
            <a:pPr algn="ctr"/>
            <a:r>
              <a:rPr lang="en-US" altLang="ko-KR" sz="2300" dirty="0" smtClean="0"/>
              <a:t>-</a:t>
            </a:r>
            <a:r>
              <a:rPr lang="ko-KR" altLang="en-US" sz="2300" dirty="0" smtClean="0"/>
              <a:t>제</a:t>
            </a:r>
            <a:r>
              <a:rPr lang="en-US" altLang="ko-KR" sz="2300" dirty="0" smtClean="0"/>
              <a:t>2</a:t>
            </a:r>
            <a:r>
              <a:rPr lang="ko-KR" altLang="en-US" sz="2300" dirty="0" smtClean="0"/>
              <a:t>장 제</a:t>
            </a:r>
            <a:r>
              <a:rPr lang="en-US" altLang="ko-KR" sz="2300" dirty="0" smtClean="0"/>
              <a:t>26</a:t>
            </a:r>
            <a:r>
              <a:rPr lang="ko-KR" altLang="en-US" sz="2300" dirty="0" smtClean="0"/>
              <a:t>조에 의거하여 </a:t>
            </a:r>
            <a:r>
              <a:rPr lang="en-US" altLang="ko-KR" sz="2300" dirty="0" smtClean="0"/>
              <a:t>3</a:t>
            </a:r>
            <a:r>
              <a:rPr lang="ko-KR" altLang="en-US" sz="2300" dirty="0" err="1" smtClean="0"/>
              <a:t>년이내</a:t>
            </a:r>
            <a:r>
              <a:rPr lang="ko-KR" altLang="en-US" sz="2300" dirty="0" smtClean="0"/>
              <a:t> 강화조약의 규정 준수</a:t>
            </a:r>
            <a:r>
              <a:rPr lang="en-US" altLang="ko-KR" sz="2300" dirty="0" smtClean="0"/>
              <a:t>, 3</a:t>
            </a:r>
            <a:r>
              <a:rPr lang="ko-KR" altLang="en-US" sz="2300" dirty="0" smtClean="0"/>
              <a:t>년 경과 후 역사성을 토대로 해결</a:t>
            </a:r>
            <a:endParaRPr lang="en-US" altLang="ko-KR" sz="23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400" dirty="0" smtClean="0"/>
          </a:p>
          <a:p>
            <a:pPr algn="ctr"/>
            <a:endParaRPr lang="en-US" altLang="ko-KR" sz="2400" dirty="0" smtClean="0"/>
          </a:p>
          <a:p>
            <a:pPr algn="ctr"/>
            <a:endParaRPr lang="ko-KR" altLang="en-US" dirty="0"/>
          </a:p>
        </p:txBody>
      </p:sp>
      <p:sp>
        <p:nvSpPr>
          <p:cNvPr id="5" name="줄무늬가 있는 오른쪽 화살표 4"/>
          <p:cNvSpPr/>
          <p:nvPr/>
        </p:nvSpPr>
        <p:spPr>
          <a:xfrm>
            <a:off x="1071538" y="4929198"/>
            <a:ext cx="3786214" cy="1285884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300" b="1" dirty="0" smtClean="0"/>
              <a:t>이러한 논리로 본다면</a:t>
            </a:r>
            <a:endParaRPr lang="ko-KR" alt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4" grpId="0" animBg="1"/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890</Words>
  <Application>Microsoft Office PowerPoint</Application>
  <PresentationFormat>화면 슬라이드 쇼(4:3)</PresentationFormat>
  <Paragraphs>122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Office 테마</vt:lpstr>
      <vt:lpstr>현대일본의 영토분쟁 일본영토의 분쟁과 그 현황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TitlesOfParts>
  <Company>집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지역축제 방문객 인식조사 ; 경산 자인단오축제를 중심으로</dc:title>
  <dc:creator>배진영</dc:creator>
  <cp:lastModifiedBy>사랑의 PC</cp:lastModifiedBy>
  <cp:revision>105</cp:revision>
  <dcterms:created xsi:type="dcterms:W3CDTF">2009-06-05T12:25:29Z</dcterms:created>
  <dcterms:modified xsi:type="dcterms:W3CDTF">2010-06-06T08:05:51Z</dcterms:modified>
</cp:coreProperties>
</file>