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5"/>
  </p:notesMasterIdLst>
  <p:sldIdLst>
    <p:sldId id="277" r:id="rId2"/>
    <p:sldId id="278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265" r:id="rId14"/>
    <p:sldId id="279" r:id="rId15"/>
    <p:sldId id="280" r:id="rId16"/>
    <p:sldId id="281" r:id="rId17"/>
    <p:sldId id="285" r:id="rId18"/>
    <p:sldId id="282" r:id="rId19"/>
    <p:sldId id="283" r:id="rId20"/>
    <p:sldId id="284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0" r:id="rId35"/>
    <p:sldId id="306" r:id="rId36"/>
    <p:sldId id="301" r:id="rId37"/>
    <p:sldId id="302" r:id="rId38"/>
    <p:sldId id="303" r:id="rId39"/>
    <p:sldId id="30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7475" autoAdjust="0"/>
  </p:normalViewPr>
  <p:slideViewPr>
    <p:cSldViewPr>
      <p:cViewPr varScale="1">
        <p:scale>
          <a:sx n="69" d="100"/>
          <a:sy n="69" d="100"/>
        </p:scale>
        <p:origin x="-18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36C34-F26F-4CC8-886B-8A85B4E06068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FFAEE-932E-4BA1-84F4-31490870E4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8165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FFAEE-932E-4BA1-84F4-31490870E4B5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18489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FFAEE-932E-4BA1-84F4-31490870E4B5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FFAEE-932E-4BA1-84F4-31490870E4B5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FFAEE-932E-4BA1-84F4-31490870E4B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472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FFAEE-932E-4BA1-84F4-31490870E4B5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FFAEE-932E-4BA1-84F4-31490870E4B5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FFAEE-932E-4BA1-84F4-31490870E4B5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FFAEE-932E-4BA1-84F4-31490870E4B5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FFAEE-932E-4BA1-84F4-31490870E4B5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FFAEE-932E-4BA1-84F4-31490870E4B5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FFAEE-932E-4BA1-84F4-31490870E4B5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048903-40E8-40CA-9118-DE27169B8D1A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048903-40E8-40CA-9118-DE27169B8D1A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048903-40E8-40CA-9118-DE27169B8D1A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048903-40E8-40CA-9118-DE27169B8D1A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048903-40E8-40CA-9118-DE27169B8D1A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048903-40E8-40CA-9118-DE27169B8D1A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048903-40E8-40CA-9118-DE27169B8D1A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048903-40E8-40CA-9118-DE27169B8D1A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048903-40E8-40CA-9118-DE27169B8D1A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048903-40E8-40CA-9118-DE27169B8D1A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048903-40E8-40CA-9118-DE27169B8D1A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9" name="순서도: 처리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순서도: 처리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도넛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048903-40E8-40CA-9118-DE27169B8D1A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3E5EA9C-D4EA-4D38-B810-6D598646E7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1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1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1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1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1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1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554805" cy="939784"/>
          </a:xfrm>
        </p:spPr>
        <p:txBody>
          <a:bodyPr/>
          <a:lstStyle/>
          <a:p>
            <a:r>
              <a:rPr lang="ko-KR" altLang="en-US" dirty="0" smtClean="0"/>
              <a:t>일본 사회의 구조적 특징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중세의 </a:t>
            </a:r>
            <a:r>
              <a:rPr lang="ko-KR" altLang="en-US" dirty="0" err="1" smtClean="0"/>
              <a:t>천황제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224" y="1268760"/>
            <a:ext cx="250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/>
              <a:t>가마쿠라</a:t>
            </a:r>
            <a:r>
              <a:rPr lang="ko-KR" altLang="en-US" sz="2500" dirty="0"/>
              <a:t> 막부의 지배 </a:t>
            </a:r>
            <a:r>
              <a:rPr lang="ko-KR" altLang="en-US" sz="2500" dirty="0" smtClean="0"/>
              <a:t>체제</a:t>
            </a:r>
            <a:endParaRPr lang="ko-KR" altLang="en-US" sz="25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3286078"/>
            <a:ext cx="1728192" cy="7909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smtClean="0"/>
              <a:t>쇼군</a:t>
            </a:r>
            <a:endParaRPr lang="ko-KR" altLang="en-US" sz="16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3131840" y="1916832"/>
            <a:ext cx="1728192" cy="7909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전국</a:t>
            </a:r>
            <a:endParaRPr lang="en-US" altLang="ko-KR" sz="1600" dirty="0" smtClean="0"/>
          </a:p>
          <a:p>
            <a:pPr algn="ctr"/>
            <a:r>
              <a:rPr lang="en-US" altLang="ko-KR" sz="1600" dirty="0" smtClean="0"/>
              <a:t>(</a:t>
            </a:r>
            <a:r>
              <a:rPr lang="ko-KR" altLang="en-US" sz="1600" dirty="0" smtClean="0"/>
              <a:t>지방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131840" y="4654230"/>
            <a:ext cx="1728192" cy="7909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err="1" smtClean="0"/>
              <a:t>가마쿠라</a:t>
            </a:r>
            <a:endParaRPr lang="en-US" altLang="ko-KR" sz="1600" dirty="0" smtClean="0"/>
          </a:p>
          <a:p>
            <a:pPr algn="ctr"/>
            <a:r>
              <a:rPr lang="en-US" altLang="ko-KR" sz="1600" dirty="0" smtClean="0"/>
              <a:t>(</a:t>
            </a:r>
            <a:r>
              <a:rPr lang="ko-KR" altLang="en-US" sz="1600" dirty="0" smtClean="0"/>
              <a:t>중앙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668616" y="1268760"/>
            <a:ext cx="1728192" cy="7909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err="1" smtClean="0"/>
              <a:t>지토</a:t>
            </a:r>
            <a:endParaRPr lang="en-US" altLang="ko-KR" sz="1600" dirty="0" smtClean="0"/>
          </a:p>
          <a:p>
            <a:pPr algn="ctr"/>
            <a:r>
              <a:rPr lang="en-US" altLang="ko-KR" sz="1600" dirty="0" smtClean="0"/>
              <a:t>(</a:t>
            </a:r>
            <a:r>
              <a:rPr lang="ko-KR" altLang="en-US" sz="1600" dirty="0" smtClean="0"/>
              <a:t>토지 관리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660232" y="2493990"/>
            <a:ext cx="1728192" cy="7909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err="1" smtClean="0"/>
              <a:t>슈고</a:t>
            </a:r>
            <a:endParaRPr lang="en-US" altLang="ko-KR" sz="1600" dirty="0" smtClean="0"/>
          </a:p>
          <a:p>
            <a:pPr algn="ctr"/>
            <a:r>
              <a:rPr lang="en-US" altLang="ko-KR" sz="1600" dirty="0" smtClean="0"/>
              <a:t>(</a:t>
            </a:r>
            <a:r>
              <a:rPr lang="ko-KR" altLang="en-US" sz="1600" dirty="0" smtClean="0"/>
              <a:t>치안 담당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6677000" y="3645024"/>
            <a:ext cx="1728192" cy="7909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err="1" smtClean="0"/>
              <a:t>사무라이도코로</a:t>
            </a:r>
            <a:endParaRPr lang="en-US" altLang="ko-KR" sz="1600" dirty="0" smtClean="0"/>
          </a:p>
          <a:p>
            <a:pPr algn="ctr"/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가신통솔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6668616" y="4653136"/>
            <a:ext cx="1728192" cy="7909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err="1" smtClean="0"/>
              <a:t>만도코로</a:t>
            </a:r>
            <a:endParaRPr lang="en-US" altLang="ko-KR" sz="1600" dirty="0" smtClean="0"/>
          </a:p>
          <a:p>
            <a:pPr algn="ctr"/>
            <a:r>
              <a:rPr lang="en-US" altLang="ko-KR" sz="1600" dirty="0" smtClean="0"/>
              <a:t>(</a:t>
            </a:r>
            <a:r>
              <a:rPr lang="ko-KR" altLang="en-US" sz="1600" dirty="0" smtClean="0"/>
              <a:t>정치 담당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6668616" y="5661248"/>
            <a:ext cx="1728192" cy="7909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err="1" smtClean="0"/>
              <a:t>몬추쇼</a:t>
            </a:r>
            <a:endParaRPr lang="en-US" altLang="ko-KR" sz="1600" dirty="0" smtClean="0"/>
          </a:p>
          <a:p>
            <a:pPr algn="ctr"/>
            <a:r>
              <a:rPr lang="en-US" altLang="ko-KR" sz="1600" dirty="0" smtClean="0"/>
              <a:t>(</a:t>
            </a:r>
            <a:r>
              <a:rPr lang="ko-KR" altLang="en-US" sz="1600" dirty="0" smtClean="0"/>
              <a:t>재판 담당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cxnSp>
        <p:nvCxnSpPr>
          <p:cNvPr id="29" name="꺾인 연결선 28"/>
          <p:cNvCxnSpPr>
            <a:stCxn id="8" idx="2"/>
            <a:endCxn id="11" idx="1"/>
          </p:cNvCxnSpPr>
          <p:nvPr/>
        </p:nvCxnSpPr>
        <p:spPr>
          <a:xfrm rot="16200000" flipH="1">
            <a:off x="1925433" y="3843319"/>
            <a:ext cx="972655" cy="1440160"/>
          </a:xfrm>
          <a:prstGeom prst="bentConnector2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stCxn id="8" idx="0"/>
            <a:endCxn id="9" idx="1"/>
          </p:cNvCxnSpPr>
          <p:nvPr/>
        </p:nvCxnSpPr>
        <p:spPr>
          <a:xfrm rot="5400000" flipH="1" flipV="1">
            <a:off x="1924886" y="2079124"/>
            <a:ext cx="973749" cy="1440160"/>
          </a:xfrm>
          <a:prstGeom prst="bentConnector2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꺾인 연결선 32"/>
          <p:cNvCxnSpPr>
            <a:stCxn id="9" idx="3"/>
            <a:endCxn id="12" idx="1"/>
          </p:cNvCxnSpPr>
          <p:nvPr/>
        </p:nvCxnSpPr>
        <p:spPr>
          <a:xfrm flipV="1">
            <a:off x="4860032" y="1664257"/>
            <a:ext cx="1808584" cy="648072"/>
          </a:xfrm>
          <a:prstGeom prst="bentConnector3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꺾인 연결선 34"/>
          <p:cNvCxnSpPr>
            <a:stCxn id="9" idx="3"/>
            <a:endCxn id="13" idx="1"/>
          </p:cNvCxnSpPr>
          <p:nvPr/>
        </p:nvCxnSpPr>
        <p:spPr>
          <a:xfrm>
            <a:off x="4860032" y="2312329"/>
            <a:ext cx="1800200" cy="577158"/>
          </a:xfrm>
          <a:prstGeom prst="bentConnector3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>
            <a:stCxn id="11" idx="3"/>
            <a:endCxn id="14" idx="1"/>
          </p:cNvCxnSpPr>
          <p:nvPr/>
        </p:nvCxnSpPr>
        <p:spPr>
          <a:xfrm flipV="1">
            <a:off x="4860032" y="4040521"/>
            <a:ext cx="1816968" cy="1009206"/>
          </a:xfrm>
          <a:prstGeom prst="bentConnector3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꺾인 연결선 38"/>
          <p:cNvCxnSpPr>
            <a:stCxn id="11" idx="3"/>
            <a:endCxn id="18" idx="1"/>
          </p:cNvCxnSpPr>
          <p:nvPr/>
        </p:nvCxnSpPr>
        <p:spPr>
          <a:xfrm>
            <a:off x="4860032" y="5049727"/>
            <a:ext cx="1808584" cy="1007018"/>
          </a:xfrm>
          <a:prstGeom prst="bentConnector3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꺾인 연결선 41"/>
          <p:cNvCxnSpPr>
            <a:stCxn id="11" idx="3"/>
            <a:endCxn id="15" idx="1"/>
          </p:cNvCxnSpPr>
          <p:nvPr/>
        </p:nvCxnSpPr>
        <p:spPr>
          <a:xfrm flipV="1">
            <a:off x="4860032" y="5048633"/>
            <a:ext cx="1808584" cy="1094"/>
          </a:xfrm>
          <a:prstGeom prst="bentConnector3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06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616237" y="548680"/>
            <a:ext cx="7886700" cy="994172"/>
          </a:xfrm>
        </p:spPr>
        <p:txBody>
          <a:bodyPr/>
          <a:lstStyle/>
          <a:p>
            <a:r>
              <a:rPr lang="ko-KR" altLang="en-US" dirty="0"/>
              <a:t>근</a:t>
            </a:r>
            <a:r>
              <a:rPr lang="ko-KR" altLang="en-US" dirty="0" smtClean="0"/>
              <a:t>세의 </a:t>
            </a:r>
            <a:r>
              <a:rPr lang="ko-KR" altLang="en-US" dirty="0" err="1" smtClean="0"/>
              <a:t>천황제</a:t>
            </a:r>
            <a:endParaRPr lang="ko-KR" altLang="en-US" dirty="0"/>
          </a:p>
        </p:txBody>
      </p:sp>
      <p:sp>
        <p:nvSpPr>
          <p:cNvPr id="12" name="내용 개체 틀 5"/>
          <p:cNvSpPr>
            <a:spLocks noGrp="1"/>
          </p:cNvSpPr>
          <p:nvPr>
            <p:ph sz="half" idx="1"/>
          </p:nvPr>
        </p:nvSpPr>
        <p:spPr>
          <a:xfrm>
            <a:off x="628650" y="2125266"/>
            <a:ext cx="7886700" cy="353258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ko-KR" altLang="en-US" dirty="0" smtClean="0"/>
              <a:t>전국 시대가 오다 </a:t>
            </a:r>
            <a:r>
              <a:rPr lang="ko-KR" altLang="en-US" dirty="0" err="1" smtClean="0"/>
              <a:t>노부나가에</a:t>
            </a:r>
            <a:r>
              <a:rPr lang="ko-KR" altLang="en-US" dirty="0" smtClean="0"/>
              <a:t> 의해 거의 종결되고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도요토미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히데요시에</a:t>
            </a:r>
            <a:r>
              <a:rPr lang="ko-KR" altLang="en-US" dirty="0" smtClean="0"/>
              <a:t> 의해 완전히 일본 열도가 통일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에도 막부는 이전의 혼란기를 겪고 출범한 정권이었기 때문에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국가의 안정을 제일 중요한 목표로 삼음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명분상으로 </a:t>
            </a:r>
            <a:r>
              <a:rPr lang="ko-KR" altLang="en-US" dirty="0"/>
              <a:t>군주였던 </a:t>
            </a:r>
            <a:r>
              <a:rPr lang="ko-KR" altLang="en-US" dirty="0" smtClean="0"/>
              <a:t>천황이 유일하게 </a:t>
            </a:r>
            <a:r>
              <a:rPr lang="ko-KR" altLang="en-US" dirty="0"/>
              <a:t>가지고 있던 실권은 관위의 </a:t>
            </a:r>
            <a:r>
              <a:rPr lang="ko-KR" altLang="en-US" dirty="0" err="1" smtClean="0"/>
              <a:t>서임권과</a:t>
            </a:r>
            <a:r>
              <a:rPr lang="ko-KR" altLang="en-US" dirty="0" smtClean="0"/>
              <a:t> </a:t>
            </a:r>
            <a:r>
              <a:rPr lang="ko-KR" altLang="en-US" dirty="0"/>
              <a:t>연호 및 역법 </a:t>
            </a:r>
            <a:r>
              <a:rPr lang="ko-KR" altLang="en-US" dirty="0" smtClean="0"/>
              <a:t>제정권뿐</a:t>
            </a:r>
            <a:endParaRPr lang="en-US" altLang="ko-KR" dirty="0" smtClean="0"/>
          </a:p>
          <a:p>
            <a:pPr fontAlgn="base"/>
            <a:r>
              <a:rPr lang="ko-KR" altLang="en-US" dirty="0"/>
              <a:t>막부는 자신들의 권위를 세우는 데 있어서는 적극적으로 </a:t>
            </a:r>
            <a:r>
              <a:rPr lang="ko-KR" altLang="en-US" dirty="0" err="1"/>
              <a:t>천황가를</a:t>
            </a:r>
            <a:r>
              <a:rPr lang="ko-KR" altLang="en-US" dirty="0"/>
              <a:t> 이용</a:t>
            </a:r>
          </a:p>
          <a:p>
            <a:pPr fontAlgn="base"/>
            <a:r>
              <a:rPr lang="ko-KR" altLang="en-US" dirty="0"/>
              <a:t>그러나 이는 막부 권력을 세우기 위해서는 천황의 권위도 세워야 한다는 모순점을 내포</a:t>
            </a:r>
          </a:p>
          <a:p>
            <a:pPr fontAlgn="base"/>
            <a:endParaRPr lang="ko-KR" altLang="en-US" dirty="0" smtClean="0"/>
          </a:p>
          <a:p>
            <a:pPr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32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근세시대의 쇼군들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5326" y="1844824"/>
            <a:ext cx="2524705" cy="216024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7250" y="1848524"/>
            <a:ext cx="2558088" cy="216024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218" y="1844824"/>
            <a:ext cx="2558087" cy="2175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218" y="4365104"/>
            <a:ext cx="2558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오다 </a:t>
            </a:r>
            <a:r>
              <a:rPr lang="ko-KR" altLang="en-US" dirty="0" err="1" smtClean="0"/>
              <a:t>노부나가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무로마치</a:t>
            </a:r>
            <a:r>
              <a:rPr lang="ko-KR" altLang="en-US" dirty="0" smtClean="0"/>
              <a:t> 막부가 분열되고 망하는 전국 시대에 통일정국의 기반을 세울 쇼군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5857" y="4365104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도요토미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히데요시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오다 </a:t>
            </a:r>
            <a:r>
              <a:rPr lang="ko-KR" altLang="en-US" dirty="0" err="1" smtClean="0"/>
              <a:t>노부나가가</a:t>
            </a:r>
            <a:r>
              <a:rPr lang="ko-KR" altLang="en-US" dirty="0" smtClean="0"/>
              <a:t> 닦아둔 기반으로 통일정국의 체계와 틀을 잡은 쇼군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4365104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이에야스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에도막부라는</a:t>
            </a:r>
            <a:r>
              <a:rPr lang="ko-KR" altLang="en-US" dirty="0" smtClean="0"/>
              <a:t> 통일국가를 완성한 </a:t>
            </a:r>
            <a:r>
              <a:rPr lang="ko-KR" altLang="en-US" dirty="0" err="1" smtClean="0"/>
              <a:t>쇼군이자</a:t>
            </a:r>
            <a:r>
              <a:rPr lang="ko-KR" altLang="en-US" dirty="0" smtClean="0"/>
              <a:t> 임진왜란을 일으킨</a:t>
            </a:r>
            <a:endParaRPr lang="en-US" altLang="ko-KR" dirty="0" smtClean="0"/>
          </a:p>
          <a:p>
            <a:r>
              <a:rPr lang="ko-KR" altLang="en-US" dirty="0" smtClean="0"/>
              <a:t>장본인</a:t>
            </a:r>
            <a:endParaRPr lang="en-US" altLang="ko-KR" dirty="0" smtClean="0"/>
          </a:p>
        </p:txBody>
      </p:sp>
      <p:sp>
        <p:nvSpPr>
          <p:cNvPr id="3" name="타원형 설명선 2"/>
          <p:cNvSpPr/>
          <p:nvPr/>
        </p:nvSpPr>
        <p:spPr>
          <a:xfrm>
            <a:off x="1812772" y="980728"/>
            <a:ext cx="1800200" cy="864096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울지않는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두견새는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죽여버리겟다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타원형 설명선 10"/>
          <p:cNvSpPr/>
          <p:nvPr/>
        </p:nvSpPr>
        <p:spPr>
          <a:xfrm>
            <a:off x="4572000" y="1061265"/>
            <a:ext cx="1905619" cy="864096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울지않는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두견새는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울게 만들겠다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타원형 설명선 11"/>
          <p:cNvSpPr/>
          <p:nvPr/>
        </p:nvSpPr>
        <p:spPr>
          <a:xfrm>
            <a:off x="7096705" y="836712"/>
            <a:ext cx="1949986" cy="1072081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울지않는</a:t>
            </a:r>
            <a:r>
              <a:rPr lang="ko-KR" altLang="en-US" sz="1400" dirty="0" smtClean="0">
                <a:solidFill>
                  <a:schemeClr val="tx1"/>
                </a:solidFill>
              </a:rPr>
              <a:t> 두견새는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울 때까지 기다리겠다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79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2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04856" cy="129614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일본 근대화 과정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70892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1853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8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r>
              <a:rPr lang="ko-KR" altLang="en-US" dirty="0" err="1" smtClean="0"/>
              <a:t>이제막</a:t>
            </a:r>
            <a:r>
              <a:rPr lang="ko-KR" altLang="en-US" dirty="0" smtClean="0"/>
              <a:t> 강대국의 위치에 </a:t>
            </a:r>
            <a:r>
              <a:rPr lang="ko-KR" altLang="en-US" dirty="0" err="1" smtClean="0"/>
              <a:t>접어들엇던</a:t>
            </a:r>
            <a:r>
              <a:rPr lang="ko-KR" altLang="en-US" dirty="0" smtClean="0"/>
              <a:t> 미국은 함선 </a:t>
            </a:r>
            <a:r>
              <a:rPr lang="en-US" altLang="ko-KR" dirty="0" smtClean="0"/>
              <a:t>4</a:t>
            </a:r>
            <a:r>
              <a:rPr lang="ko-KR" altLang="en-US" dirty="0" smtClean="0"/>
              <a:t>척을 이끌고 도쿄의 </a:t>
            </a:r>
            <a:r>
              <a:rPr lang="ko-KR" altLang="en-US" dirty="0" err="1" smtClean="0"/>
              <a:t>요쿄스카항에</a:t>
            </a:r>
            <a:r>
              <a:rPr lang="ko-KR" altLang="en-US" dirty="0" smtClean="0"/>
              <a:t> 도착함</a:t>
            </a:r>
            <a:endParaRPr lang="ko-KR" altLang="en-US" dirty="0"/>
          </a:p>
        </p:txBody>
      </p:sp>
      <p:pic>
        <p:nvPicPr>
          <p:cNvPr id="1026" name="Picture 2" descr="C:\Users\Administrator\Desktop\이미지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933056"/>
            <a:ext cx="3960440" cy="22858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36096" y="386104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일본은 이미 서양의 강함을 </a:t>
            </a:r>
            <a:r>
              <a:rPr lang="ko-KR" altLang="en-US" dirty="0" err="1" smtClean="0"/>
              <a:t>알고있었으며</a:t>
            </a:r>
            <a:r>
              <a:rPr lang="ko-KR" altLang="en-US" dirty="0" smtClean="0"/>
              <a:t> 때문에 </a:t>
            </a:r>
            <a:r>
              <a:rPr lang="ko-KR" altLang="en-US" dirty="0" err="1" smtClean="0"/>
              <a:t>페리제독을</a:t>
            </a:r>
            <a:r>
              <a:rPr lang="ko-KR" altLang="en-US" dirty="0" smtClean="0"/>
              <a:t> 환영하며 맞이하게 된다 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2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04856" cy="129614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근대화의 시작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213285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자본주의의 아버지 </a:t>
            </a:r>
            <a:r>
              <a:rPr lang="ko-KR" altLang="en-US" dirty="0" err="1" smtClean="0"/>
              <a:t>시부사와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에이이치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0" name="Picture 2" descr="C:\Users\Administrator\Desktop\이미지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80928"/>
            <a:ext cx="2736304" cy="21602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95936" y="2852936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1867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27</a:t>
            </a:r>
            <a:r>
              <a:rPr lang="ko-KR" altLang="en-US" dirty="0" smtClean="0"/>
              <a:t>살의 </a:t>
            </a:r>
            <a:r>
              <a:rPr lang="ko-KR" altLang="en-US" dirty="0" err="1" smtClean="0"/>
              <a:t>시부사와은</a:t>
            </a:r>
            <a:r>
              <a:rPr lang="ko-KR" altLang="en-US" dirty="0" smtClean="0"/>
              <a:t> 일본 대표단의 일원으로 프랑스 파리 미국 박람회에 </a:t>
            </a:r>
            <a:r>
              <a:rPr lang="ko-KR" altLang="en-US" dirty="0" err="1" smtClean="0"/>
              <a:t>참가하게된다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거기서 상업을 중시하는 </a:t>
            </a:r>
            <a:r>
              <a:rPr lang="ko-KR" altLang="en-US" dirty="0" err="1" smtClean="0"/>
              <a:t>마인드을</a:t>
            </a:r>
            <a:r>
              <a:rPr lang="ko-KR" altLang="en-US" dirty="0" smtClean="0"/>
              <a:t> 얻었으며 </a:t>
            </a:r>
            <a:r>
              <a:rPr lang="en-US" altLang="ko-KR" dirty="0" smtClean="0"/>
              <a:t>1868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 </a:t>
            </a:r>
            <a:r>
              <a:rPr lang="ko-KR" altLang="en-US" dirty="0" err="1" smtClean="0"/>
              <a:t>시부사와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에이치는</a:t>
            </a:r>
            <a:r>
              <a:rPr lang="ko-KR" altLang="en-US" dirty="0" smtClean="0"/>
              <a:t> 새로운 생각을 품고 일본으로 돌아왔다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2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04856" cy="1296144"/>
          </a:xfrm>
        </p:spPr>
        <p:txBody>
          <a:bodyPr>
            <a:normAutofit/>
          </a:bodyPr>
          <a:lstStyle/>
          <a:p>
            <a:r>
              <a:rPr lang="ko-KR" altLang="en-US" sz="2400" dirty="0" err="1" smtClean="0">
                <a:solidFill>
                  <a:srgbClr val="FF0000"/>
                </a:solidFill>
              </a:rPr>
              <a:t>존왕양이</a:t>
            </a:r>
            <a:r>
              <a:rPr lang="ko-KR" altLang="en-US" sz="2400" dirty="0" smtClean="0">
                <a:solidFill>
                  <a:srgbClr val="FF0000"/>
                </a:solidFill>
              </a:rPr>
              <a:t> 운동</a:t>
            </a:r>
            <a:r>
              <a:rPr lang="en-US" altLang="ko-KR" sz="2400" dirty="0" smtClean="0">
                <a:solidFill>
                  <a:srgbClr val="FF0000"/>
                </a:solidFill>
              </a:rPr>
              <a:t>: </a:t>
            </a:r>
            <a:r>
              <a:rPr lang="ko-KR" altLang="en-US" sz="2400" dirty="0" smtClean="0">
                <a:solidFill>
                  <a:srgbClr val="FF0000"/>
                </a:solidFill>
              </a:rPr>
              <a:t>천황을 숭상하고 서양 오랑캐를 물리치자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70892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강압적인 개항은 일본 정부의 연약함과 무능함을 드러냈다</a:t>
            </a:r>
            <a:endParaRPr lang="en-US" altLang="ko-KR" dirty="0" smtClean="0"/>
          </a:p>
          <a:p>
            <a:r>
              <a:rPr lang="ko-KR" altLang="en-US" dirty="0" smtClean="0"/>
              <a:t>당시까지 일본은 </a:t>
            </a:r>
            <a:r>
              <a:rPr lang="en-US" altLang="ko-KR" dirty="0" smtClean="0"/>
              <a:t>700</a:t>
            </a:r>
            <a:r>
              <a:rPr lang="ko-KR" altLang="en-US" dirty="0" smtClean="0"/>
              <a:t>년간 동안 막부라는 군사정권이 다스리던 나라였다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그런데 미국과 개항을 하면서 불평등 조약을 </a:t>
            </a:r>
            <a:r>
              <a:rPr lang="ko-KR" altLang="en-US" dirty="0" err="1" smtClean="0"/>
              <a:t>체결했던게</a:t>
            </a:r>
            <a:r>
              <a:rPr lang="ko-KR" altLang="en-US" dirty="0" smtClean="0"/>
              <a:t> 화근이었다</a:t>
            </a:r>
            <a:r>
              <a:rPr lang="en-US" altLang="ko-KR" dirty="0" smtClean="0"/>
              <a:t>.</a:t>
            </a:r>
          </a:p>
        </p:txBody>
      </p:sp>
      <p:pic>
        <p:nvPicPr>
          <p:cNvPr id="3074" name="Picture 2" descr="C:\Users\Administrator\Desktop\이미지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21088"/>
            <a:ext cx="2665296" cy="1296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3928" y="4221088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사무라이</a:t>
            </a:r>
            <a:r>
              <a:rPr lang="en-US" altLang="ko-KR" dirty="0" smtClean="0"/>
              <a:t>(</a:t>
            </a:r>
            <a:r>
              <a:rPr lang="ko-KR" altLang="en-US" dirty="0" smtClean="0"/>
              <a:t>하급</a:t>
            </a:r>
            <a:r>
              <a:rPr lang="en-US" altLang="ko-KR" dirty="0" smtClean="0"/>
              <a:t>)</a:t>
            </a:r>
            <a:r>
              <a:rPr lang="ko-KR" altLang="en-US" dirty="0" smtClean="0"/>
              <a:t>무사들은 불만이 많았으며 이것이 막부정권 때문이라 생각하게 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때문에 무사들은 왕정복고를 내세우면서 막부를 쓰러뜨리게 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7332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그리하여 천황의 통치하에 새로운 정부가 수립되었으니 이것이 바로 </a:t>
            </a:r>
            <a:r>
              <a:rPr lang="en-US" altLang="ko-KR" dirty="0" smtClean="0"/>
              <a:t>1868</a:t>
            </a:r>
            <a:r>
              <a:rPr lang="ko-KR" altLang="en-US" dirty="0" smtClean="0"/>
              <a:t>년 메이지 정권이다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blogthumb1.phinf.naver.net/20140327_244/alsn76_1395919653981knRcY_JPEG/%C0%CC%B9%CC%C1%F6_18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76872"/>
            <a:ext cx="4104456" cy="22600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155679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이때 메이지 천황은 </a:t>
            </a:r>
            <a:r>
              <a:rPr lang="en-US" altLang="ko-KR" dirty="0" smtClean="0"/>
              <a:t>16</a:t>
            </a:r>
            <a:r>
              <a:rPr lang="ko-KR" altLang="en-US" dirty="0" smtClean="0"/>
              <a:t>세의 나이에 </a:t>
            </a:r>
            <a:r>
              <a:rPr lang="ko-KR" altLang="en-US" dirty="0" err="1" smtClean="0"/>
              <a:t>일본으</a:t>
            </a:r>
            <a:r>
              <a:rPr lang="ko-KR" altLang="en-US" dirty="0" smtClean="0"/>
              <a:t> 최고 지도자가 </a:t>
            </a:r>
            <a:r>
              <a:rPr lang="ko-KR" altLang="en-US" dirty="0" err="1" smtClean="0"/>
              <a:t>됬다</a:t>
            </a:r>
            <a:endParaRPr lang="en-US" altLang="ko-K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36096" y="234888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하지만 어린 천황 앞에 놓여진 것은 탐욕스런 서구 </a:t>
            </a:r>
            <a:r>
              <a:rPr lang="ko-KR" altLang="en-US" dirty="0" err="1" smtClean="0"/>
              <a:t>열강들이엇다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미국에게 문호를 개방 이후 서구의 여러 나라 </a:t>
            </a:r>
            <a:r>
              <a:rPr lang="ko-KR" altLang="en-US" dirty="0" err="1" smtClean="0"/>
              <a:t>네델란드</a:t>
            </a:r>
            <a:r>
              <a:rPr lang="en-US" altLang="ko-KR" dirty="0" smtClean="0"/>
              <a:t>,</a:t>
            </a:r>
            <a:r>
              <a:rPr lang="ko-KR" altLang="en-US" dirty="0" smtClean="0"/>
              <a:t>러시아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영국 프랑스 </a:t>
            </a:r>
            <a:r>
              <a:rPr lang="ko-KR" altLang="en-US" dirty="0" err="1" smtClean="0"/>
              <a:t>등차례대로</a:t>
            </a:r>
            <a:r>
              <a:rPr lang="ko-KR" altLang="en-US" dirty="0" smtClean="0"/>
              <a:t> 조약을 </a:t>
            </a:r>
            <a:r>
              <a:rPr lang="ko-KR" altLang="en-US" dirty="0" err="1" smtClean="0"/>
              <a:t>맺어야했다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494116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이후 일본은 여느 아시아 </a:t>
            </a:r>
            <a:r>
              <a:rPr lang="ko-KR" altLang="en-US" dirty="0" err="1" smtClean="0"/>
              <a:t>국과들과</a:t>
            </a:r>
            <a:r>
              <a:rPr lang="ko-KR" altLang="en-US" dirty="0" smtClean="0"/>
              <a:t> 마찬가지로 열강이 판매한 물건들의 시장이 됐고 저가의 원료 공급지로 전락하게 됐다</a:t>
            </a:r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2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704856" cy="1296144"/>
          </a:xfrm>
        </p:spPr>
        <p:txBody>
          <a:bodyPr>
            <a:normAutofit/>
          </a:bodyPr>
          <a:lstStyle/>
          <a:p>
            <a:r>
              <a:rPr lang="ko-KR" altLang="en-US" sz="2400" dirty="0" err="1" smtClean="0">
                <a:solidFill>
                  <a:srgbClr val="FF0000"/>
                </a:solidFill>
              </a:rPr>
              <a:t>메이지유신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: </a:t>
            </a:r>
            <a:r>
              <a:rPr lang="ko-KR" altLang="en-US" sz="2400" dirty="0" smtClean="0">
                <a:solidFill>
                  <a:srgbClr val="FF0000"/>
                </a:solidFill>
              </a:rPr>
              <a:t>일본 근대화의 출발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06084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이런위기</a:t>
            </a:r>
            <a:r>
              <a:rPr lang="ko-KR" altLang="en-US" dirty="0" smtClean="0"/>
              <a:t> 속에 일본은 달랐다</a:t>
            </a:r>
            <a:r>
              <a:rPr lang="en-US" altLang="ko-KR" dirty="0" smtClean="0"/>
              <a:t>!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젊은 천황을 맞이한 일본은 위기의 상황에서 적극적으로 대처했던 것이다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1868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 </a:t>
            </a:r>
            <a:endParaRPr lang="en-US" altLang="ko-KR" dirty="0" smtClean="0"/>
          </a:p>
          <a:p>
            <a:r>
              <a:rPr lang="ko-KR" altLang="en-US" dirty="0" smtClean="0"/>
              <a:t>메이지 천황은 개혁의 서문을 발표했다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23928" y="4005064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봉건제도 철폐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근대적 중앙집권국가 출범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신분제도 철폐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자유보장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의무교육 징병제</a:t>
            </a:r>
            <a:endParaRPr lang="en-US" altLang="ko-KR" dirty="0" smtClean="0"/>
          </a:p>
          <a:p>
            <a:pPr marL="342900" indent="-342900">
              <a:buAutoNum type="arabicPeriod" startAt="5"/>
            </a:pPr>
            <a:r>
              <a:rPr lang="ko-KR" altLang="en-US" dirty="0" smtClean="0"/>
              <a:t>성씨 사용</a:t>
            </a:r>
            <a:endParaRPr lang="en-US" altLang="ko-KR" dirty="0" smtClean="0"/>
          </a:p>
        </p:txBody>
      </p:sp>
      <p:pic>
        <p:nvPicPr>
          <p:cNvPr id="4098" name="Picture 2" descr="http://mblogthumb4.phinf.naver.net/20140327_143/alsn76_1395919817352roYra_JPEG/%C0%CC%B9%CC%C1%F6_21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05064"/>
            <a:ext cx="2457846" cy="15487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573325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그리고 </a:t>
            </a:r>
            <a:r>
              <a:rPr lang="ko-KR" altLang="en-US" dirty="0" err="1" smtClean="0"/>
              <a:t>메이지유신을</a:t>
            </a:r>
            <a:r>
              <a:rPr lang="ko-KR" altLang="en-US" dirty="0" smtClean="0"/>
              <a:t> 발표할 시점 </a:t>
            </a:r>
            <a:r>
              <a:rPr lang="ko-KR" altLang="en-US" dirty="0" err="1" smtClean="0"/>
              <a:t>시부사와가</a:t>
            </a:r>
            <a:r>
              <a:rPr lang="ko-KR" altLang="en-US" dirty="0" smtClean="0"/>
              <a:t> 유럽에서 돌아와 재정을 </a:t>
            </a:r>
            <a:r>
              <a:rPr lang="ko-KR" altLang="en-US" dirty="0" err="1" smtClean="0"/>
              <a:t>맡게되는데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그로인해</a:t>
            </a:r>
            <a:r>
              <a:rPr lang="ko-KR" altLang="en-US" dirty="0" smtClean="0"/>
              <a:t> 일본은 대대적인 화폐개혁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공채발행 등을 단행하게 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84482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1871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명이 넘는 사절단이 요코하마를 출발하여 구미 각국으로 떠났다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사절단중</a:t>
            </a:r>
            <a:r>
              <a:rPr lang="ko-KR" altLang="en-US" dirty="0" smtClean="0"/>
              <a:t> </a:t>
            </a:r>
            <a:r>
              <a:rPr lang="en-US" altLang="ko-KR" dirty="0" smtClean="0"/>
              <a:t>49</a:t>
            </a:r>
            <a:r>
              <a:rPr lang="ko-KR" altLang="en-US" dirty="0" smtClean="0"/>
              <a:t>명은 </a:t>
            </a:r>
            <a:r>
              <a:rPr lang="ko-KR" altLang="en-US" dirty="0" err="1" smtClean="0"/>
              <a:t>메이지정부의</a:t>
            </a:r>
            <a:r>
              <a:rPr lang="ko-KR" altLang="en-US" dirty="0" smtClean="0"/>
              <a:t> 고관들이었는데 이는 정부 관료 중 무려 절반에 달하는 수치이다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제목 2"/>
          <p:cNvSpPr txBox="1">
            <a:spLocks/>
          </p:cNvSpPr>
          <p:nvPr/>
        </p:nvSpPr>
        <p:spPr>
          <a:xfrm>
            <a:off x="1043608" y="692696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이와쿠라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사절단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독일의 근대화에 해법을 찾다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http://mblogthumb2.phinf.naver.net/20140327_289/alsn76_1395919936538ggeyp_JPEG/%C0%CC%B9%CC%C1%F6_23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140968"/>
            <a:ext cx="3888432" cy="24351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92080" y="3140968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당시 일본이 얼마나 서구 문명 배우기에 혈안이 되었는지 알 수 있는 대목이다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수립된 지 </a:t>
            </a:r>
            <a:r>
              <a:rPr lang="en-US" altLang="ko-KR" dirty="0" smtClean="0"/>
              <a:t>3</a:t>
            </a:r>
            <a:r>
              <a:rPr lang="ko-KR" altLang="en-US" dirty="0" smtClean="0"/>
              <a:t>년 밖에 </a:t>
            </a:r>
            <a:r>
              <a:rPr lang="ko-KR" altLang="en-US" dirty="0" err="1" smtClean="0"/>
              <a:t>되지않은</a:t>
            </a:r>
            <a:r>
              <a:rPr lang="ko-KR" altLang="en-US" dirty="0" smtClean="0"/>
              <a:t> 메이지 정부는 이 대규모 프로젝트를 성사시키기 위해 </a:t>
            </a:r>
            <a:r>
              <a:rPr lang="ko-KR" altLang="en-US" dirty="0" err="1" smtClean="0"/>
              <a:t>그해</a:t>
            </a:r>
            <a:r>
              <a:rPr lang="ko-KR" altLang="en-US" dirty="0" smtClean="0"/>
              <a:t> 재정수입의 </a:t>
            </a:r>
            <a:r>
              <a:rPr lang="en-US" altLang="ko-KR" dirty="0" smtClean="0"/>
              <a:t>2%</a:t>
            </a:r>
            <a:r>
              <a:rPr lang="ko-KR" altLang="en-US" dirty="0" smtClean="0"/>
              <a:t>라는 큰돈을 지원했을 정도이다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98884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한편 메이지 정부는 민간기업에게도 사업 기회를 열어 줬다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식사흥업 정책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생산을 늘리고 산법을 발전시키다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270892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오쿠보는</a:t>
            </a:r>
            <a:r>
              <a:rPr lang="ko-KR" altLang="en-US" dirty="0" smtClean="0"/>
              <a:t> 대신 정부의 특혜로 성장한 민간기업들은 정부가 하는 일에도 </a:t>
            </a:r>
            <a:r>
              <a:rPr lang="ko-KR" altLang="en-US" dirty="0" err="1" smtClean="0"/>
              <a:t>참여할것을</a:t>
            </a:r>
            <a:r>
              <a:rPr lang="ko-KR" altLang="en-US" dirty="0" smtClean="0"/>
              <a:t> 협조했으며 결국 민간기업을 </a:t>
            </a:r>
            <a:r>
              <a:rPr lang="ko-KR" altLang="en-US" dirty="0" err="1" smtClean="0"/>
              <a:t>성장시키는데에는</a:t>
            </a:r>
            <a:r>
              <a:rPr lang="ko-KR" altLang="en-US" dirty="0" smtClean="0"/>
              <a:t> 정경유착이라는 속셈도 있었다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6152" name="Picture 8" descr="http://mblogthumb3.phinf.naver.net/20140327_10/alsn76_1395920428345GW9XD_JPEG/%C0%CC%B9%CC%C1%F6_31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2736304" cy="1368152"/>
          </a:xfrm>
          <a:prstGeom prst="rect">
            <a:avLst/>
          </a:prstGeom>
          <a:noFill/>
        </p:spPr>
      </p:pic>
      <p:pic>
        <p:nvPicPr>
          <p:cNvPr id="6154" name="Picture 10" descr="http://mblogthumb1.phinf.naver.net/20140327_112/alsn76_13959204558761LJOY_JPEG/%B4%D9%BF%EE%B7%CE%B5%E5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25144"/>
            <a:ext cx="936104" cy="1152128"/>
          </a:xfrm>
          <a:prstGeom prst="rect">
            <a:avLst/>
          </a:prstGeom>
          <a:noFill/>
        </p:spPr>
      </p:pic>
      <p:pic>
        <p:nvPicPr>
          <p:cNvPr id="6158" name="Picture 14" descr="http://mblogthumb2.phinf.naver.net/20140328_193/alsn76_1395961078662hgHrp_JPEG/images_%281%29.jpg?type=w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797152"/>
            <a:ext cx="792088" cy="1080120"/>
          </a:xfrm>
          <a:prstGeom prst="rect">
            <a:avLst/>
          </a:prstGeom>
          <a:noFill/>
        </p:spPr>
      </p:pic>
      <p:pic>
        <p:nvPicPr>
          <p:cNvPr id="6160" name="Picture 16" descr="http://mblogthumb3.phinf.naver.net/20140328_14/alsn76_1395960985088SOkjn_JPEG/%B4%D9%BF%EE%B7%CE%B5%E5_%281%29.jpg?type=w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725144"/>
            <a:ext cx="864096" cy="115212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39952" y="494116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이렇게 만들어진 기업으로는 대표적으로 미스비시 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미쓰이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쓰미토모가</a:t>
            </a:r>
            <a:r>
              <a:rPr lang="ko-KR" altLang="en-US" dirty="0" smtClean="0"/>
              <a:t> 있다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2786" y="2020193"/>
            <a:ext cx="4643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● </a:t>
            </a:r>
            <a:r>
              <a:rPr lang="ko-KR" altLang="en-US" sz="2800" dirty="0" smtClean="0"/>
              <a:t> 일본의 황제</a:t>
            </a:r>
            <a:endParaRPr lang="en-US" altLang="ko-KR" sz="24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●  관료주의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제목 2"/>
          <p:cNvSpPr txBox="1">
            <a:spLocks/>
          </p:cNvSpPr>
          <p:nvPr/>
        </p:nvSpPr>
        <p:spPr>
          <a:xfrm>
            <a:off x="251520" y="260648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smtClean="0"/>
              <a:t>일본 사회의 구조적 특징</a:t>
            </a: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772816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메이지유신은</a:t>
            </a:r>
            <a:r>
              <a:rPr lang="ko-KR" altLang="en-US" dirty="0" smtClean="0"/>
              <a:t> 한마디로 정의한다면 위로부터의 개혁이었다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때문에 일본의 근대화는 무엇보다 돈이 많이 필요했고 또 일할 노동자들이 필요했다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하지만 프랑스나 영국처럼 자발적으로 산업혁명이 </a:t>
            </a:r>
            <a:r>
              <a:rPr lang="ko-KR" altLang="en-US" dirty="0" err="1" smtClean="0"/>
              <a:t>일어난것이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아니기때문에</a:t>
            </a:r>
            <a:r>
              <a:rPr lang="ko-KR" altLang="en-US" dirty="0" smtClean="0"/>
              <a:t> 공장이나 노동자도 전부 정부가 끌어들여야 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또다른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o-KR" altLang="en-US" sz="2400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성곡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비결 </a:t>
            </a:r>
            <a:r>
              <a:rPr lang="en-US" altLang="ko-KR" sz="24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토지개혁과 농촌 실업자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://mblogthumb2.phinf.naver.net/20140327_221/alsn76_1395920732148k1XJb_JPEG/%C0%CC%B9%CC%C1%F6_32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56992"/>
            <a:ext cx="3048000" cy="1838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3968" y="3284984"/>
            <a:ext cx="46805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먼저 일본은 토지의 사유화를 인정하게 된다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토지개혁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곡물 수확량에 비례해서 거둬들였던 세금을 </a:t>
            </a:r>
            <a:r>
              <a:rPr lang="ko-KR" altLang="en-US" dirty="0" err="1" smtClean="0"/>
              <a:t>토지가에</a:t>
            </a:r>
            <a:r>
              <a:rPr lang="ko-KR" altLang="en-US" dirty="0" smtClean="0"/>
              <a:t> 비례해서 세금을 걷는 방식으로 </a:t>
            </a:r>
            <a:r>
              <a:rPr lang="ko-KR" altLang="en-US" dirty="0" err="1" smtClean="0"/>
              <a:t>바꾸게된다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지조개정</a:t>
            </a:r>
            <a:r>
              <a:rPr lang="en-US" altLang="ko-KR" dirty="0" smtClean="0"/>
              <a:t>)</a:t>
            </a:r>
          </a:p>
          <a:p>
            <a:endParaRPr lang="en-US" altLang="ko-KR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15616" y="5373217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여기에는 이유가 있다 세율을 높이면 국가 재정에 도움이 되며 또한 농민은 몰락을 </a:t>
            </a:r>
            <a:r>
              <a:rPr lang="ko-KR" altLang="en-US" sz="1400" dirty="0" err="1" smtClean="0"/>
              <a:t>하기때문에</a:t>
            </a:r>
            <a:r>
              <a:rPr lang="ko-KR" altLang="en-US" sz="1400" dirty="0" smtClean="0"/>
              <a:t> 도시로 일자리를 찾아 </a:t>
            </a:r>
            <a:r>
              <a:rPr lang="ko-KR" altLang="en-US" sz="1400" dirty="0" err="1" smtClean="0"/>
              <a:t>올것을</a:t>
            </a:r>
            <a:r>
              <a:rPr lang="ko-KR" altLang="en-US" sz="1400" dirty="0" smtClean="0"/>
              <a:t> 정부는 예상을 했으며 일본의 영세 농민들은 세금 압박을 이기지 못하고 땅을 처분하며 도시로 몰려왔다 곧 값싼 임금의 노동자로 활용하게 되었다</a:t>
            </a:r>
            <a:r>
              <a:rPr lang="en-US" altLang="ko-KR" sz="1400" dirty="0" smtClean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177281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1878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18</a:t>
            </a:r>
            <a:r>
              <a:rPr lang="ko-KR" altLang="en-US" dirty="0" smtClean="0"/>
              <a:t>일 근대화를 주도했던 내무장관 오쿠보가 암살 당함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부작용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보수파들의 반격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85293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/>
              <a:t>그동안</a:t>
            </a:r>
            <a:r>
              <a:rPr lang="ko-KR" altLang="en-US" sz="1400" dirty="0" smtClean="0"/>
              <a:t> 정부의 관료들은 지나치게 전통을 무시하고 서구식 일변도로만 개혁을 주도한 면이 없지 않아 있었다</a:t>
            </a:r>
            <a:endParaRPr lang="en-US" altLang="ko-KR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15616" y="5373217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당시 정치인들은 공업 발전에 대한 경험이 없었기 때문에 가시적인 성과만을 성급하게 얻어내려고 </a:t>
            </a:r>
            <a:r>
              <a:rPr lang="ko-KR" altLang="en-US" sz="1400" dirty="0" err="1" smtClean="0"/>
              <a:t>했던것이</a:t>
            </a:r>
            <a:r>
              <a:rPr lang="ko-KR" altLang="en-US" sz="1400" dirty="0" smtClean="0"/>
              <a:t> 화근이었으며 개혁은 불공평하게 이뤄지고 있었기 때문에 빈부격차와 사회적 모순이 점점 심화 되고 있었다</a:t>
            </a:r>
            <a:r>
              <a:rPr lang="en-US" altLang="ko-KR" sz="1400" dirty="0" smtClean="0"/>
              <a:t>.</a:t>
            </a:r>
          </a:p>
        </p:txBody>
      </p:sp>
      <p:pic>
        <p:nvPicPr>
          <p:cNvPr id="25602" name="Picture 2" descr="http://mblogthumb2.phinf.naver.net/20140327_145/alsn76_1395920146686udWM4_JPEG/%C0%CC%B9%CC%C1%F6_26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1114425" cy="1114425"/>
          </a:xfrm>
          <a:prstGeom prst="rect">
            <a:avLst/>
          </a:prstGeom>
          <a:noFill/>
        </p:spPr>
      </p:pic>
      <p:pic>
        <p:nvPicPr>
          <p:cNvPr id="25604" name="Picture 4" descr="http://mblogthumb2.phinf.naver.net/20140327_181/alsn76_139592094048776TGG_JPEG/%C0%CC%B9%CC%C1%F6_34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429000"/>
            <a:ext cx="302433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77281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특히 </a:t>
            </a:r>
            <a:r>
              <a:rPr lang="en-US" altLang="ko-KR" dirty="0" smtClean="0"/>
              <a:t>1881</a:t>
            </a:r>
            <a:r>
              <a:rPr lang="ko-KR" altLang="en-US" dirty="0" smtClean="0"/>
              <a:t>년 일본정부는 투자액의 </a:t>
            </a:r>
            <a:r>
              <a:rPr lang="en-US" altLang="ko-KR" dirty="0" smtClean="0"/>
              <a:t>1/30</a:t>
            </a:r>
            <a:r>
              <a:rPr lang="ko-KR" altLang="en-US" dirty="0" smtClean="0"/>
              <a:t>에도 미치지 못하는 헐값에 정부의 사업을 민간에게 팔아 넘기고 말았다</a:t>
            </a:r>
            <a:endParaRPr lang="ko-KR" altLang="en-US" dirty="0"/>
          </a:p>
        </p:txBody>
      </p:sp>
      <p:sp>
        <p:nvSpPr>
          <p:cNvPr id="7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부작용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보수파들의 반격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852936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“</a:t>
            </a:r>
            <a:r>
              <a:rPr lang="ko-KR" altLang="en-US" sz="1400" dirty="0" smtClean="0"/>
              <a:t>국민의 혈세로 기업을 세우더니 그걸 관리와 기업가가 결탁해서 헐값에 넘겨</a:t>
            </a:r>
            <a:r>
              <a:rPr lang="en-US" altLang="ko-KR" sz="1400" dirty="0" smtClean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3400" y="3645024"/>
            <a:ext cx="54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국민들의 불만이 고조되어 가며 폭동직전까지 상황은 치달았다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결국 천황이 직접 나서서 부패한 관리들을 파면하고 나서야 사태는 </a:t>
            </a:r>
            <a:r>
              <a:rPr lang="ko-KR" altLang="en-US" sz="1400" dirty="0" err="1" smtClean="0"/>
              <a:t>수습될수</a:t>
            </a:r>
            <a:r>
              <a:rPr lang="ko-KR" altLang="en-US" sz="1400" dirty="0" smtClean="0"/>
              <a:t> 있었다</a:t>
            </a:r>
            <a:r>
              <a:rPr lang="en-US" altLang="ko-KR" sz="1400" dirty="0" smtClean="0"/>
              <a:t>.</a:t>
            </a:r>
          </a:p>
        </p:txBody>
      </p:sp>
      <p:pic>
        <p:nvPicPr>
          <p:cNvPr id="26626" name="Picture 2" descr="http://dthumb.phinf.naver.net/?src=%22http%3A%2F%2Fpostfiles7.naver.net%2F20140324_102%2Falsn76_1395649172562pn6je_JPEG%2F%25C0%25CC%25B9%25CC%25C1%25F6_23.jpg%3Ftype%3Dw2%22&amp;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645024"/>
            <a:ext cx="2160240" cy="1224136"/>
          </a:xfrm>
          <a:prstGeom prst="rect">
            <a:avLst/>
          </a:prstGeom>
          <a:noFill/>
        </p:spPr>
      </p:pic>
      <p:pic>
        <p:nvPicPr>
          <p:cNvPr id="26628" name="Picture 4" descr="http://mblogthumb1.phinf.naver.net/20140327_8/alsn76_1395921270829VNNj6_JPEG/%C0%CC%B9%CC%C1%F6_39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229200"/>
            <a:ext cx="2304255" cy="13573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43400" y="5229200"/>
            <a:ext cx="540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또한 메이지 정부는 전통 스포츠인 스모가 </a:t>
            </a:r>
            <a:r>
              <a:rPr lang="ko-KR" altLang="en-US" sz="1400" dirty="0" err="1" smtClean="0"/>
              <a:t>빈나체</a:t>
            </a:r>
            <a:r>
              <a:rPr lang="ko-KR" altLang="en-US" sz="1400" dirty="0" smtClean="0"/>
              <a:t> 상태로 상대선수와 </a:t>
            </a:r>
            <a:r>
              <a:rPr lang="ko-KR" altLang="en-US" sz="1400" dirty="0" err="1" smtClean="0"/>
              <a:t>힘을겨루는</a:t>
            </a:r>
            <a:r>
              <a:rPr lang="ko-KR" altLang="en-US" sz="1400" dirty="0" smtClean="0"/>
              <a:t> 모습이 </a:t>
            </a:r>
            <a:r>
              <a:rPr lang="ko-KR" altLang="en-US" sz="1400" dirty="0" err="1" smtClean="0"/>
              <a:t>야만적이다는</a:t>
            </a:r>
            <a:r>
              <a:rPr lang="ko-KR" altLang="en-US" sz="1400" dirty="0" smtClean="0"/>
              <a:t> 이유로 금지했다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하지만 민심이 악화되자 천황은 도쿄에서 스모 대회를 주최하고 대회에 참석해 스모 폐지정책을 철회하게 된다</a:t>
            </a:r>
            <a:r>
              <a:rPr lang="en-US" altLang="ko-KR" sz="1400" dirty="0" smtClean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77281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19</a:t>
            </a:r>
            <a:r>
              <a:rPr lang="ko-KR" altLang="en-US" sz="1600" dirty="0" smtClean="0"/>
              <a:t>세기 말 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일본에는 개혁과 전통이 충돌한 결과 사회적 모순이 곳곳에 만연되고 있었다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7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신 헌법의 발표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군국주의의 씨앗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49289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그러는 동안 </a:t>
            </a:r>
            <a:r>
              <a:rPr lang="ko-KR" altLang="en-US" sz="1400" dirty="0" err="1" smtClean="0"/>
              <a:t>의무교욱을</a:t>
            </a:r>
            <a:r>
              <a:rPr lang="ko-KR" altLang="en-US" sz="1400" dirty="0" smtClean="0"/>
              <a:t> 받으면서 시민들은 곧 자신들의 권리를 주장하기 시작했다</a:t>
            </a:r>
            <a:endParaRPr lang="en-US" altLang="ko-KR" sz="1400" dirty="0" smtClean="0"/>
          </a:p>
          <a:p>
            <a:r>
              <a:rPr lang="ko-KR" altLang="en-US" sz="1400" dirty="0" smtClean="0"/>
              <a:t>때로는 대대적인 시민운동도 발생했다</a:t>
            </a:r>
            <a:r>
              <a:rPr lang="en-US" altLang="ko-KR" sz="1400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3520" y="3284984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메이지 정부는 법과 정당의 필요성을 느끼고 </a:t>
            </a:r>
            <a:r>
              <a:rPr lang="ko-KR" altLang="en-US" sz="1400" dirty="0" err="1" smtClean="0"/>
              <a:t>이토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히로부미에</a:t>
            </a:r>
            <a:r>
              <a:rPr lang="ko-KR" altLang="en-US" sz="1400" dirty="0" smtClean="0"/>
              <a:t>  의해  헌법을 제정하게 했으며 입헌주의를 만들게 했다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501317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“</a:t>
            </a:r>
            <a:r>
              <a:rPr lang="ko-KR" altLang="en-US" sz="1400" dirty="0" smtClean="0"/>
              <a:t>무조건 서구식만 수용하지 말고 </a:t>
            </a:r>
            <a:r>
              <a:rPr lang="ko-KR" altLang="en-US" sz="1400" dirty="0" err="1" smtClean="0"/>
              <a:t>헌번에</a:t>
            </a:r>
            <a:r>
              <a:rPr lang="ko-KR" altLang="en-US" sz="1400" dirty="0" smtClean="0"/>
              <a:t> 일본의 전통사상도 반영하자</a:t>
            </a:r>
            <a:r>
              <a:rPr lang="en-US" altLang="ko-KR" sz="1400" dirty="0" smtClean="0"/>
              <a:t>”</a:t>
            </a:r>
          </a:p>
          <a:p>
            <a:endParaRPr lang="en-US" altLang="ko-KR" sz="1400" dirty="0" smtClean="0"/>
          </a:p>
          <a:p>
            <a:r>
              <a:rPr lang="ko-KR" altLang="en-US" sz="1400" dirty="0" err="1" smtClean="0"/>
              <a:t>이런식으로</a:t>
            </a:r>
            <a:r>
              <a:rPr lang="ko-KR" altLang="en-US" sz="1400" dirty="0" smtClean="0"/>
              <a:t> 만들어진 법이었는데 만들고 보니 꽤나 이상해졌다</a:t>
            </a:r>
            <a:r>
              <a:rPr lang="en-US" altLang="ko-KR" sz="1400" dirty="0" smtClean="0"/>
              <a:t>.</a:t>
            </a:r>
          </a:p>
        </p:txBody>
      </p:sp>
      <p:pic>
        <p:nvPicPr>
          <p:cNvPr id="27650" name="Picture 2" descr="http://mblogthumb1.phinf.naver.net/20140327_124/alsn76_1395921576635BKYUm_JPEG/%C0%CC%B9%CC%C1%F6_43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12976"/>
            <a:ext cx="3384376" cy="1368152"/>
          </a:xfrm>
          <a:prstGeom prst="rect">
            <a:avLst/>
          </a:prstGeom>
          <a:noFill/>
        </p:spPr>
      </p:pic>
      <p:pic>
        <p:nvPicPr>
          <p:cNvPr id="27652" name="Picture 4" descr="http://mblogthumb2.phinf.naver.net/20140327_157/alsn76_1395921619667dc2RQ_JPEG/%C0%CC%B9%CC%C1%F6_44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869160"/>
            <a:ext cx="1872208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772816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민권을 보호한다는 법에 천황의 절대적 권력을 강조한 조항이 추가된 것이다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7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신 헌법의 발표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군국주의의 씨앗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2348880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전통적으로 일본인들은 천황을 신처럼 모셨다 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이런생각은</a:t>
            </a:r>
            <a:r>
              <a:rPr lang="ko-KR" altLang="en-US" sz="1400" dirty="0" smtClean="0"/>
              <a:t> 정치인들 또한 공감한 부분이었다 오히려 </a:t>
            </a:r>
            <a:r>
              <a:rPr lang="ko-KR" altLang="en-US" sz="1400" dirty="0" err="1" smtClean="0"/>
              <a:t>이토히로부미는</a:t>
            </a:r>
            <a:r>
              <a:rPr lang="ko-KR" altLang="en-US" sz="1400" dirty="0" smtClean="0"/>
              <a:t> 이를 </a:t>
            </a:r>
            <a:r>
              <a:rPr lang="ko-KR" altLang="en-US" sz="1400" dirty="0" err="1" smtClean="0"/>
              <a:t>교모하게</a:t>
            </a:r>
            <a:r>
              <a:rPr lang="ko-KR" altLang="en-US" sz="1400" dirty="0" smtClean="0"/>
              <a:t> 이용했다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헌법이 발표되자 천황의 존재는 신처럼 신성하게 되었으며 천황에게는 군 통솔권과 대외전쟁 선포권 등 모든 대권이 쥐어지게 되었다</a:t>
            </a:r>
            <a:r>
              <a:rPr lang="en-US" altLang="ko-KR" sz="14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501317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때문에 일본은 겉으로는 다수의 당이 존재하는 다당제였지만 실제로는 </a:t>
            </a:r>
            <a:r>
              <a:rPr lang="ko-KR" altLang="en-US" sz="1400" dirty="0" err="1" smtClean="0"/>
              <a:t>천황제라는</a:t>
            </a:r>
            <a:r>
              <a:rPr lang="ko-KR" altLang="en-US" sz="1400" dirty="0" smtClean="0"/>
              <a:t> 일당 통치가 되어 버렸다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일본은 다시 안정을 찾고 빠르게 성장하면서도 극단적인 서구화는 억제할 수 있게 되었다</a:t>
            </a:r>
            <a:r>
              <a:rPr lang="en-US" altLang="ko-KR" sz="1400" dirty="0" smtClean="0"/>
              <a:t>.</a:t>
            </a:r>
          </a:p>
        </p:txBody>
      </p:sp>
      <p:pic>
        <p:nvPicPr>
          <p:cNvPr id="28674" name="Picture 2" descr="http://mblogthumb4.phinf.naver.net/20140327_103/alsn76_1395921459863Rgxvc_JPEG/%C0%CC%B9%CC%C1%F6_42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3291232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77281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일본은 여전히 서양의 공업강국과 비교하자면 일본은 </a:t>
            </a:r>
            <a:r>
              <a:rPr lang="ko-KR" altLang="en-US" sz="1600" dirty="0" err="1" smtClean="0"/>
              <a:t>뒤쳐젔으며독일과</a:t>
            </a:r>
            <a:r>
              <a:rPr lang="ko-KR" altLang="en-US" sz="1600" dirty="0" smtClean="0"/>
              <a:t> 마찬가지로 정부 통제에 의한 발전 방식을 꾀했고 무엇보다 공업화를 통해서 비약적인 발전을 이루고자 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7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근대화의 지름길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 </a:t>
            </a:r>
            <a:r>
              <a:rPr lang="ko-KR" altLang="en-US" sz="2400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탈아론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3789040"/>
            <a:ext cx="3528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이때가 일본이 미국에 문호를 개방한지 </a:t>
            </a:r>
            <a:r>
              <a:rPr lang="en-US" altLang="ko-KR" sz="1400" dirty="0" smtClean="0"/>
              <a:t>22</a:t>
            </a:r>
            <a:r>
              <a:rPr lang="ko-KR" altLang="en-US" sz="1400" dirty="0" smtClean="0"/>
              <a:t>년째 되던 해였다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또한 부국강병이라는 구호아래 군대를 개혁했다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이것은 당시 메이지 유신의 궁극적인 목포이기도 했다</a:t>
            </a:r>
            <a:r>
              <a:rPr lang="en-US" altLang="ko-KR" sz="14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270892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1876</a:t>
            </a:r>
            <a:r>
              <a:rPr lang="ko-KR" altLang="en-US" sz="1400" dirty="0" smtClean="0"/>
              <a:t>년 메이지 유신 </a:t>
            </a:r>
            <a:r>
              <a:rPr lang="en-US" altLang="ko-KR" sz="1400" dirty="0" smtClean="0"/>
              <a:t>8</a:t>
            </a:r>
            <a:r>
              <a:rPr lang="ko-KR" altLang="en-US" sz="1400" dirty="0" smtClean="0"/>
              <a:t>년 후 일본은 무력으로 조선의 문호를 개방하고 약탈을 하기 시작했다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pic>
        <p:nvPicPr>
          <p:cNvPr id="29700" name="Picture 4" descr="http://dthumb.phinf.naver.net/?src=%22http%3A%2F%2Fpostfiles15.naver.net%2F20140306_46%2Falsn76_1394066139860UMwAa_JPEG%2Fimages_%25281%2529.jpg%3Ftype%3Dw2%22&amp;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89040"/>
            <a:ext cx="304609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700808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/>
              <a:t>타아론을</a:t>
            </a:r>
            <a:r>
              <a:rPr lang="ko-KR" altLang="en-US" sz="1600" dirty="0" smtClean="0"/>
              <a:t> 주장했던 </a:t>
            </a:r>
            <a:r>
              <a:rPr lang="ko-KR" altLang="en-US" sz="1600" dirty="0" err="1" smtClean="0"/>
              <a:t>후쿠자와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유키치</a:t>
            </a:r>
            <a:endParaRPr lang="ko-KR" altLang="en-US" sz="1600" dirty="0"/>
          </a:p>
        </p:txBody>
      </p:sp>
      <p:sp>
        <p:nvSpPr>
          <p:cNvPr id="7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근대화의 지름길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 </a:t>
            </a:r>
            <a:r>
              <a:rPr lang="ko-KR" altLang="en-US" sz="2400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탈아론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4221088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망설이면 안되</a:t>
            </a:r>
            <a:endParaRPr lang="en-US" altLang="ko-KR" sz="1400" dirty="0" smtClean="0"/>
          </a:p>
          <a:p>
            <a:r>
              <a:rPr lang="ko-KR" altLang="en-US" sz="1400" dirty="0" smtClean="0"/>
              <a:t>이웃나라의 성장을 앉아서 구경하면 안되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공동으로 아시아 부흥시키다 </a:t>
            </a:r>
            <a:r>
              <a:rPr lang="ko-KR" altLang="en-US" sz="1400" dirty="0" err="1" smtClean="0"/>
              <a:t>모든기회를</a:t>
            </a:r>
            <a:r>
              <a:rPr lang="ko-KR" altLang="en-US" sz="1400" dirty="0" smtClean="0"/>
              <a:t> 망친다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우리는 서방의 문명국과 그 운명을 같이해야 한다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소위 탈 아시아론 이었다</a:t>
            </a:r>
            <a:r>
              <a:rPr lang="en-US" altLang="ko-KR" sz="1400" dirty="0" smtClean="0"/>
              <a:t>.</a:t>
            </a:r>
          </a:p>
        </p:txBody>
      </p:sp>
      <p:pic>
        <p:nvPicPr>
          <p:cNvPr id="30722" name="Picture 2" descr="http://mblogthumb1.phinf.naver.net/20140327_224/alsn76_1395922038834BjQMR_JPEG/%C0%CC%B9%CC%C1%F6_52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1666875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70080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때문에 일본은 메이지 유신으로 경제가 성장한 만큼 대외 확장에도 노력하게 되었다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7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근대화의 지름길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 </a:t>
            </a:r>
            <a:r>
              <a:rPr lang="ko-KR" altLang="en-US" sz="2400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탈아론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443711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1894</a:t>
            </a:r>
            <a:r>
              <a:rPr lang="ko-KR" altLang="en-US" sz="1600" dirty="0" smtClean="0"/>
              <a:t>년 청일전쟁</a:t>
            </a:r>
            <a:endParaRPr lang="en-US" altLang="ko-KR" sz="1600" dirty="0" smtClean="0"/>
          </a:p>
        </p:txBody>
      </p:sp>
      <p:pic>
        <p:nvPicPr>
          <p:cNvPr id="31746" name="Picture 2" descr="http://mblogthumb1.phinf.naver.net/20140327_112/alsn76_1395922256333Xj2qW_JPEG/Battle_of_the_Yellow_Sea_by_Korechika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92896"/>
            <a:ext cx="2736304" cy="1800200"/>
          </a:xfrm>
          <a:prstGeom prst="rect">
            <a:avLst/>
          </a:prstGeom>
          <a:noFill/>
        </p:spPr>
      </p:pic>
      <p:pic>
        <p:nvPicPr>
          <p:cNvPr id="31748" name="Picture 4" descr="http://mblogthumb4.phinf.naver.net/20140327_155/alsn76_1395922296535gAbBt_JPEG/d0056023_4ad0a8c0264f7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92896"/>
            <a:ext cx="2592288" cy="17281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43651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1904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러일</a:t>
            </a:r>
            <a:r>
              <a:rPr lang="ko-KR" altLang="en-US" dirty="0" smtClean="0"/>
              <a:t> 전쟁</a:t>
            </a:r>
            <a:endParaRPr lang="en-US" altLang="ko-K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475656" y="5157192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수년간 지속해서 대외침략을 지속한 일본은 조선과 중국을 침략해 대량의 자원과 전쟁 배상금을 받아낼 수 있었다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그리고 그렇게 받은 배상금의 절반 이상을 일본은 해군력을 육성하는데 투자 했으며 </a:t>
            </a:r>
            <a:r>
              <a:rPr lang="ko-KR" altLang="en-US" sz="1400" dirty="0" err="1" smtClean="0"/>
              <a:t>몇차례</a:t>
            </a:r>
            <a:r>
              <a:rPr lang="ko-KR" altLang="en-US" sz="1400" dirty="0" smtClean="0"/>
              <a:t> 정쟁의 승리를 맛보자 일본의 군국주의 야심은 더욱 </a:t>
            </a:r>
            <a:r>
              <a:rPr lang="ko-KR" altLang="en-US" sz="1400" dirty="0" err="1" smtClean="0"/>
              <a:t>커져으며</a:t>
            </a:r>
            <a:r>
              <a:rPr lang="ko-KR" altLang="en-US" sz="1400" dirty="0" smtClean="0"/>
              <a:t> 계속적인 침략으로 이어졌다</a:t>
            </a:r>
            <a:endParaRPr lang="en-US" altLang="ko-KR" sz="14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근대화의 지름길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 </a:t>
            </a:r>
            <a:r>
              <a:rPr lang="ko-KR" altLang="en-US" sz="2400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탈아론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177281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이어지는 침략</a:t>
            </a:r>
            <a:endParaRPr lang="en-US" altLang="ko-KR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660232" y="450912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1941</a:t>
            </a:r>
            <a:r>
              <a:rPr lang="ko-KR" altLang="en-US" sz="1400" dirty="0" err="1" smtClean="0"/>
              <a:t>년태평양</a:t>
            </a:r>
            <a:r>
              <a:rPr lang="ko-KR" altLang="en-US" sz="1400" dirty="0" smtClean="0"/>
              <a:t> 전쟁</a:t>
            </a:r>
            <a:endParaRPr lang="en-US" altLang="ko-KR" sz="1400" dirty="0" smtClean="0"/>
          </a:p>
        </p:txBody>
      </p:sp>
      <p:pic>
        <p:nvPicPr>
          <p:cNvPr id="32770" name="Picture 2" descr="http://mblogthumb4.phinf.naver.net/20140327_163/alsn76_13959224016329E840_JPEG/300px-Mukden_1931_japan_shenyang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2227430" cy="1781945"/>
          </a:xfrm>
          <a:prstGeom prst="rect">
            <a:avLst/>
          </a:prstGeom>
          <a:noFill/>
        </p:spPr>
      </p:pic>
      <p:pic>
        <p:nvPicPr>
          <p:cNvPr id="32772" name="Picture 4" descr="http://mblogthumb1.phinf.naver.net/20140327_60/alsn76_1395922502164VU0ku_JPEG/%C0%CC%B9%CC%C1%F6_57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3" y="2348880"/>
            <a:ext cx="2215007" cy="1872208"/>
          </a:xfrm>
          <a:prstGeom prst="rect">
            <a:avLst/>
          </a:prstGeom>
          <a:noFill/>
        </p:spPr>
      </p:pic>
      <p:pic>
        <p:nvPicPr>
          <p:cNvPr id="32774" name="Picture 6" descr="À̹ÌÁö_58.jpg (399×37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1" y="2413308"/>
            <a:ext cx="2016223" cy="187978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95936" y="450912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1937</a:t>
            </a:r>
            <a:r>
              <a:rPr lang="ko-KR" altLang="en-US" sz="1400" dirty="0" smtClean="0"/>
              <a:t>년 중일전쟁</a:t>
            </a:r>
            <a:endParaRPr lang="en-US" altLang="ko-KR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556048" y="466152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1931</a:t>
            </a:r>
            <a:r>
              <a:rPr lang="ko-KR" altLang="en-US" sz="1600" dirty="0" smtClean="0"/>
              <a:t>년 만주사변</a:t>
            </a:r>
            <a:endParaRPr lang="en-US" altLang="ko-KR" sz="16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페허가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된 일본 어떻게 다시 일어섰나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177281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1945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8</a:t>
            </a:r>
            <a:r>
              <a:rPr lang="ko-KR" altLang="en-US" sz="1600" dirty="0" smtClean="0"/>
              <a:t>월 히로시마 원자폭탄 </a:t>
            </a:r>
            <a:endParaRPr lang="en-US" altLang="ko-KR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2276872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이로써 세계제패를 꿈꾸던 일본 군국주의의 </a:t>
            </a:r>
            <a:r>
              <a:rPr lang="ko-KR" altLang="en-US" sz="1400" dirty="0" err="1" smtClean="0"/>
              <a:t>야먕은</a:t>
            </a:r>
            <a:r>
              <a:rPr lang="ko-KR" altLang="en-US" sz="1400" dirty="0" smtClean="0"/>
              <a:t> 끝나게 된다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그리고 메이지 유신에서부터 </a:t>
            </a:r>
            <a:r>
              <a:rPr lang="en-US" altLang="ko-KR" sz="1400" dirty="0" smtClean="0"/>
              <a:t>80</a:t>
            </a:r>
            <a:r>
              <a:rPr lang="ko-KR" altLang="en-US" sz="1400" dirty="0" err="1" smtClean="0"/>
              <a:t>년동안</a:t>
            </a:r>
            <a:r>
              <a:rPr lang="ko-KR" altLang="en-US" sz="1400" dirty="0" smtClean="0"/>
              <a:t> 쌓아왔던 일본의 근대화는 단 한차례의 전쟁으로 잿더미가 되었다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당시 일본은 </a:t>
            </a:r>
            <a:r>
              <a:rPr lang="ko-KR" altLang="en-US" sz="1400" dirty="0" err="1" smtClean="0"/>
              <a:t>재기할수없을정도로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부서젔기</a:t>
            </a:r>
            <a:r>
              <a:rPr lang="ko-KR" altLang="en-US" sz="1400" dirty="0" smtClean="0"/>
              <a:t> 때문에 승자인 미국은 전후 </a:t>
            </a:r>
            <a:r>
              <a:rPr lang="ko-KR" altLang="en-US" sz="1400" dirty="0" err="1" smtClean="0"/>
              <a:t>몇년동안</a:t>
            </a:r>
            <a:r>
              <a:rPr lang="ko-KR" altLang="en-US" sz="1400" dirty="0" smtClean="0"/>
              <a:t> 사람들이 </a:t>
            </a:r>
            <a:r>
              <a:rPr lang="ko-KR" altLang="en-US" sz="1400" dirty="0" err="1" smtClean="0"/>
              <a:t>굶어죽지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않기위해</a:t>
            </a:r>
            <a:r>
              <a:rPr lang="ko-KR" altLang="en-US" sz="1400" dirty="0" smtClean="0"/>
              <a:t> 일본에 거액의 지원금과 엄청난 양의 쌀을 지원해 줘야 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여기서 근대화는 </a:t>
            </a:r>
            <a:r>
              <a:rPr lang="ko-KR" altLang="en-US" sz="1400" dirty="0" err="1" smtClean="0"/>
              <a:t>끝이났다</a:t>
            </a:r>
            <a:endParaRPr lang="en-US" altLang="ko-KR" sz="1400" dirty="0" smtClean="0"/>
          </a:p>
        </p:txBody>
      </p:sp>
      <p:pic>
        <p:nvPicPr>
          <p:cNvPr id="33794" name="Picture 2" descr="http://mblogthumb4.phinf.naver.net/20140327_211/alsn76_1395922585579a6thn_JPEG/%C0%CC%B9%CC%C1%F6_59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287655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천황 칭호의 유래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14876" y="1484784"/>
            <a:ext cx="3785616" cy="4429156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err="1"/>
              <a:t>야마토</a:t>
            </a:r>
            <a:r>
              <a:rPr lang="en-US" altLang="ko-KR" dirty="0"/>
              <a:t>(</a:t>
            </a:r>
            <a:r>
              <a:rPr lang="ko-KR" altLang="en-US" dirty="0"/>
              <a:t>大和</a:t>
            </a:r>
            <a:r>
              <a:rPr lang="en-US" altLang="ko-KR" dirty="0"/>
              <a:t>) </a:t>
            </a:r>
            <a:r>
              <a:rPr lang="ko-KR" altLang="en-US" dirty="0"/>
              <a:t>정권의 대왕이 통일국가를 이룩하고 고대국가의 기틀을 마련하면서 등장</a:t>
            </a:r>
          </a:p>
          <a:p>
            <a:r>
              <a:rPr lang="ko-KR" altLang="en-US" dirty="0"/>
              <a:t>천황이라는 문자가 일본에서 처음 선보인 예는 </a:t>
            </a:r>
            <a:r>
              <a:rPr lang="en-US" altLang="ko-KR" dirty="0"/>
              <a:t>607</a:t>
            </a:r>
            <a:r>
              <a:rPr lang="ko-KR" altLang="en-US" dirty="0"/>
              <a:t>년 </a:t>
            </a:r>
            <a:r>
              <a:rPr lang="ko-KR" altLang="en-US" dirty="0" err="1"/>
              <a:t>법륭사</a:t>
            </a:r>
            <a:r>
              <a:rPr lang="ko-KR" altLang="en-US" dirty="0"/>
              <a:t> 불상에 새겨진 것</a:t>
            </a:r>
          </a:p>
          <a:p>
            <a:r>
              <a:rPr lang="ko-KR" altLang="en-US" dirty="0"/>
              <a:t>천황 칭호 확립과 함께 그 지배 영역인 </a:t>
            </a:r>
            <a:r>
              <a:rPr lang="ko-KR" altLang="en-US" dirty="0" err="1"/>
              <a:t>야마토를</a:t>
            </a:r>
            <a:r>
              <a:rPr lang="ko-KR" altLang="en-US" dirty="0"/>
              <a:t> ‘일본</a:t>
            </a:r>
            <a:r>
              <a:rPr lang="en-US" altLang="ko-KR" dirty="0"/>
              <a:t>(</a:t>
            </a:r>
            <a:r>
              <a:rPr lang="ko-KR" altLang="en-US" dirty="0"/>
              <a:t>日本</a:t>
            </a:r>
            <a:r>
              <a:rPr lang="en-US" altLang="ko-KR" dirty="0"/>
              <a:t>)’</a:t>
            </a:r>
            <a:r>
              <a:rPr lang="ko-KR" altLang="en-US" dirty="0"/>
              <a:t>이라는 한자로 쓰기 시작</a:t>
            </a:r>
          </a:p>
          <a:p>
            <a:endParaRPr lang="en-US" altLang="ko-KR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3624885" cy="4429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6021288"/>
            <a:ext cx="3624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일본의 건국여신 아마테라스 </a:t>
            </a:r>
            <a:r>
              <a:rPr lang="ko-KR" altLang="en-US" sz="1600" dirty="0" err="1" smtClean="0"/>
              <a:t>오미카미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6356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페허가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된 일본 어떻게 다시 일어섰나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1700808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일본은 </a:t>
            </a:r>
            <a:r>
              <a:rPr lang="ko-KR" altLang="en-US" sz="1600" dirty="0" err="1" smtClean="0"/>
              <a:t>모든것이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사라진지</a:t>
            </a:r>
            <a:r>
              <a:rPr lang="ko-KR" altLang="en-US" sz="1600" dirty="0" smtClean="0"/>
              <a:t> 겨우 </a:t>
            </a:r>
            <a:r>
              <a:rPr lang="en-US" altLang="ko-KR" sz="1600" dirty="0" smtClean="0"/>
              <a:t>20</a:t>
            </a:r>
            <a:r>
              <a:rPr lang="ko-KR" altLang="en-US" sz="1600" dirty="0" smtClean="0"/>
              <a:t>년 만에 경제를 모두 되살려 버렸다</a:t>
            </a:r>
            <a:endParaRPr lang="en-US" altLang="ko-KR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2420888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1955</a:t>
            </a:r>
            <a:r>
              <a:rPr lang="ko-KR" altLang="en-US" sz="1400" dirty="0" smtClean="0"/>
              <a:t>년부터 </a:t>
            </a:r>
            <a:r>
              <a:rPr lang="en-US" altLang="ko-KR" sz="1400" dirty="0" smtClean="0"/>
              <a:t>1964</a:t>
            </a:r>
            <a:r>
              <a:rPr lang="ko-KR" altLang="en-US" sz="1400" dirty="0" smtClean="0"/>
              <a:t>년 사이에 일본의 연간 </a:t>
            </a:r>
            <a:r>
              <a:rPr lang="ko-KR" altLang="en-US" sz="1400" dirty="0" err="1" smtClean="0"/>
              <a:t>성장율은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9%</a:t>
            </a:r>
            <a:r>
              <a:rPr lang="ko-KR" altLang="en-US" sz="1400" dirty="0" smtClean="0"/>
              <a:t>를 유지했다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그리고 </a:t>
            </a:r>
            <a:r>
              <a:rPr lang="en-US" altLang="ko-KR" sz="1400" dirty="0" smtClean="0"/>
              <a:t>1965</a:t>
            </a:r>
            <a:r>
              <a:rPr lang="ko-KR" altLang="en-US" sz="1400" dirty="0" smtClean="0"/>
              <a:t>년부터 </a:t>
            </a:r>
            <a:r>
              <a:rPr lang="en-US" altLang="ko-KR" sz="1400" dirty="0" smtClean="0"/>
              <a:t>1970</a:t>
            </a:r>
            <a:r>
              <a:rPr lang="ko-KR" altLang="en-US" sz="1400" dirty="0" smtClean="0"/>
              <a:t>년까지의 성장률은 무려 </a:t>
            </a:r>
            <a:r>
              <a:rPr lang="en-US" altLang="ko-KR" sz="1400" dirty="0" smtClean="0"/>
              <a:t>10%</a:t>
            </a:r>
            <a:r>
              <a:rPr lang="ko-KR" altLang="en-US" sz="1400" dirty="0" smtClean="0"/>
              <a:t>를 넘었다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일본의 기적적인 성장원인에 대해서는 의견이 분분하나 일본은 한번 공업화를 </a:t>
            </a:r>
            <a:r>
              <a:rPr lang="ko-KR" altLang="en-US" sz="1400" dirty="0" err="1" smtClean="0"/>
              <a:t>통애</a:t>
            </a:r>
            <a:r>
              <a:rPr lang="ko-KR" altLang="en-US" sz="1400" dirty="0" smtClean="0"/>
              <a:t> 얻은 노하우가 있었기 때문에 다시 일어설수 있었다</a:t>
            </a:r>
            <a:r>
              <a:rPr lang="en-US" altLang="ko-KR" sz="1400" dirty="0" smtClean="0"/>
              <a:t>.</a:t>
            </a:r>
          </a:p>
        </p:txBody>
      </p:sp>
      <p:pic>
        <p:nvPicPr>
          <p:cNvPr id="34818" name="Picture 2" descr="http://mblogthumb3.phinf.naver.net/20140327_74/alsn76_1395922893062z9pst_JPEG/%C0%CC%B9%CC%C1%F6_65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331236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554805" cy="939784"/>
          </a:xfrm>
        </p:spPr>
        <p:txBody>
          <a:bodyPr/>
          <a:lstStyle/>
          <a:p>
            <a:r>
              <a:rPr lang="ko-KR" altLang="en-US" dirty="0" smtClean="0"/>
              <a:t>현대 일본 </a:t>
            </a:r>
            <a:r>
              <a:rPr lang="ko-KR" altLang="en-US" dirty="0" err="1" smtClean="0"/>
              <a:t>천황제에</a:t>
            </a:r>
            <a:r>
              <a:rPr lang="ko-KR" altLang="en-US" dirty="0" smtClean="0"/>
              <a:t> 대하여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현대 일본의 천황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Korea\Desktop\9706-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285992"/>
            <a:ext cx="2143140" cy="2143140"/>
          </a:xfrm>
          <a:prstGeom prst="rect">
            <a:avLst/>
          </a:prstGeom>
          <a:noFill/>
        </p:spPr>
      </p:pic>
      <p:pic>
        <p:nvPicPr>
          <p:cNvPr id="1028" name="Picture 4" descr="C:\Users\Korea\Desktop\24073-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357430"/>
            <a:ext cx="1785950" cy="1785950"/>
          </a:xfrm>
          <a:prstGeom prst="rect">
            <a:avLst/>
          </a:prstGeom>
          <a:noFill/>
        </p:spPr>
      </p:pic>
      <p:sp>
        <p:nvSpPr>
          <p:cNvPr id="8" name="제목 2"/>
          <p:cNvSpPr txBox="1">
            <a:spLocks/>
          </p:cNvSpPr>
          <p:nvPr/>
        </p:nvSpPr>
        <p:spPr>
          <a:xfrm>
            <a:off x="1285852" y="4000504"/>
            <a:ext cx="3929090" cy="78581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base"/>
            <a:r>
              <a:rPr lang="ko-KR" altLang="en-US" dirty="0" err="1" smtClean="0"/>
              <a:t>일본국</a:t>
            </a:r>
            <a:r>
              <a:rPr lang="ko-KR" altLang="en-US" dirty="0" smtClean="0"/>
              <a:t> 헌법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조부터 제</a:t>
            </a:r>
            <a:r>
              <a:rPr lang="en-US" altLang="ko-KR" dirty="0" smtClean="0"/>
              <a:t>7</a:t>
            </a:r>
            <a:r>
              <a:rPr lang="ko-KR" altLang="en-US" dirty="0" smtClean="0"/>
              <a:t>조에 명시</a:t>
            </a:r>
            <a:endParaRPr lang="ko-KR" altLang="en-US" dirty="0"/>
          </a:p>
        </p:txBody>
      </p:sp>
      <p:sp>
        <p:nvSpPr>
          <p:cNvPr id="10" name="구름 모양 설명선 9"/>
          <p:cNvSpPr/>
          <p:nvPr/>
        </p:nvSpPr>
        <p:spPr>
          <a:xfrm>
            <a:off x="4857752" y="1285860"/>
            <a:ext cx="2428892" cy="928694"/>
          </a:xfrm>
          <a:prstGeom prst="cloudCallout">
            <a:avLst>
              <a:gd name="adj1" fmla="val 26226"/>
              <a:gd name="adj2" fmla="val 666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“</a:t>
            </a:r>
            <a:r>
              <a:rPr lang="ko-KR" altLang="en-US" sz="2400" dirty="0" smtClean="0">
                <a:solidFill>
                  <a:schemeClr val="tx1"/>
                </a:solidFill>
              </a:rPr>
              <a:t>상징</a:t>
            </a:r>
            <a:r>
              <a:rPr lang="en-US" altLang="ko-KR" sz="2400" dirty="0" smtClean="0">
                <a:solidFill>
                  <a:schemeClr val="tx1"/>
                </a:solidFill>
              </a:rPr>
              <a:t>”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현대 일본의 천황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Korea\Desktop\쇼와_mirej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000240"/>
            <a:ext cx="2357422" cy="3278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제목 2"/>
          <p:cNvSpPr txBox="1">
            <a:spLocks/>
          </p:cNvSpPr>
          <p:nvPr/>
        </p:nvSpPr>
        <p:spPr>
          <a:xfrm>
            <a:off x="4071934" y="1571612"/>
            <a:ext cx="3929090" cy="392909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base"/>
            <a:r>
              <a:rPr lang="ko-KR" altLang="en-US" dirty="0" smtClean="0"/>
              <a:t>쇼와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히로히토</a:t>
            </a:r>
            <a:r>
              <a:rPr lang="en-US" altLang="ko-KR" dirty="0" smtClean="0"/>
              <a:t>)</a:t>
            </a:r>
          </a:p>
          <a:p>
            <a:pPr algn="ctr" fontAlgn="base"/>
            <a:endParaRPr lang="en-US" altLang="ko-KR" dirty="0" smtClean="0"/>
          </a:p>
          <a:p>
            <a:pPr algn="ctr" fontAlgn="base"/>
            <a:r>
              <a:rPr lang="ko-KR" altLang="en-US" dirty="0" smtClean="0"/>
              <a:t>일본의 </a:t>
            </a:r>
            <a:r>
              <a:rPr lang="en-US" altLang="ko-KR" dirty="0" smtClean="0"/>
              <a:t>124</a:t>
            </a:r>
            <a:r>
              <a:rPr lang="ko-KR" altLang="en-US" dirty="0" smtClean="0"/>
              <a:t>대 천황</a:t>
            </a:r>
            <a:endParaRPr lang="en-US" altLang="ko-KR" dirty="0" smtClean="0"/>
          </a:p>
          <a:p>
            <a:pPr algn="ctr" fontAlgn="base"/>
            <a:endParaRPr lang="en-US" altLang="ko-KR" dirty="0" smtClean="0"/>
          </a:p>
          <a:p>
            <a:pPr algn="ctr" fontAlgn="base"/>
            <a:r>
              <a:rPr lang="en-US" altLang="ko-KR" dirty="0" smtClean="0"/>
              <a:t>1921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다이쇼</a:t>
            </a:r>
            <a:r>
              <a:rPr lang="ko-KR" altLang="en-US" dirty="0" smtClean="0"/>
              <a:t> 천황을 대신해 섭정</a:t>
            </a:r>
            <a:endParaRPr lang="en-US" altLang="ko-KR" dirty="0" smtClean="0"/>
          </a:p>
          <a:p>
            <a:pPr algn="ctr" fontAlgn="base"/>
            <a:endParaRPr lang="en-US" altLang="ko-KR" dirty="0" smtClean="0"/>
          </a:p>
          <a:p>
            <a:pPr algn="ctr" fontAlgn="base"/>
            <a:r>
              <a:rPr lang="en-US" altLang="ko-KR" dirty="0" smtClean="0"/>
              <a:t>1926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~ 1989</a:t>
            </a:r>
            <a:r>
              <a:rPr lang="ko-KR" altLang="en-US" dirty="0" smtClean="0"/>
              <a:t>년 까지 재위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세계 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제 </a:t>
            </a:r>
            <a:r>
              <a:rPr lang="en-US" altLang="ko-KR" sz="24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ko-KR" altLang="en-US" sz="2400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차대전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종전과 천황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Korea\Desktop\230653-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34" y="1714488"/>
            <a:ext cx="4286280" cy="4286280"/>
          </a:xfrm>
          <a:prstGeom prst="rect">
            <a:avLst/>
          </a:prstGeom>
          <a:noFill/>
        </p:spPr>
      </p:pic>
      <p:sp>
        <p:nvSpPr>
          <p:cNvPr id="6" name="타원 5"/>
          <p:cNvSpPr/>
          <p:nvPr/>
        </p:nvSpPr>
        <p:spPr>
          <a:xfrm>
            <a:off x="5500694" y="4071942"/>
            <a:ext cx="1571636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5429256" y="2357430"/>
            <a:ext cx="1428760" cy="1899625"/>
            <a:chOff x="5709604" y="1780522"/>
            <a:chExt cx="1428760" cy="1899625"/>
          </a:xfrm>
        </p:grpSpPr>
        <p:pic>
          <p:nvPicPr>
            <p:cNvPr id="3075" name="Picture 3" descr="C:\Users\Korea\Desktop\67810-20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248749">
              <a:off x="6150409" y="2935708"/>
              <a:ext cx="744439" cy="744439"/>
            </a:xfrm>
            <a:prstGeom prst="rect">
              <a:avLst/>
            </a:prstGeom>
            <a:noFill/>
          </p:spPr>
        </p:pic>
        <p:pic>
          <p:nvPicPr>
            <p:cNvPr id="3077" name="Picture 5" descr="C:\Users\Korea\Desktop\26814-20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337084">
              <a:off x="5709604" y="1780522"/>
              <a:ext cx="1428760" cy="1428760"/>
            </a:xfrm>
            <a:prstGeom prst="rect">
              <a:avLst/>
            </a:prstGeom>
            <a:noFill/>
          </p:spPr>
        </p:pic>
      </p:grpSp>
      <p:pic>
        <p:nvPicPr>
          <p:cNvPr id="3076" name="Picture 4" descr="C:\Users\Korea\Desktop\305755-2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79104">
            <a:off x="5495775" y="3781271"/>
            <a:ext cx="1325554" cy="1325554"/>
          </a:xfrm>
          <a:prstGeom prst="rect">
            <a:avLst/>
          </a:prstGeom>
          <a:noFill/>
        </p:spPr>
      </p:pic>
      <p:pic>
        <p:nvPicPr>
          <p:cNvPr id="3078" name="Picture 6" descr="C:\Users\Korea\Desktop\201051-2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3571876"/>
            <a:ext cx="2039934" cy="2039934"/>
          </a:xfrm>
          <a:prstGeom prst="rect">
            <a:avLst/>
          </a:prstGeom>
          <a:noFill/>
        </p:spPr>
      </p:pic>
      <p:sp>
        <p:nvSpPr>
          <p:cNvPr id="15" name="제목 2"/>
          <p:cNvSpPr txBox="1">
            <a:spLocks/>
          </p:cNvSpPr>
          <p:nvPr/>
        </p:nvSpPr>
        <p:spPr>
          <a:xfrm>
            <a:off x="1571604" y="2571744"/>
            <a:ext cx="3929090" cy="78581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base"/>
            <a:r>
              <a:rPr lang="ko-KR" altLang="en-US" sz="2000" dirty="0" smtClean="0"/>
              <a:t>항복과 천황의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인간선언</a:t>
            </a:r>
            <a:r>
              <a:rPr lang="en-US" altLang="ko-KR" sz="2000" dirty="0" smtClean="0"/>
              <a:t>’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현재 일본천황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Users\Korea\Desktop\yoyo201209202027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71612"/>
            <a:ext cx="523875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제목 2"/>
          <p:cNvSpPr txBox="1">
            <a:spLocks/>
          </p:cNvSpPr>
          <p:nvPr/>
        </p:nvSpPr>
        <p:spPr>
          <a:xfrm>
            <a:off x="3000364" y="5214950"/>
            <a:ext cx="3929090" cy="78581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base"/>
            <a:r>
              <a:rPr lang="ko-KR" altLang="en-US" sz="2400" dirty="0" smtClean="0"/>
              <a:t>일본 </a:t>
            </a:r>
            <a:r>
              <a:rPr lang="en-US" altLang="ko-KR" sz="2400" dirty="0" smtClean="0"/>
              <a:t>125</a:t>
            </a:r>
            <a:r>
              <a:rPr lang="ko-KR" altLang="en-US" sz="2400" dirty="0" smtClean="0"/>
              <a:t>대 천황 </a:t>
            </a:r>
            <a:r>
              <a:rPr lang="ko-KR" altLang="en-US" sz="2400" dirty="0" err="1" smtClean="0"/>
              <a:t>이키히토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현대의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천황제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C:\Users\Korea\Desktop\56665-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785926"/>
            <a:ext cx="2857520" cy="2857520"/>
          </a:xfrm>
          <a:prstGeom prst="rect">
            <a:avLst/>
          </a:prstGeom>
          <a:noFill/>
        </p:spPr>
      </p:pic>
      <p:pic>
        <p:nvPicPr>
          <p:cNvPr id="4100" name="Picture 4" descr="C:\Users\Korea\Desktop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357445"/>
            <a:ext cx="2143125" cy="2143125"/>
          </a:xfrm>
          <a:prstGeom prst="rect">
            <a:avLst/>
          </a:prstGeom>
          <a:noFill/>
        </p:spPr>
      </p:pic>
      <p:sp>
        <p:nvSpPr>
          <p:cNvPr id="18" name="왼쪽/오른쪽 화살표 17"/>
          <p:cNvSpPr/>
          <p:nvPr/>
        </p:nvSpPr>
        <p:spPr>
          <a:xfrm>
            <a:off x="4143372" y="3143248"/>
            <a:ext cx="1643074" cy="428628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2"/>
          <p:cNvSpPr txBox="1">
            <a:spLocks/>
          </p:cNvSpPr>
          <p:nvPr/>
        </p:nvSpPr>
        <p:spPr>
          <a:xfrm>
            <a:off x="3000364" y="5214950"/>
            <a:ext cx="3929090" cy="78581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base"/>
            <a:r>
              <a:rPr lang="en-US" altLang="ko-KR" sz="2400" dirty="0" smtClean="0"/>
              <a:t>‘</a:t>
            </a:r>
            <a:r>
              <a:rPr lang="ko-KR" altLang="en-US" sz="2400" dirty="0" smtClean="0"/>
              <a:t>천황</a:t>
            </a:r>
            <a:r>
              <a:rPr lang="en-US" altLang="ko-KR" sz="2400" dirty="0" smtClean="0"/>
              <a:t>’</a:t>
            </a:r>
            <a:r>
              <a:rPr lang="ko-KR" altLang="en-US" sz="2400" dirty="0" smtClean="0"/>
              <a:t>의 정치적 이용</a:t>
            </a:r>
            <a:r>
              <a:rPr lang="en-US" altLang="ko-KR" sz="2400" dirty="0" smtClean="0"/>
              <a:t>· </a:t>
            </a:r>
            <a:r>
              <a:rPr lang="ko-KR" altLang="en-US" sz="2400" dirty="0" smtClean="0"/>
              <a:t>목적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현대 천황의 지위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643174" y="1714488"/>
            <a:ext cx="4500594" cy="4000528"/>
            <a:chOff x="1000100" y="2000240"/>
            <a:chExt cx="4500594" cy="4000528"/>
          </a:xfrm>
        </p:grpSpPr>
        <p:pic>
          <p:nvPicPr>
            <p:cNvPr id="5122" name="Picture 2" descr="C:\Users\Korea\Desktop\제목 없음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2000240"/>
              <a:ext cx="4286280" cy="4000528"/>
            </a:xfrm>
            <a:prstGeom prst="rect">
              <a:avLst/>
            </a:prstGeom>
            <a:noFill/>
          </p:spPr>
        </p:pic>
        <p:sp>
          <p:nvSpPr>
            <p:cNvPr id="6" name="제목 2"/>
            <p:cNvSpPr txBox="1">
              <a:spLocks/>
            </p:cNvSpPr>
            <p:nvPr/>
          </p:nvSpPr>
          <p:spPr>
            <a:xfrm>
              <a:off x="1000100" y="2786058"/>
              <a:ext cx="4500594" cy="2357454"/>
            </a:xfrm>
            <a:prstGeom prst="rect">
              <a:avLst/>
            </a:prstGeom>
          </p:spPr>
          <p:txBody>
            <a:bodyPr anchor="ctr">
              <a:normAutofit lnSpcReduction="10000"/>
            </a:bodyPr>
            <a:lstStyle/>
            <a:p>
              <a:pPr algn="ctr" fontAlgn="base"/>
              <a:r>
                <a:rPr lang="ko-KR" altLang="en-US" dirty="0" smtClean="0"/>
                <a:t>천황의 지위에 대해 </a:t>
              </a:r>
              <a:endParaRPr lang="en-US" altLang="ko-KR" dirty="0" smtClean="0"/>
            </a:p>
            <a:p>
              <a:pPr algn="ctr" fontAlgn="base"/>
              <a:endParaRPr lang="en-US" altLang="ko-KR" dirty="0" smtClean="0"/>
            </a:p>
            <a:p>
              <a:pPr algn="ctr" fontAlgn="base"/>
              <a:r>
                <a:rPr lang="ko-KR" altLang="en-US" dirty="0" err="1" smtClean="0"/>
                <a:t>일본국의</a:t>
              </a:r>
              <a:r>
                <a:rPr lang="ko-KR" altLang="en-US" dirty="0" smtClean="0"/>
                <a:t> 상징이자 </a:t>
              </a:r>
              <a:endParaRPr lang="en-US" altLang="ko-KR" dirty="0" smtClean="0"/>
            </a:p>
            <a:p>
              <a:pPr algn="ctr" fontAlgn="base"/>
              <a:endParaRPr lang="en-US" altLang="ko-KR" dirty="0" smtClean="0"/>
            </a:p>
            <a:p>
              <a:pPr algn="ctr" fontAlgn="base"/>
              <a:r>
                <a:rPr lang="ko-KR" altLang="en-US" dirty="0" smtClean="0"/>
                <a:t>일본 국민통합의 상징이며</a:t>
              </a:r>
              <a:r>
                <a:rPr lang="en-US" altLang="ko-KR" dirty="0" smtClean="0"/>
                <a:t>,</a:t>
              </a:r>
            </a:p>
            <a:p>
              <a:pPr algn="ctr" fontAlgn="base"/>
              <a:r>
                <a:rPr lang="en-US" altLang="ko-KR" dirty="0" smtClean="0"/>
                <a:t> </a:t>
              </a:r>
            </a:p>
            <a:p>
              <a:pPr algn="ctr" fontAlgn="base"/>
              <a:r>
                <a:rPr lang="ko-KR" altLang="en-US" dirty="0" smtClean="0"/>
                <a:t>그 지위는 주권을 갖는 </a:t>
              </a:r>
              <a:endParaRPr lang="en-US" altLang="ko-KR" dirty="0" smtClean="0"/>
            </a:p>
            <a:p>
              <a:pPr algn="ctr" fontAlgn="base"/>
              <a:endParaRPr lang="en-US" altLang="ko-KR" dirty="0" smtClean="0"/>
            </a:p>
            <a:p>
              <a:pPr algn="ctr" fontAlgn="base"/>
              <a:r>
                <a:rPr lang="ko-KR" altLang="en-US" dirty="0" smtClean="0"/>
                <a:t>일본 국민의 </a:t>
              </a:r>
              <a:r>
                <a:rPr lang="ko-KR" altLang="en-US" dirty="0" err="1" smtClean="0"/>
                <a:t>총의에</a:t>
              </a:r>
              <a:r>
                <a:rPr lang="ko-KR" altLang="en-US" dirty="0" smtClean="0"/>
                <a:t> 입각한다</a:t>
              </a:r>
              <a:endParaRPr lang="ko-KR" altLang="en-US" dirty="0"/>
            </a:p>
          </p:txBody>
        </p:sp>
      </p:grpSp>
      <p:cxnSp>
        <p:nvCxnSpPr>
          <p:cNvPr id="9" name="직선 연결선 8"/>
          <p:cNvCxnSpPr/>
          <p:nvPr/>
        </p:nvCxnSpPr>
        <p:spPr>
          <a:xfrm>
            <a:off x="4000496" y="2857496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4000496" y="3357562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3643306" y="3857628"/>
            <a:ext cx="242889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786182" y="4357694"/>
            <a:ext cx="221457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500430" y="4857760"/>
            <a:ext cx="278608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상징천황제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Korea\Desktop\175935-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643050"/>
            <a:ext cx="3500462" cy="2571768"/>
          </a:xfrm>
          <a:prstGeom prst="rect">
            <a:avLst/>
          </a:prstGeom>
          <a:noFill/>
        </p:spPr>
      </p:pic>
      <p:pic>
        <p:nvPicPr>
          <p:cNvPr id="6147" name="Picture 3" descr="C:\Users\Korea\Desktop\176707-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382" y="5000636"/>
            <a:ext cx="2865756" cy="2540000"/>
          </a:xfrm>
          <a:prstGeom prst="rect">
            <a:avLst/>
          </a:prstGeom>
          <a:noFill/>
        </p:spPr>
      </p:pic>
      <p:pic>
        <p:nvPicPr>
          <p:cNvPr id="9" name="Picture 3" descr="C:\Users\Korea\Desktop\176707-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000636"/>
            <a:ext cx="2865756" cy="2540000"/>
          </a:xfrm>
          <a:prstGeom prst="rect">
            <a:avLst/>
          </a:prstGeom>
          <a:noFill/>
        </p:spPr>
      </p:pic>
      <p:pic>
        <p:nvPicPr>
          <p:cNvPr id="10" name="Picture 3" descr="C:\Users\Korea\Desktop\176707-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7946" y="5000636"/>
            <a:ext cx="2865756" cy="2540000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4541520" y="3368040"/>
            <a:ext cx="857256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771074" y="3398520"/>
            <a:ext cx="357190" cy="2857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으로 구부러진 화살표 14"/>
          <p:cNvSpPr/>
          <p:nvPr/>
        </p:nvSpPr>
        <p:spPr>
          <a:xfrm rot="10800000">
            <a:off x="6000760" y="3429000"/>
            <a:ext cx="857256" cy="1643074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왼쪽으로 구부러진 화살표 15"/>
          <p:cNvSpPr/>
          <p:nvPr/>
        </p:nvSpPr>
        <p:spPr>
          <a:xfrm rot="10800000">
            <a:off x="3071802" y="3429000"/>
            <a:ext cx="859405" cy="1643074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1187624" y="476672"/>
            <a:ext cx="7704856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현대 천황과 일본인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제목 2"/>
          <p:cNvSpPr txBox="1">
            <a:spLocks/>
          </p:cNvSpPr>
          <p:nvPr/>
        </p:nvSpPr>
        <p:spPr>
          <a:xfrm>
            <a:off x="1214414" y="1643050"/>
            <a:ext cx="3929090" cy="78581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base"/>
            <a:r>
              <a:rPr lang="ko-KR" altLang="en-US" sz="2400" dirty="0" err="1" smtClean="0"/>
              <a:t>천황제에</a:t>
            </a:r>
            <a:r>
              <a:rPr lang="ko-KR" altLang="en-US" sz="2400" dirty="0" smtClean="0"/>
              <a:t> 대한 여론</a:t>
            </a:r>
            <a:endParaRPr lang="ko-KR" alt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142976" y="3214686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1945</a:t>
            </a:r>
            <a:r>
              <a:rPr lang="ko-KR" altLang="en-US" dirty="0" smtClean="0"/>
              <a:t>년 지지도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지지 </a:t>
            </a:r>
            <a:r>
              <a:rPr lang="en-US" altLang="ko-KR" dirty="0" smtClean="0"/>
              <a:t>: 78%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폐지 </a:t>
            </a:r>
            <a:r>
              <a:rPr lang="en-US" altLang="ko-KR" dirty="0" smtClean="0"/>
              <a:t>: 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43240" y="3214686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1975</a:t>
            </a:r>
            <a:r>
              <a:rPr lang="ko-KR" altLang="en-US" dirty="0" smtClean="0"/>
              <a:t>년 지지도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지지 </a:t>
            </a:r>
            <a:r>
              <a:rPr lang="en-US" altLang="ko-KR" dirty="0" smtClean="0"/>
              <a:t>: 73.3%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폐지 </a:t>
            </a:r>
            <a:r>
              <a:rPr lang="en-US" altLang="ko-KR" dirty="0" smtClean="0"/>
              <a:t>: 7%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2066" y="3214686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1986</a:t>
            </a:r>
            <a:r>
              <a:rPr lang="ko-KR" altLang="en-US" dirty="0" smtClean="0"/>
              <a:t>년 지지도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지지 </a:t>
            </a:r>
            <a:r>
              <a:rPr lang="en-US" altLang="ko-KR" dirty="0" smtClean="0"/>
              <a:t>: 72.4%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폐지 </a:t>
            </a:r>
            <a:r>
              <a:rPr lang="en-US" altLang="ko-KR" dirty="0" smtClean="0"/>
              <a:t>: 5.6%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15206" y="3594746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최근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지지 </a:t>
            </a:r>
            <a:r>
              <a:rPr lang="en-US" altLang="ko-KR" dirty="0" smtClean="0"/>
              <a:t>: 80% </a:t>
            </a:r>
            <a:r>
              <a:rPr lang="ko-KR" altLang="en-US" dirty="0" smtClean="0"/>
              <a:t>이상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천황의 의미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일국의 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일국의 정신적 지주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국가 및 국민 화합의 상징</a:t>
            </a:r>
            <a:endParaRPr lang="en-US" altLang="ko-KR" dirty="0" smtClean="0"/>
          </a:p>
          <a:p>
            <a:r>
              <a:rPr lang="ko-KR" altLang="en-US" dirty="0" smtClean="0"/>
              <a:t>천황의 지위가 특정 가계에 독점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세습</a:t>
            </a:r>
            <a:endParaRPr lang="en-US" altLang="ko-KR" dirty="0" smtClean="0"/>
          </a:p>
          <a:p>
            <a:r>
              <a:rPr lang="ko-KR" altLang="en-US" dirty="0" smtClean="0"/>
              <a:t>일본 고유의 제사 집행자의 지위를 가지고 있음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황위의 책임적 성격을 지님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12" y="1628800"/>
            <a:ext cx="4077072" cy="4077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353" y="5805264"/>
            <a:ext cx="4115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500" dirty="0"/>
              <a:t>국화문장은 공식 국장은 아니지만 일본 천황의 상징이며, 국장처럼 쓰이기도 한다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6716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554805" cy="939784"/>
          </a:xfrm>
        </p:spPr>
        <p:txBody>
          <a:bodyPr/>
          <a:lstStyle/>
          <a:p>
            <a:r>
              <a:rPr lang="ko-KR" altLang="en-US" dirty="0" smtClean="0"/>
              <a:t>일본 사회의 구조적 특징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일본의 관료주의 장단점과 발전방향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988840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관료제의 의미</a:t>
            </a:r>
            <a:endParaRPr lang="en-US" altLang="ko-KR" sz="3000" dirty="0" smtClean="0"/>
          </a:p>
          <a:p>
            <a:r>
              <a:rPr lang="ko-KR" altLang="en-US" sz="3000" dirty="0" smtClean="0"/>
              <a:t>산업화</a:t>
            </a:r>
            <a:r>
              <a:rPr lang="en-US" altLang="ko-KR" sz="3000" dirty="0" smtClean="0"/>
              <a:t>,</a:t>
            </a:r>
            <a:r>
              <a:rPr lang="ko-KR" altLang="en-US" sz="3000" dirty="0" smtClean="0"/>
              <a:t> 도시화와 더불어 전문적인 분업화를 통해 조직활동을 합리적으로 조정하도록 고안된 조직형태</a:t>
            </a:r>
            <a:r>
              <a:rPr lang="en-US" altLang="ko-KR" sz="3000" dirty="0" smtClean="0"/>
              <a:t>.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30006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일본의 관료주의 장단점과 발전방향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580055"/>
            <a:ext cx="8562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+mj-ea"/>
                <a:ea typeface="+mj-ea"/>
              </a:rPr>
              <a:t>장점</a:t>
            </a:r>
            <a:endParaRPr lang="en-US" altLang="ko-KR" sz="3000" dirty="0" smtClean="0">
              <a:latin typeface="+mj-ea"/>
              <a:ea typeface="+mj-ea"/>
            </a:endParaRPr>
          </a:p>
          <a:p>
            <a:endParaRPr lang="en-US" altLang="ko-KR" sz="3000" dirty="0">
              <a:latin typeface="+mj-ea"/>
              <a:ea typeface="+mj-ea"/>
            </a:endParaRPr>
          </a:p>
          <a:p>
            <a:r>
              <a:rPr lang="en-US" altLang="ko-KR" sz="3000" dirty="0" smtClean="0">
                <a:latin typeface="+mj-ea"/>
                <a:ea typeface="+mj-ea"/>
              </a:rPr>
              <a:t>1.</a:t>
            </a:r>
            <a:r>
              <a:rPr lang="ko-KR" altLang="en-US" sz="3200" dirty="0" smtClean="0"/>
              <a:t>업무의 </a:t>
            </a:r>
            <a:r>
              <a:rPr lang="ko-KR" altLang="en-US" sz="3200" dirty="0"/>
              <a:t>전문화 </a:t>
            </a:r>
            <a:r>
              <a:rPr lang="en-US" altLang="ko-KR" sz="3200" dirty="0"/>
              <a:t>- </a:t>
            </a:r>
            <a:r>
              <a:rPr lang="ko-KR" altLang="en-US" sz="3200" dirty="0"/>
              <a:t>효율성 </a:t>
            </a:r>
            <a:r>
              <a:rPr lang="ko-KR" altLang="en-US" sz="3200" dirty="0" smtClean="0"/>
              <a:t>증진</a:t>
            </a:r>
            <a:r>
              <a:rPr lang="ko-KR" altLang="en-US" sz="3000" b="1" dirty="0">
                <a:latin typeface="+mj-ea"/>
                <a:ea typeface="+mj-ea"/>
              </a:rPr>
              <a:t/>
            </a:r>
            <a:br>
              <a:rPr lang="ko-KR" altLang="en-US" sz="3000" b="1" dirty="0">
                <a:latin typeface="+mj-ea"/>
                <a:ea typeface="+mj-ea"/>
              </a:rPr>
            </a:br>
            <a:endParaRPr lang="en-US" altLang="ko-KR" sz="3000" b="1" dirty="0" smtClean="0">
              <a:latin typeface="+mj-ea"/>
              <a:ea typeface="+mj-ea"/>
            </a:endParaRPr>
          </a:p>
          <a:p>
            <a:pPr fontAlgn="base"/>
            <a:r>
              <a:rPr lang="en-US" altLang="ko-KR" sz="3000" b="1" dirty="0" smtClean="0">
                <a:latin typeface="+mj-ea"/>
                <a:ea typeface="+mj-ea"/>
              </a:rPr>
              <a:t>2.</a:t>
            </a:r>
            <a:r>
              <a:rPr lang="ko-KR" altLang="en-US" sz="3000" b="1" dirty="0" smtClean="0">
                <a:latin typeface="+mj-ea"/>
                <a:ea typeface="+mj-ea"/>
              </a:rPr>
              <a:t> </a:t>
            </a:r>
            <a:r>
              <a:rPr lang="ko-KR" altLang="en-US" sz="3200" dirty="0"/>
              <a:t>권한과 책임의 위계 서열화 </a:t>
            </a:r>
            <a:r>
              <a:rPr lang="en-US" altLang="ko-KR" sz="3200" dirty="0"/>
              <a:t>- </a:t>
            </a:r>
            <a:r>
              <a:rPr lang="ko-KR" altLang="en-US" sz="3200" dirty="0"/>
              <a:t>업무의 </a:t>
            </a:r>
            <a:r>
              <a:rPr lang="ko-KR" altLang="en-US" sz="3200" dirty="0" smtClean="0"/>
              <a:t>안정성과 지속성이 유지</a:t>
            </a:r>
            <a:endParaRPr lang="en-US" altLang="ko-KR" sz="3200" dirty="0" smtClean="0"/>
          </a:p>
          <a:p>
            <a:pPr fontAlgn="base"/>
            <a:endParaRPr lang="en-US" altLang="ko-KR" sz="3000" dirty="0" smtClean="0">
              <a:latin typeface="+mj-ea"/>
              <a:ea typeface="+mj-ea"/>
            </a:endParaRPr>
          </a:p>
          <a:p>
            <a:r>
              <a:rPr lang="en-US" altLang="ko-KR" sz="3000" dirty="0" smtClean="0">
                <a:latin typeface="+mj-ea"/>
                <a:ea typeface="+mj-ea"/>
              </a:rPr>
              <a:t>3.</a:t>
            </a:r>
            <a:r>
              <a:rPr lang="ko-KR" altLang="en-US" sz="3200" dirty="0"/>
              <a:t> </a:t>
            </a:r>
            <a:r>
              <a:rPr lang="ko-KR" altLang="en-US" sz="3200" dirty="0" smtClean="0"/>
              <a:t>규정과 절차에 의한 업무 집행과 채용으로 공정성이 유지</a:t>
            </a:r>
            <a:endParaRPr lang="ko-KR" altLang="en-US" sz="3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7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 smtClean="0">
                <a:latin typeface="+mj-ea"/>
                <a:ea typeface="+mj-ea"/>
              </a:rPr>
              <a:t>단점</a:t>
            </a:r>
            <a:endParaRPr lang="en-US" altLang="ko-KR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latin typeface="+mj-ea"/>
                <a:ea typeface="+mj-ea"/>
              </a:rPr>
              <a:t>1.</a:t>
            </a:r>
            <a:r>
              <a:rPr lang="ko-KR" altLang="en-US" b="1" dirty="0" smtClean="0">
                <a:latin typeface="+mj-ea"/>
                <a:ea typeface="+mj-ea"/>
              </a:rPr>
              <a:t>목적전도현상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latin typeface="+mj-ea"/>
                <a:ea typeface="+mj-ea"/>
              </a:rPr>
              <a:t>2.</a:t>
            </a:r>
            <a:r>
              <a:rPr lang="ko-KR" altLang="en-US" b="1" dirty="0" smtClean="0">
                <a:latin typeface="+mj-ea"/>
                <a:ea typeface="+mj-ea"/>
              </a:rPr>
              <a:t>구성원의 창의성과 개성 무시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latin typeface="+mj-ea"/>
                <a:ea typeface="+mj-ea"/>
              </a:rPr>
              <a:t>3.</a:t>
            </a:r>
            <a:r>
              <a:rPr lang="ko-KR" altLang="en-US" b="1" dirty="0" smtClean="0">
                <a:latin typeface="+mj-ea"/>
                <a:ea typeface="+mj-ea"/>
              </a:rPr>
              <a:t>무사안일주의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일본의 관료주의 장단점과 발전방향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699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일본의 관료주의 장단점과 발전방향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116" y="1556792"/>
            <a:ext cx="7842323" cy="465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41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 smtClean="0">
                <a:latin typeface="+mj-ea"/>
                <a:ea typeface="+mj-ea"/>
              </a:rPr>
              <a:t>단점</a:t>
            </a:r>
            <a:endParaRPr lang="en-US" altLang="ko-KR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latin typeface="+mj-ea"/>
                <a:ea typeface="+mj-ea"/>
              </a:rPr>
              <a:t>1.</a:t>
            </a:r>
            <a:r>
              <a:rPr lang="ko-KR" altLang="en-US" b="1" dirty="0" smtClean="0">
                <a:latin typeface="+mj-ea"/>
                <a:ea typeface="+mj-ea"/>
              </a:rPr>
              <a:t>목적전도현상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latin typeface="+mj-ea"/>
                <a:ea typeface="+mj-ea"/>
              </a:rPr>
              <a:t>2.</a:t>
            </a:r>
            <a:r>
              <a:rPr lang="ko-KR" altLang="en-US" b="1" dirty="0" smtClean="0">
                <a:latin typeface="+mj-ea"/>
                <a:ea typeface="+mj-ea"/>
              </a:rPr>
              <a:t>구성원의 창의성과 개성 무시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latin typeface="+mj-ea"/>
                <a:ea typeface="+mj-ea"/>
              </a:rPr>
              <a:t>3.</a:t>
            </a:r>
            <a:r>
              <a:rPr lang="ko-KR" altLang="en-US" b="1" dirty="0" smtClean="0">
                <a:latin typeface="+mj-ea"/>
                <a:ea typeface="+mj-ea"/>
              </a:rPr>
              <a:t>무사안일주의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일본의 관료주의 장단점과 발전방향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965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일본의 관료주의 장단점과 발전방향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196752"/>
            <a:ext cx="6480721" cy="531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16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 smtClean="0">
                <a:latin typeface="+mj-ea"/>
                <a:ea typeface="+mj-ea"/>
              </a:rPr>
              <a:t>단점</a:t>
            </a:r>
            <a:endParaRPr lang="en-US" altLang="ko-KR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latin typeface="+mj-ea"/>
                <a:ea typeface="+mj-ea"/>
              </a:rPr>
              <a:t>1.</a:t>
            </a:r>
            <a:r>
              <a:rPr lang="ko-KR" altLang="en-US" b="1" dirty="0" smtClean="0">
                <a:latin typeface="+mj-ea"/>
                <a:ea typeface="+mj-ea"/>
              </a:rPr>
              <a:t>목적전도현상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latin typeface="+mj-ea"/>
                <a:ea typeface="+mj-ea"/>
              </a:rPr>
              <a:t>2.</a:t>
            </a:r>
            <a:r>
              <a:rPr lang="ko-KR" altLang="en-US" b="1" dirty="0" smtClean="0">
                <a:latin typeface="+mj-ea"/>
                <a:ea typeface="+mj-ea"/>
              </a:rPr>
              <a:t>구성원의 창의성과 개성 무시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b="1" dirty="0" smtClean="0">
                <a:latin typeface="+mj-ea"/>
                <a:ea typeface="+mj-ea"/>
              </a:rPr>
              <a:t>3.</a:t>
            </a:r>
            <a:r>
              <a:rPr lang="ko-KR" altLang="en-US" b="1" dirty="0" smtClean="0">
                <a:latin typeface="+mj-ea"/>
                <a:ea typeface="+mj-ea"/>
              </a:rPr>
              <a:t>무사안일주의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일본의 관료주의 장단점과 발전방향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490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창의적</a:t>
            </a:r>
            <a:r>
              <a:rPr lang="en-US" altLang="ko-KR" dirty="0"/>
              <a:t>·</a:t>
            </a:r>
            <a:r>
              <a:rPr lang="ko-KR" altLang="en-US" dirty="0"/>
              <a:t>능동적 업무 수행을 피하고</a:t>
            </a:r>
            <a:r>
              <a:rPr lang="en-US" altLang="ko-KR" dirty="0"/>
              <a:t>, </a:t>
            </a:r>
            <a:r>
              <a:rPr lang="ko-KR" altLang="en-US" dirty="0"/>
              <a:t>피동적</a:t>
            </a:r>
            <a:r>
              <a:rPr lang="en-US" altLang="ko-KR" dirty="0"/>
              <a:t>·</a:t>
            </a:r>
            <a:r>
              <a:rPr lang="ko-KR" altLang="en-US" dirty="0"/>
              <a:t>소극적으로 현상을 유지하려는 행동 성향을 말한다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일본의 관료주의 장단점과 발전방향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708342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74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 descr="http://imgnews.naver.net/image/003/2015/09/19/NISI20150919_0005918315_web_99_20150919215004.jpg?type=w5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776864" cy="5412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3930" y="476672"/>
            <a:ext cx="7886700" cy="744141"/>
          </a:xfrm>
        </p:spPr>
        <p:txBody>
          <a:bodyPr>
            <a:noAutofit/>
          </a:bodyPr>
          <a:lstStyle/>
          <a:p>
            <a:r>
              <a:rPr lang="ko-KR" altLang="en-US" dirty="0" smtClean="0"/>
              <a:t>천황의 역사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" y="2079414"/>
            <a:ext cx="2581821" cy="3592420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611164" y="2079414"/>
            <a:ext cx="4904186" cy="3592420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dirty="0"/>
              <a:t>신화 </a:t>
            </a:r>
            <a:r>
              <a:rPr lang="ko-KR" altLang="en-US" dirty="0" smtClean="0"/>
              <a:t>상 </a:t>
            </a:r>
            <a:r>
              <a:rPr lang="en-US" altLang="ko-KR" dirty="0"/>
              <a:t>2000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, </a:t>
            </a:r>
            <a:r>
              <a:rPr lang="ko-KR" altLang="en-US" dirty="0"/>
              <a:t>실제 역사상으로는 </a:t>
            </a:r>
            <a:r>
              <a:rPr lang="en-US" altLang="ko-KR" dirty="0"/>
              <a:t>1500</a:t>
            </a:r>
            <a:r>
              <a:rPr lang="ko-KR" altLang="en-US" dirty="0"/>
              <a:t>년 이상 단절되지 않고 이어져 온 세계에서 유일한 왕실</a:t>
            </a:r>
          </a:p>
          <a:p>
            <a:r>
              <a:rPr lang="ko-KR" altLang="en-US" dirty="0" smtClean="0"/>
              <a:t>고지키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니혼쇼키</a:t>
            </a:r>
            <a:r>
              <a:rPr lang="en-US" altLang="ko-KR" dirty="0" smtClean="0"/>
              <a:t> </a:t>
            </a:r>
            <a:r>
              <a:rPr lang="ko-KR" altLang="en-US" dirty="0"/>
              <a:t>등의 역사서에 따르면 초대 진무 천황이 </a:t>
            </a:r>
            <a:r>
              <a:rPr lang="en-US" altLang="ko-KR" dirty="0" smtClean="0"/>
              <a:t>B.C</a:t>
            </a:r>
            <a:r>
              <a:rPr lang="ko-KR" altLang="en-US" dirty="0" smtClean="0"/>
              <a:t> </a:t>
            </a:r>
            <a:r>
              <a:rPr lang="en-US" altLang="ko-KR" dirty="0"/>
              <a:t>660</a:t>
            </a:r>
            <a:r>
              <a:rPr lang="ko-KR" altLang="en-US" dirty="0"/>
              <a:t>년에 즉위했다고 </a:t>
            </a:r>
            <a:r>
              <a:rPr lang="ko-KR" altLang="en-US" dirty="0" smtClean="0"/>
              <a:t>추정된다</a:t>
            </a:r>
            <a:endParaRPr lang="en-US" altLang="ko-KR" dirty="0" smtClean="0"/>
          </a:p>
          <a:p>
            <a:r>
              <a:rPr lang="ko-KR" altLang="en-US" dirty="0"/>
              <a:t>장구한 역사 중에서 천황이 실권을 잡은 것은 불과 수백 년에 불과하다는 점 역시 매우 특이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933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2200" dirty="0" smtClean="0">
                <a:solidFill>
                  <a:schemeClr val="tx1"/>
                </a:solidFill>
              </a:rPr>
              <a:t>2001</a:t>
            </a:r>
            <a:r>
              <a:rPr lang="ko-KR" altLang="en-US" sz="2200" dirty="0" smtClean="0">
                <a:solidFill>
                  <a:schemeClr val="tx1"/>
                </a:solidFill>
              </a:rPr>
              <a:t>년에 실시된 중앙 </a:t>
            </a:r>
            <a:r>
              <a:rPr lang="ko-KR" altLang="en-US" sz="2200" dirty="0" err="1" smtClean="0">
                <a:solidFill>
                  <a:schemeClr val="tx1"/>
                </a:solidFill>
              </a:rPr>
              <a:t>성청</a:t>
            </a:r>
            <a:r>
              <a:rPr lang="ko-KR" altLang="en-US" sz="2200" dirty="0" smtClean="0">
                <a:solidFill>
                  <a:schemeClr val="tx1"/>
                </a:solidFill>
              </a:rPr>
              <a:t> 개편</a:t>
            </a:r>
            <a:r>
              <a:rPr lang="ko-KR" altLang="en-US" dirty="0" smtClean="0">
                <a:solidFill>
                  <a:schemeClr val="tx1"/>
                </a:solidFill>
              </a:rPr>
              <a:t/>
            </a:r>
            <a:br>
              <a:rPr lang="ko-KR" altLang="en-US" dirty="0" smtClean="0">
                <a:solidFill>
                  <a:schemeClr val="tx1"/>
                </a:solidFill>
              </a:rPr>
            </a:b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403648" y="692696"/>
          <a:ext cx="7200800" cy="6475104"/>
        </p:xfrm>
        <a:graphic>
          <a:graphicData uri="http://schemas.openxmlformats.org/drawingml/2006/table">
            <a:tbl>
              <a:tblPr/>
              <a:tblGrid>
                <a:gridCol w="2231960"/>
                <a:gridCol w="4968840"/>
              </a:tblGrid>
              <a:tr h="238365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바탕"/>
                        </a:rPr>
                        <a:t>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바탕"/>
                        </a:rPr>
                        <a:t>                                 일본의  중앙 </a:t>
                      </a:r>
                      <a:r>
                        <a:rPr lang="ko-KR" altLang="en-US" sz="100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성청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바탕"/>
                        </a:rPr>
                        <a:t> 개편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옛이름 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새이름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3107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총리부</a:t>
                      </a: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경제기획청</a:t>
                      </a: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오키나와개발청</a:t>
                      </a: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금융재생위원회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내각부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1527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우정성</a:t>
                      </a: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자치성</a:t>
                      </a: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총무성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총무성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65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법무성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0" dirty="0" err="1">
                          <a:solidFill>
                            <a:srgbClr val="000000"/>
                          </a:solidFill>
                          <a:latin typeface="바탕"/>
                        </a:rPr>
                        <a:t>법무성</a:t>
                      </a:r>
                      <a:endParaRPr lang="ko-KR" altLang="en-US" sz="1000" b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65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외무성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0">
                          <a:solidFill>
                            <a:srgbClr val="000000"/>
                          </a:solidFill>
                          <a:latin typeface="바탕"/>
                        </a:rPr>
                        <a:t>외무성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017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대장성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재무성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946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문부성</a:t>
                      </a: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과학기술청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문부과학성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946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후생성</a:t>
                      </a: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노동성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후생노동성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65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농림수산성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0" dirty="0" err="1">
                          <a:solidFill>
                            <a:srgbClr val="000000"/>
                          </a:solidFill>
                          <a:latin typeface="바탕"/>
                        </a:rPr>
                        <a:t>농림수산성</a:t>
                      </a:r>
                      <a:endParaRPr lang="ko-KR" altLang="en-US" sz="1000" b="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65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통산산업성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경제산업성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3107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운수성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건설성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홋카이도개발청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국토청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국토교통성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65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환경청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환경성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65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방위청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바탕"/>
                        </a:rPr>
                        <a:t>방위청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0" y="1052736"/>
            <a:ext cx="911573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역사의 시대별 구분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1966" y="1734631"/>
            <a:ext cx="7886700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550" dirty="0"/>
              <a:t>고대 </a:t>
            </a:r>
            <a:r>
              <a:rPr lang="en-US" altLang="ko-KR" sz="2550" dirty="0"/>
              <a:t>: </a:t>
            </a:r>
            <a:r>
              <a:rPr lang="ko-KR" altLang="en-US" sz="2550" dirty="0" err="1"/>
              <a:t>야마토</a:t>
            </a:r>
            <a:r>
              <a:rPr lang="ko-KR" altLang="en-US" sz="2550" dirty="0"/>
              <a:t> 시대</a:t>
            </a:r>
            <a:r>
              <a:rPr lang="en-US" altLang="ko-KR" sz="2550" dirty="0"/>
              <a:t>, </a:t>
            </a:r>
            <a:r>
              <a:rPr lang="ko-KR" altLang="en-US" sz="2550" dirty="0"/>
              <a:t>나라시대</a:t>
            </a:r>
            <a:r>
              <a:rPr lang="en-US" altLang="ko-KR" sz="2550" dirty="0"/>
              <a:t>, </a:t>
            </a:r>
            <a:r>
              <a:rPr lang="ko-KR" altLang="en-US" sz="2550" dirty="0" err="1"/>
              <a:t>헤이안</a:t>
            </a:r>
            <a:r>
              <a:rPr lang="ko-KR" altLang="en-US" sz="2550" dirty="0"/>
              <a:t> 시대</a:t>
            </a:r>
            <a:endParaRPr lang="en-US" altLang="ko-KR" sz="25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550" dirty="0"/>
              <a:t>중세 </a:t>
            </a:r>
            <a:r>
              <a:rPr lang="en-US" altLang="ko-KR" sz="2550" dirty="0"/>
              <a:t>: </a:t>
            </a:r>
            <a:r>
              <a:rPr lang="ko-KR" altLang="en-US" sz="2550" dirty="0" err="1"/>
              <a:t>가마쿠라</a:t>
            </a:r>
            <a:r>
              <a:rPr lang="en-US" altLang="ko-KR" sz="2550" dirty="0"/>
              <a:t>, </a:t>
            </a:r>
            <a:r>
              <a:rPr lang="ko-KR" altLang="en-US" sz="2550" dirty="0" err="1"/>
              <a:t>무로마치</a:t>
            </a:r>
            <a:r>
              <a:rPr lang="ko-KR" altLang="en-US" sz="2550" dirty="0"/>
              <a:t> 막부</a:t>
            </a:r>
            <a:endParaRPr lang="en-US" altLang="ko-KR" sz="25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550" dirty="0"/>
              <a:t>근세 </a:t>
            </a:r>
            <a:r>
              <a:rPr lang="en-US" altLang="ko-KR" sz="2550" dirty="0"/>
              <a:t>:</a:t>
            </a:r>
            <a:r>
              <a:rPr lang="ko-KR" altLang="en-US" sz="2550" dirty="0"/>
              <a:t> </a:t>
            </a:r>
            <a:r>
              <a:rPr lang="ko-KR" altLang="en-US" sz="2550" dirty="0" err="1"/>
              <a:t>도쿠가와</a:t>
            </a:r>
            <a:r>
              <a:rPr lang="ko-KR" altLang="en-US" sz="2550" dirty="0"/>
              <a:t> 막부</a:t>
            </a:r>
            <a:endParaRPr lang="en-US" altLang="ko-KR" sz="25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550" dirty="0"/>
              <a:t>근대 </a:t>
            </a:r>
            <a:r>
              <a:rPr lang="en-US" altLang="ko-KR" sz="2550" dirty="0"/>
              <a:t>: </a:t>
            </a:r>
            <a:r>
              <a:rPr lang="ko-KR" altLang="en-US" sz="2550" dirty="0"/>
              <a:t>메이지 유신부터</a:t>
            </a:r>
            <a:endParaRPr lang="en-US" altLang="ko-KR" sz="25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550" dirty="0"/>
              <a:t>현대 </a:t>
            </a:r>
            <a:r>
              <a:rPr lang="en-US" altLang="ko-KR" sz="2550" dirty="0"/>
              <a:t>: </a:t>
            </a:r>
            <a:r>
              <a:rPr lang="ko-KR" altLang="en-US" sz="2550" dirty="0"/>
              <a:t>태평양 전쟁 이후부터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564703" y="4293096"/>
            <a:ext cx="1270993" cy="1795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야마토</a:t>
            </a:r>
            <a:r>
              <a:rPr lang="ko-KR" altLang="en-US" dirty="0" smtClean="0"/>
              <a:t> 시대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나라시대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헤이안</a:t>
            </a:r>
            <a:r>
              <a:rPr lang="ko-KR" altLang="en-US" dirty="0" smtClean="0"/>
              <a:t> 시대</a:t>
            </a:r>
            <a:endParaRPr lang="ko-KR" altLang="en-US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220887" y="4297958"/>
            <a:ext cx="1270993" cy="1795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가마쿠라막부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무로마치</a:t>
            </a:r>
            <a:r>
              <a:rPr lang="ko-KR" altLang="en-US" dirty="0" smtClean="0"/>
              <a:t> 막부</a:t>
            </a:r>
            <a:endParaRPr lang="ko-KR" altLang="en-US" dirty="0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3877071" y="4293096"/>
            <a:ext cx="1270993" cy="1795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도쿠가와</a:t>
            </a:r>
            <a:r>
              <a:rPr lang="ko-KR" altLang="en-US" dirty="0" smtClean="0"/>
              <a:t> 막부</a:t>
            </a:r>
            <a:endParaRPr lang="ko-KR" altLang="en-US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5533255" y="4293096"/>
            <a:ext cx="1270993" cy="1795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메이지 유신</a:t>
            </a:r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7189439" y="4293096"/>
            <a:ext cx="1270993" cy="1795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50" dirty="0" smtClean="0"/>
              <a:t>태평양 전쟁 이후</a:t>
            </a:r>
            <a:endParaRPr lang="ko-KR" altLang="en-US" sz="1750" dirty="0"/>
          </a:p>
        </p:txBody>
      </p:sp>
    </p:spTree>
    <p:extLst>
      <p:ext uri="{BB962C8B-B14F-4D97-AF65-F5344CB8AC3E}">
        <p14:creationId xmlns:p14="http://schemas.microsoft.com/office/powerpoint/2010/main" xmlns="" val="8902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5" grpId="0" animBg="1"/>
      <p:bldP spid="26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57176" y="2496737"/>
            <a:ext cx="2818209" cy="6107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/>
              <a:t>야마토국의</a:t>
            </a:r>
            <a:r>
              <a:rPr lang="ko-KR" altLang="en-US" sz="2000" dirty="0" smtClean="0"/>
              <a:t> 통치자</a:t>
            </a:r>
            <a:endParaRPr lang="ko-KR" altLang="en-US" sz="20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257176" y="3353987"/>
            <a:ext cx="2818209" cy="6107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‘</a:t>
            </a:r>
            <a:r>
              <a:rPr lang="ko-KR" altLang="en-US" sz="2000" dirty="0"/>
              <a:t>천황</a:t>
            </a:r>
            <a:r>
              <a:rPr lang="en-US" altLang="ko-KR" sz="2000" dirty="0"/>
              <a:t>’ </a:t>
            </a:r>
            <a:r>
              <a:rPr lang="ko-KR" altLang="en-US" sz="2000" dirty="0"/>
              <a:t>이라는 용어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257176" y="4211237"/>
            <a:ext cx="2818209" cy="6107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err="1"/>
              <a:t>오오카미</a:t>
            </a:r>
            <a:r>
              <a:rPr lang="en-US" altLang="ko-KR" sz="2000" dirty="0"/>
              <a:t>(</a:t>
            </a:r>
            <a:r>
              <a:rPr lang="ko-KR" altLang="en-US" sz="2000" dirty="0"/>
              <a:t>大王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476672"/>
            <a:ext cx="7187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/>
              <a:t>고대의 천황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848" y="256490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천황의 계보를 만들어 권력을 신격화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3848" y="3449725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일본서기에 등장함으로 </a:t>
            </a:r>
            <a:r>
              <a:rPr lang="en-US" altLang="ko-KR" dirty="0"/>
              <a:t>720</a:t>
            </a:r>
            <a:r>
              <a:rPr lang="ko-KR" altLang="en-US" dirty="0"/>
              <a:t>년 이전부터 쓰여졌다고 추정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3848" y="4306975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천황 이라는 말이 사용되기 이전 수장을 칭하던 말</a:t>
            </a:r>
          </a:p>
        </p:txBody>
      </p:sp>
    </p:spTree>
    <p:extLst>
      <p:ext uri="{BB962C8B-B14F-4D97-AF65-F5344CB8AC3E}">
        <p14:creationId xmlns:p14="http://schemas.microsoft.com/office/powerpoint/2010/main" xmlns="" val="20697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4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고대의 </a:t>
            </a:r>
            <a:r>
              <a:rPr lang="ko-KR" altLang="en-US" dirty="0" err="1" smtClean="0"/>
              <a:t>천황제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125266"/>
            <a:ext cx="3312368" cy="2543770"/>
          </a:xfrm>
        </p:spPr>
      </p:pic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1" y="2125266"/>
            <a:ext cx="3355919" cy="2543770"/>
          </a:xfrm>
        </p:spPr>
      </p:pic>
      <p:sp>
        <p:nvSpPr>
          <p:cNvPr id="8" name="TextBox 7"/>
          <p:cNvSpPr txBox="1"/>
          <p:nvPr/>
        </p:nvSpPr>
        <p:spPr>
          <a:xfrm>
            <a:off x="928744" y="4872034"/>
            <a:ext cx="28015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dirty="0"/>
              <a:t>일본서기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0921" y="4861321"/>
            <a:ext cx="28015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/>
              <a:t>고사기</a:t>
            </a:r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xmlns="" val="30092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중세의 </a:t>
            </a:r>
            <a:r>
              <a:rPr lang="ko-KR" altLang="en-US" dirty="0" err="1" smtClean="0"/>
              <a:t>천황제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>
          <a:xfrm>
            <a:off x="628650" y="2125267"/>
            <a:ext cx="7886700" cy="1250156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err="1"/>
              <a:t>가마쿠라</a:t>
            </a:r>
            <a:r>
              <a:rPr lang="ko-KR" altLang="en-US" dirty="0"/>
              <a:t> 막부가 성립됨으로써 중세가 </a:t>
            </a:r>
            <a:r>
              <a:rPr lang="ko-KR" altLang="en-US" dirty="0" smtClean="0"/>
              <a:t>시작</a:t>
            </a:r>
            <a:endParaRPr lang="en-US" altLang="ko-KR" dirty="0" smtClean="0"/>
          </a:p>
          <a:p>
            <a:r>
              <a:rPr lang="ko-KR" altLang="en-US" dirty="0" smtClean="0"/>
              <a:t>막부의 등장으로 천황정권의 몰락</a:t>
            </a:r>
            <a:endParaRPr lang="en-US" altLang="ko-KR" dirty="0" smtClean="0"/>
          </a:p>
          <a:p>
            <a:r>
              <a:rPr lang="ko-KR" altLang="en-US" dirty="0" err="1" smtClean="0"/>
              <a:t>미나모토노의</a:t>
            </a:r>
            <a:r>
              <a:rPr lang="ko-KR" altLang="en-US" dirty="0" smtClean="0"/>
              <a:t> 전국 무사세력의 간접지배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8650" y="4005064"/>
            <a:ext cx="7886700" cy="213904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ko-KR" altLang="en-US" sz="2500" dirty="0" err="1" smtClean="0"/>
              <a:t>가마쿠라</a:t>
            </a:r>
            <a:r>
              <a:rPr lang="ko-KR" altLang="en-US" sz="2500" dirty="0" smtClean="0"/>
              <a:t> 막부</a:t>
            </a:r>
            <a:endParaRPr lang="en-US" altLang="ko-KR" sz="25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o-KR" altLang="en-US" dirty="0" smtClean="0"/>
              <a:t>사회적 </a:t>
            </a:r>
            <a:r>
              <a:rPr lang="ko-KR" altLang="en-US" dirty="0"/>
              <a:t>세력 집단</a:t>
            </a:r>
            <a:r>
              <a:rPr lang="en-US" altLang="ko-KR" dirty="0"/>
              <a:t>, </a:t>
            </a:r>
            <a:r>
              <a:rPr lang="ko-KR" altLang="en-US" dirty="0"/>
              <a:t>천황가문</a:t>
            </a:r>
            <a:r>
              <a:rPr lang="en-US" altLang="ko-KR" dirty="0"/>
              <a:t>, </a:t>
            </a:r>
            <a:r>
              <a:rPr lang="ko-KR" altLang="en-US" dirty="0" err="1"/>
              <a:t>셋칸가문</a:t>
            </a:r>
            <a:r>
              <a:rPr lang="en-US" altLang="ko-KR" dirty="0"/>
              <a:t> </a:t>
            </a:r>
            <a:r>
              <a:rPr lang="ko-KR" altLang="en-US" dirty="0"/>
              <a:t>등 각각 신분이 다른 권력층으로 장원 등의 가신을 토대로 무력을 가짐</a:t>
            </a:r>
            <a:endParaRPr lang="en-US" altLang="ko-KR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o-KR" altLang="en-US" dirty="0"/>
              <a:t>상호 모순</a:t>
            </a:r>
            <a:r>
              <a:rPr lang="en-US" altLang="ko-KR" dirty="0"/>
              <a:t>, </a:t>
            </a:r>
            <a:r>
              <a:rPr lang="ko-KR" altLang="en-US" dirty="0"/>
              <a:t>대립하면서도 상호 보완하는 관계</a:t>
            </a:r>
            <a:endParaRPr lang="en-US" altLang="ko-KR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o-KR" altLang="en-US" dirty="0"/>
              <a:t>천황은 </a:t>
            </a:r>
            <a:r>
              <a:rPr lang="ko-KR" altLang="en-US" dirty="0" err="1"/>
              <a:t>천황가</a:t>
            </a:r>
            <a:r>
              <a:rPr lang="ko-KR" altLang="en-US" dirty="0"/>
              <a:t> 권문의 주요 일원임과 동시에 권문의 정점에 선 </a:t>
            </a:r>
            <a:r>
              <a:rPr lang="ko-KR" altLang="en-US" dirty="0" err="1"/>
              <a:t>국왕으로소의</a:t>
            </a:r>
            <a:r>
              <a:rPr lang="ko-KR" altLang="en-US" dirty="0"/>
              <a:t> 역할도 수행</a:t>
            </a:r>
            <a:endParaRPr lang="en-US" altLang="ko-KR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o-KR" altLang="en-US" dirty="0"/>
              <a:t>하지만 천황의 </a:t>
            </a:r>
            <a:r>
              <a:rPr lang="ko-KR" altLang="en-US" dirty="0" err="1"/>
              <a:t>군주권은</a:t>
            </a:r>
            <a:r>
              <a:rPr lang="ko-KR" altLang="en-US" dirty="0"/>
              <a:t> 축소됨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38028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956</TotalTime>
  <Words>1817</Words>
  <Application>Microsoft Office PowerPoint</Application>
  <PresentationFormat>화면 슬라이드 쇼(4:3)</PresentationFormat>
  <Paragraphs>356</Paragraphs>
  <Slides>53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54" baseType="lpstr">
      <vt:lpstr>태양</vt:lpstr>
      <vt:lpstr>일본 사회의 구조적 특징</vt:lpstr>
      <vt:lpstr>슬라이드 2</vt:lpstr>
      <vt:lpstr>천황 칭호의 유래</vt:lpstr>
      <vt:lpstr>천황의 의미</vt:lpstr>
      <vt:lpstr>천황의 역사</vt:lpstr>
      <vt:lpstr>일본 역사의 시대별 구분</vt:lpstr>
      <vt:lpstr>슬라이드 7</vt:lpstr>
      <vt:lpstr>고대의 천황제</vt:lpstr>
      <vt:lpstr>중세의 천황제</vt:lpstr>
      <vt:lpstr>중세의 천황제</vt:lpstr>
      <vt:lpstr>근세의 천황제</vt:lpstr>
      <vt:lpstr>근세시대의 쇼군들</vt:lpstr>
      <vt:lpstr>일본 근대화 과정</vt:lpstr>
      <vt:lpstr>근대화의 시작</vt:lpstr>
      <vt:lpstr>존왕양이 운동: 천황을 숭상하고 서양 오랑캐를 물리치자</vt:lpstr>
      <vt:lpstr>슬라이드 16</vt:lpstr>
      <vt:lpstr>메이지유신 : 일본 근대화의 출발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현대 일본 천황제에 대하여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일본 사회의 구조적 특징</vt:lpstr>
      <vt:lpstr>일본의 관료주의 장단점과 발전방향</vt:lpstr>
      <vt:lpstr>일본의 관료주의 장단점과 발전방향</vt:lpstr>
      <vt:lpstr>일본의 관료주의 장단점과 발전방향</vt:lpstr>
      <vt:lpstr>일본의 관료주의 장단점과 발전방향</vt:lpstr>
      <vt:lpstr>일본의 관료주의 장단점과 발전방향</vt:lpstr>
      <vt:lpstr>일본의 관료주의 장단점과 발전방향</vt:lpstr>
      <vt:lpstr>일본의 관료주의 장단점과 발전방향</vt:lpstr>
      <vt:lpstr>일본의 관료주의 장단점과 발전방향</vt:lpstr>
      <vt:lpstr>슬라이드 49</vt:lpstr>
      <vt:lpstr>2001년에 실시된 중앙 성청 개편 </vt:lpstr>
      <vt:lpstr>슬라이드 51</vt:lpstr>
      <vt:lpstr>슬라이드 52</vt:lpstr>
      <vt:lpstr>슬라이드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lovelive</dc:creator>
  <cp:lastModifiedBy>Registered User</cp:lastModifiedBy>
  <cp:revision>128</cp:revision>
  <dcterms:created xsi:type="dcterms:W3CDTF">2015-09-26T05:18:37Z</dcterms:created>
  <dcterms:modified xsi:type="dcterms:W3CDTF">2016-03-31T07:17:50Z</dcterms:modified>
</cp:coreProperties>
</file>