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73" r:id="rId2"/>
    <p:sldId id="274" r:id="rId3"/>
    <p:sldId id="322" r:id="rId4"/>
    <p:sldId id="323" r:id="rId5"/>
    <p:sldId id="324" r:id="rId6"/>
    <p:sldId id="325" r:id="rId7"/>
    <p:sldId id="326" r:id="rId8"/>
    <p:sldId id="308" r:id="rId9"/>
    <p:sldId id="309" r:id="rId10"/>
    <p:sldId id="310" r:id="rId11"/>
    <p:sldId id="311" r:id="rId12"/>
    <p:sldId id="327" r:id="rId13"/>
    <p:sldId id="329" r:id="rId14"/>
    <p:sldId id="330" r:id="rId15"/>
    <p:sldId id="33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266" r:id="rId27"/>
    <p:sldId id="268" r:id="rId28"/>
    <p:sldId id="267" r:id="rId29"/>
    <p:sldId id="269" r:id="rId30"/>
    <p:sldId id="270" r:id="rId31"/>
    <p:sldId id="271" r:id="rId32"/>
    <p:sldId id="272" r:id="rId33"/>
    <p:sldId id="307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32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7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AE175-04CF-4EAE-B712-65F3789D0230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72F4D-8A21-4A7D-B5B8-DFC1F54256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900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B6D96-C29B-46C1-9629-EECE0BC9F82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872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72F4D-8A21-4A7D-B5B8-DFC1F54256CD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72F4D-8A21-4A7D-B5B8-DFC1F54256CD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4274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8764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0421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gradFill flip="none" rotWithShape="1">
          <a:gsLst>
            <a:gs pos="59000">
              <a:schemeClr val="bg2">
                <a:lumMod val="90000"/>
              </a:schemeClr>
            </a:gs>
            <a:gs pos="9000">
              <a:schemeClr val="bg1">
                <a:lumMod val="65000"/>
              </a:schemeClr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3" y="5975254"/>
            <a:ext cx="1127607" cy="8827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7436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6856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4029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606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712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3807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672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906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BEDF-7595-499F-987E-58A9D65E857A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1531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danobunaga.jpg?uselang=ko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tvpot.daum.net/v/-tL9Hx26dKw$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hyperlink" Target="http://commons.wikimedia.org/wiki/File:Nanbokucho-capitals.svg?uselang=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Emperor_Godaigo.jpg?uselang=ko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commons.wikimedia.org/wiki/File:Taira_Shigemori.jpg?uselang=k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757061" y="2071678"/>
            <a:ext cx="7772400" cy="1872208"/>
          </a:xfr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일본은 어떻게 해서 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ko-KR" altLang="en-US" sz="3600" b="1" dirty="0" smtClean="0"/>
              <a:t>무사가 다스리던 나라가 되었고</a:t>
            </a:r>
            <a:r>
              <a:rPr lang="en-US" altLang="ko-KR" sz="3600" b="1" dirty="0" smtClean="0"/>
              <a:t>, </a:t>
            </a:r>
            <a:br>
              <a:rPr lang="en-US" altLang="ko-KR" sz="3600" b="1" dirty="0" smtClean="0"/>
            </a:br>
            <a:r>
              <a:rPr lang="ko-KR" altLang="en-US" sz="3600" b="1" dirty="0" smtClean="0"/>
              <a:t>어떠한 권력자가 있었는가</a:t>
            </a:r>
            <a:r>
              <a:rPr lang="en-US" altLang="ko-KR" sz="3600" b="1" dirty="0" smtClean="0"/>
              <a:t>? </a:t>
            </a:r>
            <a:r>
              <a:rPr lang="ko-KR" altLang="en-US" sz="3600" b="1" dirty="0" smtClean="0"/>
              <a:t> </a:t>
            </a:r>
            <a:endParaRPr lang="ko-KR" altLang="en-US" sz="3600" b="1" dirty="0"/>
          </a:p>
        </p:txBody>
      </p:sp>
      <p:sp>
        <p:nvSpPr>
          <p:cNvPr id="7" name="직사각형 6"/>
          <p:cNvSpPr/>
          <p:nvPr/>
        </p:nvSpPr>
        <p:spPr>
          <a:xfrm>
            <a:off x="1691679" y="620688"/>
            <a:ext cx="6264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일본의 중세시대</a:t>
            </a:r>
            <a:endParaRPr lang="en-US" altLang="ko-K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제목 3"/>
          <p:cNvSpPr txBox="1">
            <a:spLocks/>
          </p:cNvSpPr>
          <p:nvPr/>
        </p:nvSpPr>
        <p:spPr>
          <a:xfrm>
            <a:off x="2051717" y="4087902"/>
            <a:ext cx="5544617" cy="1872208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dirty="0" smtClean="0"/>
              <a:t>김연수 일본어일본학과 </a:t>
            </a:r>
            <a:r>
              <a:rPr lang="en-US" altLang="ko-KR" sz="2000" b="1" dirty="0" smtClean="0"/>
              <a:t>21101932</a:t>
            </a:r>
          </a:p>
          <a:p>
            <a:r>
              <a:rPr lang="ko-KR" altLang="en-US" sz="2000" b="1" dirty="0" smtClean="0"/>
              <a:t>정다운 일본어일본학과 </a:t>
            </a:r>
            <a:r>
              <a:rPr lang="en-US" altLang="ko-KR" sz="2000" b="1" dirty="0" smtClean="0"/>
              <a:t>21003069</a:t>
            </a:r>
          </a:p>
          <a:p>
            <a:r>
              <a:rPr lang="ko-KR" altLang="en-US" sz="2000" b="1" dirty="0" smtClean="0"/>
              <a:t>최   찬 일본어일본학과 </a:t>
            </a:r>
            <a:r>
              <a:rPr lang="en-US" altLang="ko-KR" sz="2000" b="1" dirty="0" smtClean="0"/>
              <a:t>21002853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박지훈 도시계획학과 </a:t>
            </a:r>
            <a:r>
              <a:rPr lang="en-US" altLang="ko-KR" sz="2000" b="1" dirty="0" smtClean="0"/>
              <a:t>21010609</a:t>
            </a:r>
          </a:p>
          <a:p>
            <a:r>
              <a:rPr lang="ko-KR" altLang="en-US" sz="2000" b="1" dirty="0"/>
              <a:t>류</a:t>
            </a:r>
            <a:r>
              <a:rPr lang="ko-KR" altLang="en-US" sz="2000" b="1" dirty="0" smtClean="0"/>
              <a:t>장원 도시계획학과 </a:t>
            </a:r>
            <a:r>
              <a:rPr lang="en-US" altLang="ko-KR" sz="2000" b="1" dirty="0" smtClean="0"/>
              <a:t>21010829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김우연 도시계획학과 </a:t>
            </a:r>
            <a:r>
              <a:rPr lang="en-US" altLang="ko-KR" sz="2000" b="1" dirty="0" smtClean="0"/>
              <a:t>21010816</a:t>
            </a:r>
            <a:r>
              <a:rPr lang="ko-KR" altLang="en-US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342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285720" y="142852"/>
            <a:ext cx="5479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막부 쇠퇴기와 </a:t>
            </a: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센고쿠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4" descr="1464년 오닌의 난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14438"/>
            <a:ext cx="4381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1500166" y="1214422"/>
            <a:ext cx="1077539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오닌의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난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337272" y="1792759"/>
            <a:ext cx="3357586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쇼군의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권력 저하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다이묘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합의제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825675" y="2539441"/>
            <a:ext cx="2380780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후계자 문제로 군사충돌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23322" y="3286124"/>
            <a:ext cx="3185487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교토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초토화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,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쇼균의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권위를 상실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다수의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다이묘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몰락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25" name="Picture 6" descr="Odanobunag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071938"/>
            <a:ext cx="43576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281882" y="4143380"/>
            <a:ext cx="1282723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센고쿠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시대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352942" y="4645988"/>
            <a:ext cx="3140603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쇼군의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자리를 차지하기 위해서 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끝없는 전쟁과 배신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286417" y="5394817"/>
            <a:ext cx="3273653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아시카가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요시아키가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오다 가문의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도움으로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쇼균에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취임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214282" y="6143644"/>
            <a:ext cx="3417923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막부 조직은 오다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노부나가가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 만든 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정치기구에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헤체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,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흡수</a:t>
            </a:r>
          </a:p>
        </p:txBody>
      </p:sp>
      <p:sp>
        <p:nvSpPr>
          <p:cNvPr id="30" name="아래쪽 화살표 29"/>
          <p:cNvSpPr/>
          <p:nvPr/>
        </p:nvSpPr>
        <p:spPr>
          <a:xfrm>
            <a:off x="1801813" y="2228850"/>
            <a:ext cx="428625" cy="21431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1" name="아래쪽 화살표 30"/>
          <p:cNvSpPr/>
          <p:nvPr/>
        </p:nvSpPr>
        <p:spPr>
          <a:xfrm>
            <a:off x="1708150" y="5241925"/>
            <a:ext cx="428625" cy="1428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2" name="아래쪽 화살표 31"/>
          <p:cNvSpPr/>
          <p:nvPr/>
        </p:nvSpPr>
        <p:spPr>
          <a:xfrm>
            <a:off x="1708150" y="5989638"/>
            <a:ext cx="428625" cy="1428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3" name="아래쪽 화살표 32"/>
          <p:cNvSpPr/>
          <p:nvPr/>
        </p:nvSpPr>
        <p:spPr>
          <a:xfrm>
            <a:off x="1801813" y="2974975"/>
            <a:ext cx="428625" cy="21431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2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5720" y="142852"/>
            <a:ext cx="636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무로마치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시대의 문화와 무사도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28596" y="1214422"/>
            <a:ext cx="595035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배경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428596" y="1714488"/>
            <a:ext cx="6506909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무사계급이 귀족적 교양을 쌓아가면서 무가 문화가 귀족 문화를 흡수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28596" y="2143116"/>
            <a:ext cx="6801862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무사도의 자제와 수양에 귀족적인 우아함과 선불교 정신 결합의 상승작용</a:t>
            </a:r>
          </a:p>
        </p:txBody>
      </p:sp>
      <p:pic>
        <p:nvPicPr>
          <p:cNvPr id="8" name="Picture 7" descr="일본의 예술과 공예 본문 이미지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86063"/>
            <a:ext cx="32861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일본의 예술과 공예 본문 이미지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286125"/>
            <a:ext cx="3429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노의 한 장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143375"/>
            <a:ext cx="35004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image.kyeonggi.com/news/photo/201303/660572_579386_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50031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97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18" name="내용 개체 틀 17"/>
          <p:cNvSpPr>
            <a:spLocks noGrp="1"/>
          </p:cNvSpPr>
          <p:nvPr>
            <p:ph idx="1"/>
          </p:nvPr>
        </p:nvSpPr>
        <p:spPr>
          <a:xfrm>
            <a:off x="500034" y="1928802"/>
            <a:ext cx="4643470" cy="4525963"/>
          </a:xfr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ko-KR" sz="2400" b="1" dirty="0" smtClean="0"/>
          </a:p>
          <a:p>
            <a:pPr marL="0" indent="0" algn="ctr">
              <a:buNone/>
            </a:pPr>
            <a:r>
              <a:rPr lang="en-US" altLang="ko-KR" sz="2400" b="1" dirty="0" smtClean="0"/>
              <a:t>&lt;</a:t>
            </a:r>
            <a:r>
              <a:rPr lang="ko-KR" altLang="en-US" sz="2400" b="1" dirty="0" smtClean="0"/>
              <a:t>그는 </a:t>
            </a:r>
            <a:r>
              <a:rPr lang="ko-KR" altLang="en-US" sz="2400" b="1" dirty="0"/>
              <a:t>누구인가</a:t>
            </a:r>
            <a:r>
              <a:rPr lang="en-US" altLang="ko-KR" sz="2400" b="1" dirty="0"/>
              <a:t>?&gt;</a:t>
            </a:r>
          </a:p>
          <a:p>
            <a:pPr marL="0" indent="0" algn="ctr">
              <a:buNone/>
            </a:pPr>
            <a:endParaRPr lang="en-US" altLang="ko-KR" sz="2400" b="1" dirty="0"/>
          </a:p>
          <a:p>
            <a:pPr marL="0" indent="0" algn="ctr">
              <a:buNone/>
            </a:pPr>
            <a:r>
              <a:rPr lang="ko-KR" altLang="en-US" sz="2400" b="1" dirty="0"/>
              <a:t>전국시대 </a:t>
            </a:r>
            <a:r>
              <a:rPr lang="en-US" altLang="ko-KR" sz="2400" b="1" dirty="0"/>
              <a:t>100</a:t>
            </a:r>
            <a:r>
              <a:rPr lang="ko-KR" altLang="en-US" sz="2400" b="1" dirty="0"/>
              <a:t>년은 종식시킨 </a:t>
            </a:r>
            <a:endParaRPr lang="en-US" altLang="ko-KR" sz="2400" b="1" dirty="0"/>
          </a:p>
          <a:p>
            <a:pPr marL="0" indent="0" algn="ctr">
              <a:buNone/>
            </a:pPr>
            <a:r>
              <a:rPr lang="en-US" altLang="ko-KR" sz="2400" b="1" dirty="0"/>
              <a:t>3</a:t>
            </a:r>
            <a:r>
              <a:rPr lang="ko-KR" altLang="en-US" sz="2400" b="1" dirty="0"/>
              <a:t>명중 </a:t>
            </a:r>
            <a:r>
              <a:rPr lang="ko-KR" altLang="en-US" sz="2400" b="1" dirty="0" err="1"/>
              <a:t>한명이며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슈고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다이묘를</a:t>
            </a:r>
            <a:r>
              <a:rPr lang="ko-KR" altLang="en-US" sz="2400" b="1" dirty="0"/>
              <a:t> </a:t>
            </a:r>
            <a:endParaRPr lang="en-US" altLang="ko-KR" sz="2400" b="1" dirty="0"/>
          </a:p>
          <a:p>
            <a:pPr marL="0" indent="0" algn="ctr">
              <a:buNone/>
            </a:pPr>
            <a:r>
              <a:rPr lang="ko-KR" altLang="en-US" sz="2400" b="1" dirty="0"/>
              <a:t>모시는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지방의 작은 </a:t>
            </a:r>
            <a:endParaRPr lang="en-US" altLang="ko-KR" sz="2400" b="1" dirty="0" smtClean="0"/>
          </a:p>
          <a:p>
            <a:pPr marL="0" indent="0" algn="ctr">
              <a:buNone/>
            </a:pPr>
            <a:r>
              <a:rPr lang="ko-KR" altLang="en-US" sz="2400" b="1" dirty="0" smtClean="0"/>
              <a:t>호족세력에서 </a:t>
            </a:r>
            <a:endParaRPr lang="en-US" altLang="ko-KR" sz="2400" b="1" dirty="0"/>
          </a:p>
          <a:p>
            <a:pPr marL="0" indent="0" algn="ctr">
              <a:buNone/>
            </a:pPr>
            <a:r>
              <a:rPr lang="ko-KR" altLang="en-US" sz="2400" b="1" dirty="0" err="1">
                <a:solidFill>
                  <a:srgbClr val="FF0000"/>
                </a:solidFill>
              </a:rPr>
              <a:t>천하포무</a:t>
            </a:r>
            <a:r>
              <a:rPr lang="en-US" altLang="ko-KR" sz="2400" b="1" dirty="0">
                <a:solidFill>
                  <a:srgbClr val="FF0000"/>
                </a:solidFill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</a:rPr>
              <a:t>천하에 무를 퍼트린다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400" b="1" dirty="0" smtClean="0"/>
              <a:t>의지로 </a:t>
            </a:r>
            <a:r>
              <a:rPr lang="ko-KR" altLang="en-US" sz="2400" b="1" dirty="0"/>
              <a:t>전국통일까지 </a:t>
            </a:r>
            <a:r>
              <a:rPr lang="ko-KR" altLang="en-US" sz="2400" b="1" dirty="0" err="1"/>
              <a:t>꿈꾼인물</a:t>
            </a:r>
            <a:r>
              <a:rPr lang="en-US" altLang="ko-KR" sz="2400" b="1" dirty="0"/>
              <a:t>.</a:t>
            </a:r>
          </a:p>
          <a:p>
            <a:pPr marL="0" indent="0" algn="ctr">
              <a:buNone/>
            </a:pPr>
            <a:endParaRPr lang="en-US" altLang="ko-KR" sz="2400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285992"/>
            <a:ext cx="35179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82613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876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29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dirty="0" smtClean="0">
                <a:latin typeface="+mj-lt"/>
                <a:ea typeface="+mj-ea"/>
                <a:cs typeface="+mj-cs"/>
              </a:rPr>
              <a:t>적 </a:t>
            </a:r>
            <a:r>
              <a:rPr lang="ko-KR" altLang="en-US" sz="4400" b="1" dirty="0" smtClean="0">
                <a:latin typeface="+mj-lt"/>
                <a:ea typeface="+mj-ea"/>
                <a:cs typeface="+mj-cs"/>
              </a:rPr>
              <a:t>동맹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4624"/>
            <a:ext cx="3456732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3954"/>
            <a:ext cx="2878137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177" y="1484784"/>
            <a:ext cx="23780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221634"/>
            <a:ext cx="2301429" cy="231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9952" y="3429000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 smtClean="0"/>
              <a:t>vs</a:t>
            </a:r>
            <a:endParaRPr lang="ko-KR" alt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147702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통일을 앞두고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566300" cy="237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72000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158" y="1785926"/>
            <a:ext cx="3524402" cy="47089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2000" b="1" dirty="0"/>
              <a:t>1582</a:t>
            </a:r>
            <a:r>
              <a:rPr lang="ko-KR" altLang="en-US" sz="2000" b="1" dirty="0"/>
              <a:t>년 통일을 앞두고 오다 </a:t>
            </a:r>
            <a:r>
              <a:rPr lang="ko-KR" altLang="en-US" sz="2000" b="1" dirty="0" err="1"/>
              <a:t>노부나가는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도쿠가와의</a:t>
            </a:r>
            <a:r>
              <a:rPr lang="ko-KR" altLang="en-US" sz="2000" b="1" dirty="0"/>
              <a:t> 지원요청을 받아 </a:t>
            </a:r>
            <a:r>
              <a:rPr lang="ko-KR" altLang="en-US" sz="2000" b="1" dirty="0" err="1"/>
              <a:t>출전하던중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혼노지에서</a:t>
            </a:r>
            <a:r>
              <a:rPr lang="ko-KR" altLang="en-US" sz="2000" b="1" dirty="0"/>
              <a:t> 머물다</a:t>
            </a:r>
            <a:endParaRPr lang="en-US" altLang="ko-KR" sz="2000" b="1" dirty="0"/>
          </a:p>
          <a:p>
            <a:pPr fontAlgn="base"/>
            <a:endParaRPr lang="en-US" altLang="ko-KR" sz="2000" b="1" dirty="0"/>
          </a:p>
          <a:p>
            <a:pPr fontAlgn="base"/>
            <a:r>
              <a:rPr lang="ko-KR" altLang="en-US" sz="2000" b="1" dirty="0"/>
              <a:t>오다 </a:t>
            </a:r>
            <a:r>
              <a:rPr lang="ko-KR" altLang="en-US" sz="2000" b="1" dirty="0" err="1"/>
              <a:t>노부나가는</a:t>
            </a:r>
            <a:r>
              <a:rPr lang="ko-KR" altLang="en-US" sz="2000" b="1" dirty="0"/>
              <a:t> 자신의 부장이던 </a:t>
            </a:r>
            <a:r>
              <a:rPr lang="ko-KR" altLang="en-US" sz="2000" b="1" dirty="0" err="1"/>
              <a:t>아케치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미쓰히데의</a:t>
            </a:r>
            <a:r>
              <a:rPr lang="ko-KR" altLang="en-US" sz="2000" b="1" dirty="0"/>
              <a:t> </a:t>
            </a:r>
            <a:r>
              <a:rPr lang="ko-KR" altLang="en-US" sz="2000" b="1" dirty="0" smtClean="0"/>
              <a:t>습격</a:t>
            </a:r>
            <a:endParaRPr lang="ko-KR" altLang="en-US" sz="2000" b="1" dirty="0"/>
          </a:p>
          <a:p>
            <a:pPr fontAlgn="base"/>
            <a:endParaRPr lang="en-US" altLang="ko-KR" sz="2000" b="1" dirty="0"/>
          </a:p>
          <a:p>
            <a:pPr fontAlgn="base"/>
            <a:r>
              <a:rPr lang="ko-KR" altLang="en-US" sz="2000" b="1" dirty="0"/>
              <a:t>오다 </a:t>
            </a:r>
            <a:r>
              <a:rPr lang="ko-KR" altLang="en-US" sz="2000" b="1" dirty="0" err="1"/>
              <a:t>노부나가는</a:t>
            </a:r>
            <a:r>
              <a:rPr lang="ko-KR" altLang="en-US" sz="2000" b="1" dirty="0"/>
              <a:t> 데리고 다니던 가신 모리 </a:t>
            </a:r>
            <a:r>
              <a:rPr lang="ko-KR" altLang="en-US" sz="2000" b="1" dirty="0" err="1"/>
              <a:t>란마루와</a:t>
            </a:r>
            <a:r>
              <a:rPr lang="ko-KR" altLang="en-US" sz="2000" b="1" dirty="0"/>
              <a:t> 흑인 노예와 함께 끝까지 싸웠지만 병력의 차이를 이기지 못하고 결국 </a:t>
            </a:r>
            <a:r>
              <a:rPr lang="ko-KR" altLang="en-US" sz="2000" b="1" dirty="0" err="1"/>
              <a:t>혼노지에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불을지르고</a:t>
            </a:r>
            <a:r>
              <a:rPr lang="ko-KR" altLang="en-US" sz="2000" b="1" dirty="0"/>
              <a:t> 자결</a:t>
            </a:r>
            <a:endParaRPr lang="en-US" altLang="ko-KR" sz="2000" b="1" dirty="0"/>
          </a:p>
          <a:p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5167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ko-KR" altLang="en-US" b="1" i="1" dirty="0" err="1" smtClean="0">
                <a:solidFill>
                  <a:srgbClr val="800000"/>
                </a:solidFill>
              </a:rPr>
              <a:t>도요토미</a:t>
            </a:r>
            <a:r>
              <a:rPr lang="ko-KR" altLang="en-US" b="1" i="1" dirty="0" smtClean="0">
                <a:solidFill>
                  <a:srgbClr val="800000"/>
                </a:solidFill>
              </a:rPr>
              <a:t>  </a:t>
            </a:r>
            <a:r>
              <a:rPr lang="ko-KR" altLang="en-US" b="1" i="1" dirty="0" err="1" smtClean="0">
                <a:solidFill>
                  <a:srgbClr val="800000"/>
                </a:solidFill>
              </a:rPr>
              <a:t>히데요시</a:t>
            </a:r>
            <a:endParaRPr lang="ko-KR" altLang="en-US" i="1" dirty="0">
              <a:solidFill>
                <a:srgbClr val="800000"/>
              </a:solidFill>
            </a:endParaRPr>
          </a:p>
        </p:txBody>
      </p:sp>
      <p:pic>
        <p:nvPicPr>
          <p:cNvPr id="4" name="그림 3" descr="hideyoshi_koudaij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714488"/>
            <a:ext cx="5058857" cy="4700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2000240"/>
            <a:ext cx="28083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800000"/>
                </a:solidFill>
                <a:latin typeface="+mj-ea"/>
                <a:ea typeface="+mj-ea"/>
              </a:rPr>
              <a:t>이슬로 와서 이슬로 가는 이 몸이여</a:t>
            </a:r>
            <a: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dirty="0" err="1" smtClean="0">
                <a:solidFill>
                  <a:srgbClr val="800000"/>
                </a:solidFill>
                <a:latin typeface="+mj-ea"/>
                <a:ea typeface="+mj-ea"/>
              </a:rPr>
              <a:t>나니와의</a:t>
            </a:r>
            <a:r>
              <a:rPr lang="ko-KR" altLang="en-US" sz="2400" b="1" dirty="0" smtClean="0">
                <a:solidFill>
                  <a:srgbClr val="800000"/>
                </a:solidFill>
                <a:latin typeface="+mj-ea"/>
                <a:ea typeface="+mj-ea"/>
              </a:rPr>
              <a:t> 영화도 꿈속의 </a:t>
            </a:r>
            <a:r>
              <a:rPr lang="ko-KR" altLang="en-US" sz="2400" b="1" dirty="0" err="1" smtClean="0">
                <a:solidFill>
                  <a:srgbClr val="800000"/>
                </a:solidFill>
                <a:latin typeface="+mj-ea"/>
                <a:ea typeface="+mj-ea"/>
              </a:rPr>
              <a:t>꿈이련가</a:t>
            </a:r>
            <a: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  <a:t>.</a:t>
            </a:r>
          </a:p>
          <a:p>
            <a: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  <a:t/>
            </a:r>
            <a:b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</a:br>
            <a: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  <a:t>(</a:t>
            </a:r>
            <a:r>
              <a:rPr lang="ko-KR" altLang="en-US" sz="2400" b="1" dirty="0" err="1" smtClean="0">
                <a:solidFill>
                  <a:srgbClr val="800000"/>
                </a:solidFill>
                <a:latin typeface="+mj-ea"/>
                <a:ea typeface="+mj-ea"/>
              </a:rPr>
              <a:t>露</a:t>
            </a:r>
            <a:r>
              <a:rPr lang="ko-KR" altLang="en-US" sz="2400" b="1" dirty="0" smtClean="0">
                <a:solidFill>
                  <a:srgbClr val="800000"/>
                </a:solidFill>
                <a:latin typeface="+mj-ea"/>
                <a:ea typeface="+mj-ea"/>
              </a:rPr>
              <a:t>と落ち 露と消えにし 我が身かな 浪速のことは 夢のまた夢</a:t>
            </a:r>
            <a:r>
              <a:rPr lang="en-US" altLang="ko-KR" sz="2400" b="1" dirty="0" smtClean="0">
                <a:solidFill>
                  <a:srgbClr val="800000"/>
                </a:solidFill>
                <a:latin typeface="+mj-ea"/>
                <a:ea typeface="+mj-ea"/>
              </a:rPr>
              <a:t>)</a:t>
            </a:r>
          </a:p>
          <a:p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/>
            </a:r>
            <a:b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</a:b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34662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오다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노부나가의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계승자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91683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b="1" dirty="0" smtClean="0">
                <a:latin typeface="+mj-ea"/>
                <a:ea typeface="+mj-ea"/>
              </a:rPr>
              <a:t>-</a:t>
            </a:r>
            <a:r>
              <a:rPr lang="ko-KR" altLang="en-US" b="1" dirty="0" err="1" smtClean="0">
                <a:latin typeface="+mj-ea"/>
                <a:ea typeface="+mj-ea"/>
              </a:rPr>
              <a:t>혼노지의</a:t>
            </a:r>
            <a:r>
              <a:rPr lang="ko-KR" altLang="en-US" b="1" dirty="0" smtClean="0">
                <a:latin typeface="+mj-ea"/>
                <a:ea typeface="+mj-ea"/>
              </a:rPr>
              <a:t> 변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000" dirty="0" smtClean="0">
              <a:latin typeface="+mj-ea"/>
              <a:ea typeface="+mj-ea"/>
            </a:endParaRPr>
          </a:p>
          <a:p>
            <a:r>
              <a:rPr lang="ko-KR" altLang="en-US" sz="2200" b="1" dirty="0" err="1" smtClean="0">
                <a:latin typeface="+mj-ea"/>
              </a:rPr>
              <a:t>아케치</a:t>
            </a:r>
            <a:r>
              <a:rPr lang="ko-KR" altLang="en-US" sz="2200" b="1" dirty="0" smtClean="0">
                <a:latin typeface="+mj-ea"/>
              </a:rPr>
              <a:t> </a:t>
            </a:r>
            <a:r>
              <a:rPr lang="ko-KR" altLang="en-US" sz="2200" b="1" dirty="0" err="1" smtClean="0">
                <a:latin typeface="+mj-ea"/>
              </a:rPr>
              <a:t>미츠히데</a:t>
            </a:r>
            <a:r>
              <a:rPr lang="en-US" altLang="ko-KR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smtClean="0">
                <a:latin typeface="+mj-ea"/>
                <a:ea typeface="+mj-ea"/>
              </a:rPr>
              <a:t>배반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200" dirty="0" smtClean="0">
                <a:latin typeface="+mj-ea"/>
                <a:ea typeface="+mj-ea"/>
              </a:rPr>
              <a:t> </a:t>
            </a:r>
            <a:r>
              <a:rPr lang="en-US" altLang="ko-KR" sz="2200" dirty="0" smtClean="0">
                <a:latin typeface="+mj-ea"/>
                <a:ea typeface="+mj-ea"/>
              </a:rPr>
              <a:t>→ </a:t>
            </a:r>
            <a:r>
              <a:rPr lang="ko-KR" altLang="en-US" sz="2200" dirty="0" smtClean="0">
                <a:latin typeface="+mj-ea"/>
                <a:ea typeface="+mj-ea"/>
              </a:rPr>
              <a:t>오다 </a:t>
            </a:r>
            <a:r>
              <a:rPr lang="ko-KR" altLang="en-US" sz="2200" dirty="0" err="1" smtClean="0">
                <a:latin typeface="+mj-ea"/>
                <a:ea typeface="+mj-ea"/>
              </a:rPr>
              <a:t>노부나가</a:t>
            </a:r>
            <a:r>
              <a:rPr lang="ko-KR" altLang="en-US" sz="2200" dirty="0" smtClean="0">
                <a:latin typeface="+mj-ea"/>
                <a:ea typeface="+mj-ea"/>
              </a:rPr>
              <a:t> 사망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  <a:endParaRPr lang="en-US" altLang="ja-JP" sz="2200" dirty="0" smtClean="0">
              <a:latin typeface="+mj-ea"/>
              <a:ea typeface="+mj-ea"/>
            </a:endParaRP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err="1" smtClean="0">
                <a:latin typeface="+mj-ea"/>
              </a:rPr>
              <a:t>히데요시의</a:t>
            </a:r>
            <a:r>
              <a:rPr lang="ko-KR" altLang="en-US" sz="2200" b="1" dirty="0" smtClean="0">
                <a:latin typeface="+mj-ea"/>
              </a:rPr>
              <a:t> </a:t>
            </a:r>
            <a:r>
              <a:rPr lang="ko-KR" altLang="en-US" sz="2200" b="1" dirty="0" err="1" smtClean="0">
                <a:latin typeface="+mj-ea"/>
              </a:rPr>
              <a:t>츄고쿠</a:t>
            </a:r>
            <a:r>
              <a:rPr lang="ko-KR" altLang="en-US" sz="2200" b="1" dirty="0" smtClean="0">
                <a:latin typeface="+mj-ea"/>
              </a:rPr>
              <a:t> 회군</a:t>
            </a:r>
            <a:r>
              <a:rPr lang="en-US" altLang="ko-KR" sz="2200" b="1" dirty="0" smtClean="0">
                <a:latin typeface="+mj-ea"/>
              </a:rPr>
              <a:t>(</a:t>
            </a:r>
            <a:r>
              <a:rPr lang="ko-KR" altLang="en-US" sz="2200" b="1" dirty="0" err="1" smtClean="0">
                <a:latin typeface="+mj-ea"/>
              </a:rPr>
              <a:t>中國大返</a:t>
            </a:r>
            <a:r>
              <a:rPr lang="ja-JP" altLang="en-US" sz="2200" b="1" dirty="0" smtClean="0">
                <a:latin typeface="+mj-ea"/>
              </a:rPr>
              <a:t>し</a:t>
            </a:r>
            <a:r>
              <a:rPr lang="en-US" altLang="ja-JP" sz="2200" b="1" dirty="0" smtClean="0">
                <a:latin typeface="+mj-ea"/>
              </a:rPr>
              <a:t>)</a:t>
            </a:r>
            <a:endParaRPr lang="en-US" altLang="ja-JP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→</a:t>
            </a:r>
            <a:r>
              <a:rPr lang="en-US" altLang="ko-KR" sz="2200" dirty="0" smtClean="0">
                <a:latin typeface="+mj-ea"/>
              </a:rPr>
              <a:t> </a:t>
            </a:r>
            <a:r>
              <a:rPr lang="ko-KR" altLang="en-US" sz="2200" dirty="0" smtClean="0">
                <a:latin typeface="+mj-ea"/>
              </a:rPr>
              <a:t>모리와 협상을 하고 최대한 빨리 군사를 움직임</a:t>
            </a:r>
            <a:r>
              <a:rPr lang="en-US" altLang="ko-KR" sz="2200" dirty="0" smtClean="0">
                <a:latin typeface="+mj-ea"/>
              </a:rPr>
              <a:t>.</a:t>
            </a:r>
            <a:endParaRPr lang="en-US" altLang="ko-KR" sz="2200" dirty="0" smtClean="0">
              <a:latin typeface="+mj-ea"/>
              <a:ea typeface="+mj-ea"/>
            </a:endParaRP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err="1" smtClean="0">
                <a:latin typeface="+mj-ea"/>
                <a:ea typeface="+mj-ea"/>
              </a:rPr>
              <a:t>야마사키에서</a:t>
            </a:r>
            <a:r>
              <a:rPr lang="ko-KR" altLang="en-US" sz="2200" b="1" dirty="0" smtClean="0">
                <a:latin typeface="+mj-ea"/>
                <a:ea typeface="+mj-ea"/>
              </a:rPr>
              <a:t> 배신자 </a:t>
            </a:r>
            <a:r>
              <a:rPr lang="ko-KR" altLang="en-US" sz="2200" b="1" dirty="0" err="1" smtClean="0">
                <a:latin typeface="+mj-ea"/>
                <a:ea typeface="+mj-ea"/>
              </a:rPr>
              <a:t>아케치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미츠히데</a:t>
            </a:r>
            <a:r>
              <a:rPr lang="ko-KR" altLang="en-US" sz="2200" b="1" dirty="0" smtClean="0">
                <a:latin typeface="+mj-ea"/>
                <a:ea typeface="+mj-ea"/>
              </a:rPr>
              <a:t> 격파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→ </a:t>
            </a:r>
            <a:r>
              <a:rPr lang="ko-KR" altLang="en-US" sz="2200" dirty="0" smtClean="0">
                <a:latin typeface="+mj-ea"/>
                <a:ea typeface="+mj-ea"/>
              </a:rPr>
              <a:t>명분도 좋지 않았고 정비도 못하여 회군에 격파 당함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4" name="그림 3" descr="t3f1zQ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340768"/>
            <a:ext cx="2352675" cy="2352675"/>
          </a:xfrm>
          <a:prstGeom prst="rect">
            <a:avLst/>
          </a:prstGeom>
        </p:spPr>
      </p:pic>
      <p:sp>
        <p:nvSpPr>
          <p:cNvPr id="7" name="모서리가 둥근 사각형 설명선 6"/>
          <p:cNvSpPr/>
          <p:nvPr/>
        </p:nvSpPr>
        <p:spPr>
          <a:xfrm>
            <a:off x="4283968" y="1124744"/>
            <a:ext cx="2376264" cy="2304256"/>
          </a:xfrm>
          <a:prstGeom prst="wedgeRoundRectCallout">
            <a:avLst>
              <a:gd name="adj1" fmla="val 81719"/>
              <a:gd name="adj2" fmla="val -72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하시바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 가문 시절의 문장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.  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호리병박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.</a:t>
            </a:r>
          </a:p>
          <a:p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오다 가의 중신 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니와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 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나가히데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(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丹</a:t>
            </a:r>
            <a:r>
              <a:rPr lang="ko-KR" altLang="en-US" sz="1600" b="1" i="1" dirty="0" err="1" smtClean="0">
                <a:solidFill>
                  <a:schemeClr val="accent2"/>
                </a:solidFill>
                <a:latin typeface="+mj-ea"/>
                <a:ea typeface="+mj-ea"/>
              </a:rPr>
              <a:t>羽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長秀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와 시바타 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카츠이에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(</a:t>
            </a:r>
            <a:r>
              <a:rPr lang="ko-KR" altLang="en-US" sz="1600" b="1" i="1" dirty="0" err="1" smtClean="0">
                <a:solidFill>
                  <a:schemeClr val="accent2"/>
                </a:solidFill>
                <a:latin typeface="+mj-ea"/>
                <a:ea typeface="+mj-ea"/>
              </a:rPr>
              <a:t>柴</a:t>
            </a:r>
            <a:r>
              <a:rPr lang="ko-KR" altLang="en-US" sz="1600" b="1" dirty="0" err="1" smtClean="0">
                <a:solidFill>
                  <a:schemeClr val="accent2"/>
                </a:solidFill>
                <a:latin typeface="+mj-ea"/>
                <a:ea typeface="+mj-ea"/>
              </a:rPr>
              <a:t>田勝家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의 성으로부터 한 글자씩 따와 하시바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(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羽柴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accent2"/>
                </a:solidFill>
                <a:latin typeface="+mj-ea"/>
                <a:ea typeface="+mj-ea"/>
              </a:rPr>
              <a:t>라는 성을 만들었다고 한다</a:t>
            </a:r>
            <a:r>
              <a:rPr lang="en-US" altLang="ko-KR" sz="1600" b="1" dirty="0" smtClean="0">
                <a:solidFill>
                  <a:schemeClr val="accent2"/>
                </a:solidFill>
                <a:latin typeface="+mj-ea"/>
                <a:ea typeface="+mj-ea"/>
              </a:rPr>
              <a:t>. </a:t>
            </a:r>
            <a:endParaRPr lang="ko-KR" altLang="en-US" sz="16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59331001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+mj-ea"/>
              </a:rPr>
              <a:t>천하를 가진 무가출신 </a:t>
            </a:r>
            <a:r>
              <a:rPr lang="ko-KR" altLang="en-US" sz="4000" dirty="0" err="1" smtClean="0">
                <a:solidFill>
                  <a:srgbClr val="C00000"/>
                </a:solidFill>
              </a:rPr>
              <a:t>간파쿠</a:t>
            </a:r>
            <a:r>
              <a:rPr lang="en-US" altLang="ko-KR" sz="4000" dirty="0" smtClean="0">
                <a:solidFill>
                  <a:srgbClr val="C00000"/>
                </a:solidFill>
              </a:rPr>
              <a:t>(</a:t>
            </a:r>
            <a:r>
              <a:rPr lang="ko-KR" altLang="en-US" sz="4000" dirty="0" err="1" smtClean="0">
                <a:solidFill>
                  <a:srgbClr val="C00000"/>
                </a:solidFill>
              </a:rPr>
              <a:t>關白</a:t>
            </a:r>
            <a:r>
              <a:rPr lang="en-US" altLang="ko-KR" sz="4000" dirty="0" smtClean="0">
                <a:solidFill>
                  <a:srgbClr val="C00000"/>
                </a:solidFill>
              </a:rPr>
              <a:t>)</a:t>
            </a:r>
            <a:endParaRPr lang="ko-KR" altLang="en-US" sz="4000" dirty="0">
              <a:solidFill>
                <a:srgbClr val="C00000"/>
              </a:solidFill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>
          <a:xfrm>
            <a:off x="251520" y="1124744"/>
            <a:ext cx="8496944" cy="5589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b="1" dirty="0" smtClean="0">
                <a:latin typeface="+mj-ea"/>
                <a:ea typeface="+mj-ea"/>
              </a:rPr>
              <a:t>-</a:t>
            </a:r>
            <a:r>
              <a:rPr lang="ko-KR" altLang="en-US" b="1" dirty="0" err="1" smtClean="0">
                <a:latin typeface="+mj-ea"/>
                <a:ea typeface="+mj-ea"/>
              </a:rPr>
              <a:t>오다가문의</a:t>
            </a:r>
            <a:r>
              <a:rPr lang="ko-KR" altLang="en-US" b="1" dirty="0" smtClean="0">
                <a:latin typeface="+mj-ea"/>
                <a:ea typeface="+mj-ea"/>
              </a:rPr>
              <a:t> 파벌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000" dirty="0" smtClean="0">
              <a:latin typeface="+mj-ea"/>
              <a:ea typeface="+mj-ea"/>
            </a:endParaRPr>
          </a:p>
          <a:p>
            <a:r>
              <a:rPr lang="ko-KR" altLang="en-US" sz="2200" b="1" dirty="0" err="1" smtClean="0">
                <a:latin typeface="+mj-ea"/>
                <a:ea typeface="+mj-ea"/>
              </a:rPr>
              <a:t>기요스</a:t>
            </a:r>
            <a:r>
              <a:rPr lang="ko-KR" altLang="en-US" sz="2200" b="1" dirty="0" smtClean="0">
                <a:latin typeface="+mj-ea"/>
                <a:ea typeface="+mj-ea"/>
              </a:rPr>
              <a:t> 회의 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b="1" dirty="0" smtClean="0">
                <a:latin typeface="+mj-ea"/>
                <a:ea typeface="+mj-ea"/>
              </a:rPr>
              <a:t>  </a:t>
            </a:r>
            <a:r>
              <a:rPr lang="en-US" altLang="ko-KR" sz="2200" dirty="0" smtClean="0">
                <a:latin typeface="+mj-ea"/>
              </a:rPr>
              <a:t>→</a:t>
            </a:r>
            <a:r>
              <a:rPr lang="en-US" altLang="ko-KR" sz="2200" dirty="0" smtClean="0">
                <a:latin typeface="+mj-ea"/>
                <a:ea typeface="+mj-ea"/>
              </a:rPr>
              <a:t> </a:t>
            </a:r>
            <a:r>
              <a:rPr lang="ko-KR" altLang="ko-KR" sz="2200" dirty="0" err="1" smtClean="0">
                <a:latin typeface="+mj-ea"/>
                <a:ea typeface="+mj-ea"/>
              </a:rPr>
              <a:t>오다가문의</a:t>
            </a:r>
            <a:r>
              <a:rPr lang="ko-KR" altLang="ko-KR" sz="2200" dirty="0" smtClean="0">
                <a:latin typeface="+mj-ea"/>
                <a:ea typeface="+mj-ea"/>
              </a:rPr>
              <a:t> 후계자는 조카인 </a:t>
            </a:r>
            <a:r>
              <a:rPr lang="ko-KR" altLang="ko-KR" sz="2200" dirty="0" err="1" smtClean="0">
                <a:latin typeface="+mj-ea"/>
                <a:ea typeface="+mj-ea"/>
              </a:rPr>
              <a:t>산보시로</a:t>
            </a:r>
            <a:r>
              <a:rPr lang="ko-KR" altLang="ko-KR" sz="2200" dirty="0" smtClean="0">
                <a:latin typeface="+mj-ea"/>
                <a:ea typeface="+mj-ea"/>
              </a:rPr>
              <a:t> 결정</a:t>
            </a:r>
            <a:r>
              <a:rPr lang="en-US" altLang="ko-KR" sz="2200" dirty="0" smtClean="0">
                <a:latin typeface="+mj-ea"/>
                <a:ea typeface="+mj-ea"/>
              </a:rPr>
              <a:t>. </a:t>
            </a:r>
            <a:r>
              <a:rPr lang="ko-KR" altLang="en-US" sz="2200" dirty="0" err="1" smtClean="0">
                <a:latin typeface="+mj-ea"/>
                <a:ea typeface="+mj-ea"/>
              </a:rPr>
              <a:t>히데요시의</a:t>
            </a:r>
            <a:r>
              <a:rPr lang="ko-KR" altLang="en-US" sz="2200" dirty="0" smtClean="0">
                <a:latin typeface="+mj-ea"/>
                <a:ea typeface="+mj-ea"/>
              </a:rPr>
              <a:t> 옹립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smtClean="0">
                <a:solidFill>
                  <a:srgbClr val="C00000"/>
                </a:solidFill>
                <a:latin typeface="+mj-ea"/>
                <a:ea typeface="+mj-ea"/>
              </a:rPr>
              <a:t>오다 </a:t>
            </a:r>
            <a:r>
              <a:rPr lang="ko-KR" altLang="en-US" sz="2200" b="1" dirty="0" err="1" smtClean="0">
                <a:solidFill>
                  <a:srgbClr val="C00000"/>
                </a:solidFill>
                <a:latin typeface="+mj-ea"/>
                <a:ea typeface="+mj-ea"/>
              </a:rPr>
              <a:t>노부타카</a:t>
            </a:r>
            <a:endParaRPr lang="en-US" altLang="ko-KR" sz="2200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 </a:t>
            </a:r>
            <a:r>
              <a:rPr lang="ko-KR" altLang="en-US" sz="2200" dirty="0" smtClean="0">
                <a:latin typeface="+mj-ea"/>
                <a:ea typeface="+mj-ea"/>
              </a:rPr>
              <a:t>폭설로 </a:t>
            </a:r>
            <a:r>
              <a:rPr lang="ko-KR" altLang="en-US" sz="2200" dirty="0" err="1" smtClean="0">
                <a:latin typeface="+mj-ea"/>
                <a:ea typeface="+mj-ea"/>
              </a:rPr>
              <a:t>가츠이에의</a:t>
            </a:r>
            <a:r>
              <a:rPr lang="ko-KR" altLang="en-US" sz="2200" dirty="0" smtClean="0">
                <a:latin typeface="+mj-ea"/>
                <a:ea typeface="+mj-ea"/>
              </a:rPr>
              <a:t> 군사가 마비</a:t>
            </a:r>
            <a:r>
              <a:rPr lang="en-US" altLang="ko-KR" sz="2200" dirty="0" smtClean="0">
                <a:latin typeface="+mj-ea"/>
                <a:ea typeface="+mj-ea"/>
              </a:rPr>
              <a:t>, </a:t>
            </a:r>
            <a:r>
              <a:rPr lang="ko-KR" altLang="en-US" sz="2200" dirty="0" err="1" smtClean="0"/>
              <a:t>노부타카를</a:t>
            </a:r>
            <a:r>
              <a:rPr lang="ko-KR" altLang="en-US" sz="2200" dirty="0" smtClean="0"/>
              <a:t> 공격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생모와 딸을 인질로 받는 조건으로 화의를 맺었고</a:t>
            </a:r>
            <a:r>
              <a:rPr lang="en-US" altLang="ko-KR" sz="2200" dirty="0" smtClean="0"/>
              <a:t>, </a:t>
            </a:r>
            <a:r>
              <a:rPr lang="ko-KR" altLang="en-US" sz="2200" dirty="0" smtClean="0"/>
              <a:t>이듬해 봄에는 이세의 </a:t>
            </a:r>
            <a:r>
              <a:rPr lang="ko-KR" altLang="en-US" sz="2200" dirty="0" err="1" smtClean="0"/>
              <a:t>타키가와</a:t>
            </a:r>
            <a:r>
              <a:rPr lang="ko-KR" altLang="en-US" sz="2200" dirty="0" smtClean="0"/>
              <a:t> </a:t>
            </a:r>
            <a:r>
              <a:rPr lang="ko-KR" altLang="en-US" sz="2200" dirty="0" err="1" smtClean="0"/>
              <a:t>카즈마스를</a:t>
            </a:r>
            <a:r>
              <a:rPr lang="ko-KR" altLang="en-US" sz="2200" dirty="0" smtClean="0"/>
              <a:t> 공격하여 </a:t>
            </a:r>
            <a:r>
              <a:rPr lang="en-US" altLang="ko-KR" sz="2200" dirty="0" smtClean="0"/>
              <a:t>3</a:t>
            </a:r>
            <a:r>
              <a:rPr lang="ko-KR" altLang="en-US" sz="2200" dirty="0" smtClean="0"/>
              <a:t>월에 항복을 받음</a:t>
            </a:r>
            <a:r>
              <a:rPr lang="en-US" altLang="ko-KR" sz="2200" dirty="0" smtClean="0"/>
              <a:t>.</a:t>
            </a:r>
            <a:endParaRPr lang="en-US" altLang="ko-KR" sz="2200" dirty="0" smtClean="0">
              <a:latin typeface="+mj-ea"/>
              <a:ea typeface="+mj-ea"/>
            </a:endParaRPr>
          </a:p>
          <a:p>
            <a:pPr>
              <a:buNone/>
            </a:pPr>
            <a:endParaRPr lang="ko-KR" altLang="ko-KR" sz="2200" dirty="0" smtClean="0">
              <a:latin typeface="+mj-ea"/>
              <a:ea typeface="+mj-ea"/>
            </a:endParaRPr>
          </a:p>
          <a:p>
            <a:r>
              <a:rPr lang="ko-KR" altLang="ko-KR" sz="2200" b="1" dirty="0" err="1" smtClean="0">
                <a:latin typeface="+mj-ea"/>
                <a:ea typeface="+mj-ea"/>
              </a:rPr>
              <a:t>시즈가타케</a:t>
            </a:r>
            <a:r>
              <a:rPr lang="ko-KR" altLang="ko-KR" sz="2200" b="1" dirty="0" smtClean="0">
                <a:latin typeface="+mj-ea"/>
                <a:ea typeface="+mj-ea"/>
              </a:rPr>
              <a:t> 전투. 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 </a:t>
            </a:r>
            <a:r>
              <a:rPr lang="ko-KR" altLang="en-US" sz="2200" dirty="0" err="1" smtClean="0">
                <a:latin typeface="+mj-lt"/>
                <a:ea typeface="+mj-ea"/>
              </a:rPr>
              <a:t>노부타카</a:t>
            </a:r>
            <a:r>
              <a:rPr lang="en-US" altLang="ko-KR" sz="2200" dirty="0" smtClean="0">
                <a:latin typeface="+mj-lt"/>
                <a:ea typeface="+mj-ea"/>
              </a:rPr>
              <a:t>,</a:t>
            </a:r>
            <a:r>
              <a:rPr lang="ko-KR" altLang="en-US" sz="2200" dirty="0" smtClean="0">
                <a:latin typeface="+mj-lt"/>
              </a:rPr>
              <a:t> </a:t>
            </a:r>
            <a:r>
              <a:rPr lang="ko-KR" altLang="en-US" sz="2200" dirty="0" err="1" smtClean="0">
                <a:latin typeface="+mj-lt"/>
              </a:rPr>
              <a:t>카츠이에의</a:t>
            </a:r>
            <a:r>
              <a:rPr lang="ko-KR" altLang="en-US" sz="2200" dirty="0" smtClean="0">
                <a:latin typeface="+mj-lt"/>
              </a:rPr>
              <a:t> 거병</a:t>
            </a:r>
            <a:r>
              <a:rPr lang="en-US" altLang="ko-KR" sz="2200" dirty="0" smtClean="0">
                <a:latin typeface="+mj-lt"/>
              </a:rPr>
              <a:t>. </a:t>
            </a:r>
            <a:r>
              <a:rPr lang="ko-KR" altLang="en-US" sz="2200" dirty="0" smtClean="0">
                <a:latin typeface="+mj-lt"/>
              </a:rPr>
              <a:t> 마에다 </a:t>
            </a:r>
            <a:r>
              <a:rPr lang="ko-KR" altLang="en-US" sz="2200" dirty="0" err="1" smtClean="0">
                <a:latin typeface="+mj-lt"/>
              </a:rPr>
              <a:t>토시이에의</a:t>
            </a:r>
            <a:r>
              <a:rPr lang="ko-KR" altLang="en-US" sz="2200" dirty="0" smtClean="0">
                <a:latin typeface="+mj-lt"/>
              </a:rPr>
              <a:t> 배반과 신속한 반격으로 승리</a:t>
            </a:r>
            <a:r>
              <a:rPr lang="en-US" altLang="ko-KR" sz="2200" dirty="0" smtClean="0">
                <a:latin typeface="+mj-lt"/>
              </a:rPr>
              <a:t>, </a:t>
            </a:r>
            <a:r>
              <a:rPr lang="ko-KR" altLang="en-US" sz="2200" dirty="0" smtClean="0">
                <a:latin typeface="+mj-lt"/>
              </a:rPr>
              <a:t>그 결과 </a:t>
            </a:r>
            <a:r>
              <a:rPr lang="ko-KR" altLang="en-US" sz="2200" dirty="0" err="1" smtClean="0">
                <a:latin typeface="+mj-lt"/>
              </a:rPr>
              <a:t>가츠이에와</a:t>
            </a:r>
            <a:r>
              <a:rPr lang="ko-KR" altLang="en-US" sz="2200" dirty="0" smtClean="0">
                <a:latin typeface="+mj-lt"/>
              </a:rPr>
              <a:t> 부인 </a:t>
            </a:r>
            <a:r>
              <a:rPr lang="ko-KR" altLang="en-US" sz="2200" dirty="0" err="1" smtClean="0">
                <a:latin typeface="+mj-lt"/>
              </a:rPr>
              <a:t>오이치는</a:t>
            </a:r>
            <a:r>
              <a:rPr lang="ko-KR" altLang="en-US" sz="2200" dirty="0" smtClean="0">
                <a:latin typeface="+mj-lt"/>
              </a:rPr>
              <a:t> 자살</a:t>
            </a:r>
            <a:r>
              <a:rPr lang="en-US" altLang="ko-KR" sz="2200" dirty="0" smtClean="0">
                <a:latin typeface="+mj-lt"/>
              </a:rPr>
              <a:t>.    </a:t>
            </a:r>
            <a:r>
              <a:rPr lang="ko-KR" altLang="en-US" sz="2200" dirty="0" smtClean="0">
                <a:latin typeface="+mj-lt"/>
              </a:rPr>
              <a:t>곧이어 오다 </a:t>
            </a:r>
            <a:r>
              <a:rPr lang="ko-KR" altLang="en-US" sz="2200" dirty="0" err="1" smtClean="0">
                <a:latin typeface="+mj-lt"/>
              </a:rPr>
              <a:t>노부타카가</a:t>
            </a:r>
            <a:r>
              <a:rPr lang="ko-KR" altLang="en-US" sz="2200" dirty="0" smtClean="0">
                <a:latin typeface="+mj-lt"/>
              </a:rPr>
              <a:t> 할복</a:t>
            </a:r>
            <a:r>
              <a:rPr lang="ko-KR" altLang="ko-KR" sz="2200" dirty="0" smtClean="0">
                <a:latin typeface="+mj-lt"/>
                <a:ea typeface="+mj-ea"/>
              </a:rPr>
              <a:t>.</a:t>
            </a:r>
          </a:p>
          <a:p>
            <a:pPr>
              <a:buNone/>
            </a:pPr>
            <a:endParaRPr lang="ko-KR" altLang="en-US" sz="2200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  <p:sp>
        <p:nvSpPr>
          <p:cNvPr id="6" name="설명선 2 5"/>
          <p:cNvSpPr/>
          <p:nvPr/>
        </p:nvSpPr>
        <p:spPr>
          <a:xfrm>
            <a:off x="3857620" y="1071546"/>
            <a:ext cx="2232248" cy="14401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2607"/>
              <a:gd name="adj6" fmla="val -59625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노부나가의</a:t>
            </a:r>
            <a:r>
              <a:rPr lang="ko-KR" altLang="en-US" sz="1600" b="1" dirty="0" smtClean="0">
                <a:solidFill>
                  <a:srgbClr val="C00000"/>
                </a:solidFill>
                <a:latin typeface="+mj-lt"/>
              </a:rPr>
              <a:t> 삼남</a:t>
            </a:r>
            <a:r>
              <a:rPr lang="en-US" altLang="ko-KR" sz="1600" b="1" dirty="0" smtClean="0">
                <a:solidFill>
                  <a:srgbClr val="C00000"/>
                </a:solidFill>
                <a:latin typeface="+mj-lt"/>
              </a:rPr>
              <a:t>.</a:t>
            </a:r>
          </a:p>
          <a:p>
            <a:pPr algn="ctr"/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히데요시에</a:t>
            </a:r>
            <a:r>
              <a:rPr lang="ko-KR" altLang="en-US" sz="1600" b="1" dirty="0" smtClean="0">
                <a:solidFill>
                  <a:srgbClr val="C00000"/>
                </a:solidFill>
                <a:latin typeface="+mj-lt"/>
              </a:rPr>
              <a:t> 대항하여 </a:t>
            </a:r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시바타</a:t>
            </a:r>
            <a:r>
              <a:rPr lang="ko-KR" altLang="en-US" sz="1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가츠이에</a:t>
            </a:r>
            <a:r>
              <a:rPr lang="en-US" altLang="ko-KR" sz="1600" b="1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타키가와</a:t>
            </a:r>
            <a:r>
              <a:rPr lang="ko-KR" altLang="en-US" sz="1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ko-KR" altLang="en-US" sz="1600" b="1" dirty="0" err="1" smtClean="0">
                <a:solidFill>
                  <a:srgbClr val="C00000"/>
                </a:solidFill>
                <a:latin typeface="+mj-lt"/>
              </a:rPr>
              <a:t>카즈마스와</a:t>
            </a:r>
            <a:r>
              <a:rPr lang="ko-KR" altLang="en-US" sz="1600" b="1" dirty="0" smtClean="0">
                <a:solidFill>
                  <a:srgbClr val="C00000"/>
                </a:solidFill>
                <a:latin typeface="+mj-lt"/>
              </a:rPr>
              <a:t> 함께 거병하였다</a:t>
            </a:r>
            <a:r>
              <a:rPr lang="en-US" altLang="ko-KR" sz="1600" b="1" dirty="0" smtClean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8823655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548680"/>
            <a:ext cx="7498080" cy="57717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ko-KR" b="1" dirty="0" smtClean="0">
                <a:latin typeface="+mj-ea"/>
                <a:ea typeface="+mj-ea"/>
              </a:rPr>
              <a:t>-</a:t>
            </a:r>
            <a:r>
              <a:rPr lang="ko-KR" altLang="en-US" b="1" dirty="0" smtClean="0">
                <a:latin typeface="+mj-ea"/>
                <a:ea typeface="+mj-ea"/>
              </a:rPr>
              <a:t>반 </a:t>
            </a:r>
            <a:r>
              <a:rPr lang="ko-KR" altLang="en-US" b="1" dirty="0" err="1" smtClean="0">
                <a:latin typeface="+mj-ea"/>
                <a:ea typeface="+mj-ea"/>
              </a:rPr>
              <a:t>히데요시</a:t>
            </a:r>
            <a:r>
              <a:rPr lang="ko-KR" altLang="en-US" b="1" dirty="0" smtClean="0">
                <a:latin typeface="+mj-ea"/>
                <a:ea typeface="+mj-ea"/>
              </a:rPr>
              <a:t> 세력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solidFill>
                  <a:srgbClr val="C00000"/>
                </a:solidFill>
                <a:latin typeface="+mj-ea"/>
                <a:ea typeface="+mj-ea"/>
              </a:rPr>
              <a:t>오다 </a:t>
            </a:r>
            <a:r>
              <a:rPr lang="ko-KR" altLang="en-US" sz="2400" b="1" dirty="0" err="1" smtClean="0">
                <a:solidFill>
                  <a:srgbClr val="C00000"/>
                </a:solidFill>
                <a:latin typeface="+mj-ea"/>
                <a:ea typeface="+mj-ea"/>
              </a:rPr>
              <a:t>노부카츠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rgbClr val="C00000"/>
                </a:solidFill>
                <a:latin typeface="+mj-ea"/>
                <a:ea typeface="+mj-ea"/>
              </a:rPr>
              <a:t>도쿠가와</a:t>
            </a:r>
            <a:r>
              <a:rPr lang="ko-KR" altLang="en-US" sz="2400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rgbClr val="C00000"/>
                </a:solidFill>
                <a:latin typeface="+mj-ea"/>
                <a:ea typeface="+mj-ea"/>
              </a:rPr>
              <a:t>이에야스</a:t>
            </a:r>
            <a:r>
              <a:rPr lang="ko-KR" altLang="en-US" sz="2400" dirty="0" err="1" smtClean="0">
                <a:latin typeface="+mj-ea"/>
                <a:ea typeface="+mj-ea"/>
              </a:rPr>
              <a:t>와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키이</a:t>
            </a:r>
            <a:r>
              <a:rPr lang="ko-KR" altLang="en-US" sz="2400" dirty="0" smtClean="0">
                <a:latin typeface="+mj-ea"/>
                <a:ea typeface="+mj-ea"/>
              </a:rPr>
              <a:t> 사이가 당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   </a:t>
            </a:r>
            <a:r>
              <a:rPr lang="ko-KR" altLang="en-US" sz="2400" dirty="0" err="1" smtClean="0">
                <a:latin typeface="+mj-ea"/>
                <a:ea typeface="+mj-ea"/>
              </a:rPr>
              <a:t>쵸소카베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모토치카</a:t>
            </a:r>
            <a:r>
              <a:rPr lang="ko-KR" altLang="en-US" sz="2400" dirty="0" smtClean="0">
                <a:latin typeface="+mj-ea"/>
                <a:ea typeface="+mj-ea"/>
              </a:rPr>
              <a:t> 등이</a:t>
            </a:r>
            <a:r>
              <a:rPr lang="en-US" altLang="ko-KR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smtClean="0">
                <a:latin typeface="+mj-ea"/>
                <a:ea typeface="+mj-ea"/>
              </a:rPr>
              <a:t>오다 군에 가담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하구로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err="1" smtClean="0">
                <a:latin typeface="+mj-ea"/>
                <a:ea typeface="+mj-ea"/>
              </a:rPr>
              <a:t>나가쿠테</a:t>
            </a:r>
            <a:r>
              <a:rPr lang="ko-KR" altLang="en-US" sz="2400" b="1" dirty="0" smtClean="0">
                <a:latin typeface="+mj-ea"/>
                <a:ea typeface="+mj-ea"/>
              </a:rPr>
              <a:t> 등의 </a:t>
            </a:r>
            <a:r>
              <a:rPr lang="ko-KR" altLang="en-US" sz="2400" b="1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b="1" dirty="0" smtClean="0">
                <a:latin typeface="+mj-ea"/>
                <a:ea typeface="+mj-ea"/>
              </a:rPr>
              <a:t> 연패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→ </a:t>
            </a:r>
            <a:r>
              <a:rPr lang="ko-KR" altLang="en-US" sz="2400" dirty="0" err="1" smtClean="0">
                <a:latin typeface="+mj-ea"/>
                <a:ea typeface="+mj-ea"/>
              </a:rPr>
              <a:t>히데요시</a:t>
            </a:r>
            <a:r>
              <a:rPr lang="ko-KR" altLang="en-US" sz="2400" dirty="0" smtClean="0">
                <a:latin typeface="+mj-ea"/>
                <a:ea typeface="+mj-ea"/>
              </a:rPr>
              <a:t> 본인이 직접 전선에 등장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  </a:t>
            </a:r>
            <a:r>
              <a:rPr lang="ko-KR" altLang="en-US" sz="2400" dirty="0" err="1" smtClean="0">
                <a:latin typeface="+mj-ea"/>
                <a:ea typeface="+mj-ea"/>
              </a:rPr>
              <a:t>노부카츠가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단독강화으로</a:t>
            </a:r>
            <a:r>
              <a:rPr lang="ko-KR" altLang="en-US" sz="2400" dirty="0" smtClean="0">
                <a:latin typeface="+mj-ea"/>
                <a:ea typeface="+mj-ea"/>
              </a:rPr>
              <a:t> 응하여 전쟁은 종결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전투는 패배로 끝나 </a:t>
            </a:r>
            <a:r>
              <a:rPr lang="ko-KR" altLang="en-US" sz="2400" b="1" dirty="0" err="1" smtClean="0">
                <a:latin typeface="+mj-ea"/>
                <a:ea typeface="+mj-ea"/>
              </a:rPr>
              <a:t>오다나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latin typeface="+mj-ea"/>
                <a:ea typeface="+mj-ea"/>
              </a:rPr>
              <a:t>도쿠가와</a:t>
            </a:r>
            <a:r>
              <a:rPr lang="ko-KR" altLang="en-US" sz="2400" b="1" dirty="0" smtClean="0">
                <a:latin typeface="+mj-ea"/>
                <a:ea typeface="+mj-ea"/>
              </a:rPr>
              <a:t> 멸망 실패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en-US" altLang="ko-KR" sz="2400" dirty="0" smtClean="0">
                <a:latin typeface="+mj-ea"/>
                <a:ea typeface="+mj-ea"/>
              </a:rPr>
              <a:t>→ </a:t>
            </a:r>
            <a:r>
              <a:rPr lang="ko-KR" altLang="en-US" sz="2400" dirty="0" err="1" smtClean="0">
                <a:latin typeface="+mj-ea"/>
                <a:ea typeface="+mj-ea"/>
              </a:rPr>
              <a:t>도요토미의</a:t>
            </a:r>
            <a:r>
              <a:rPr lang="ko-KR" altLang="en-US" sz="2400" dirty="0" smtClean="0">
                <a:latin typeface="+mj-ea"/>
                <a:ea typeface="+mj-ea"/>
              </a:rPr>
              <a:t> 절대적 우세</a:t>
            </a:r>
            <a:r>
              <a:rPr lang="en-US" altLang="ko-KR" sz="2400" dirty="0" smtClean="0">
                <a:latin typeface="+mj-ea"/>
                <a:ea typeface="+mj-ea"/>
              </a:rPr>
              <a:t>,</a:t>
            </a:r>
            <a:r>
              <a:rPr lang="ko-KR" altLang="en-US" sz="2400" dirty="0" smtClean="0">
                <a:latin typeface="+mj-ea"/>
                <a:ea typeface="+mj-ea"/>
              </a:rPr>
              <a:t>  </a:t>
            </a:r>
            <a:r>
              <a:rPr lang="ko-KR" altLang="en-US" sz="2400" dirty="0" err="1" smtClean="0">
                <a:latin typeface="+mj-ea"/>
                <a:ea typeface="+mj-ea"/>
              </a:rPr>
              <a:t>히데요시에게</a:t>
            </a:r>
            <a:r>
              <a:rPr lang="ko-KR" altLang="en-US" sz="2400" dirty="0" smtClean="0">
                <a:latin typeface="+mj-ea"/>
                <a:ea typeface="+mj-ea"/>
              </a:rPr>
              <a:t> 귀순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 </a:t>
            </a:r>
            <a:r>
              <a:rPr lang="ko-KR" altLang="en-US" sz="2400" dirty="0" smtClean="0">
                <a:latin typeface="+mj-ea"/>
                <a:ea typeface="+mj-ea"/>
              </a:rPr>
              <a:t>오다 </a:t>
            </a:r>
            <a:r>
              <a:rPr lang="ko-KR" altLang="en-US" sz="2400" dirty="0" err="1" smtClean="0">
                <a:latin typeface="+mj-ea"/>
                <a:ea typeface="+mj-ea"/>
              </a:rPr>
              <a:t>노부카츠는</a:t>
            </a:r>
            <a:r>
              <a:rPr lang="ko-KR" altLang="en-US" sz="2400" dirty="0" smtClean="0">
                <a:latin typeface="+mj-ea"/>
                <a:ea typeface="+mj-ea"/>
              </a:rPr>
              <a:t> 소국의 </a:t>
            </a:r>
            <a:r>
              <a:rPr lang="ko-KR" altLang="en-US" sz="2400" dirty="0" err="1" smtClean="0">
                <a:latin typeface="+mj-ea"/>
                <a:ea typeface="+mj-ea"/>
              </a:rPr>
              <a:t>다이묘로</a:t>
            </a:r>
            <a:r>
              <a:rPr lang="ko-KR" altLang="en-US" sz="2400" dirty="0" smtClean="0">
                <a:latin typeface="+mj-ea"/>
                <a:ea typeface="+mj-ea"/>
              </a:rPr>
              <a:t> 쫓겨남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/>
            </a:r>
            <a:br>
              <a:rPr lang="en-US" altLang="ko-KR" sz="2400" dirty="0" smtClean="0">
                <a:latin typeface="+mj-ea"/>
                <a:ea typeface="+mj-ea"/>
              </a:rPr>
            </a:br>
            <a:endParaRPr lang="en-US" altLang="ko-KR" sz="2400" dirty="0" smtClean="0">
              <a:latin typeface="+mj-ea"/>
              <a:ea typeface="+mj-ea"/>
            </a:endParaRPr>
          </a:p>
        </p:txBody>
      </p:sp>
      <p:pic>
        <p:nvPicPr>
          <p:cNvPr id="4" name="그림 3" descr="도쿠가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76672"/>
            <a:ext cx="2279082" cy="288032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444208" y="3501008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도쿠가와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이에야스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350616560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403648" y="463487"/>
            <a:ext cx="6264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목</a:t>
            </a:r>
            <a:r>
              <a:rPr lang="ko-KR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차</a:t>
            </a:r>
            <a:endParaRPr lang="en-US" altLang="ko-K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제목 3"/>
          <p:cNvSpPr txBox="1">
            <a:spLocks/>
          </p:cNvSpPr>
          <p:nvPr/>
        </p:nvSpPr>
        <p:spPr>
          <a:xfrm>
            <a:off x="2158313" y="1844823"/>
            <a:ext cx="5256585" cy="3918807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arenR"/>
            </a:pPr>
            <a:r>
              <a:rPr lang="ko-KR" altLang="en-US" sz="2300" b="1" dirty="0" err="1" smtClean="0"/>
              <a:t>카마쿠라</a:t>
            </a:r>
            <a:r>
              <a:rPr lang="ko-KR" altLang="en-US" sz="2300" b="1" dirty="0" smtClean="0"/>
              <a:t> 시대</a:t>
            </a:r>
            <a:endParaRPr lang="en-US" altLang="ko-KR" sz="2300" b="1" dirty="0" smtClean="0"/>
          </a:p>
          <a:p>
            <a:pPr marL="457200" indent="-457200">
              <a:buAutoNum type="arabicParenR"/>
            </a:pPr>
            <a:r>
              <a:rPr lang="ko-KR" altLang="en-US" sz="2300" b="1" dirty="0" err="1" smtClean="0"/>
              <a:t>무로마치</a:t>
            </a:r>
            <a:r>
              <a:rPr lang="ko-KR" altLang="en-US" sz="2300" b="1" dirty="0" smtClean="0"/>
              <a:t> 시대</a:t>
            </a:r>
            <a:endParaRPr lang="en-US" altLang="ko-KR" sz="2300" b="1" dirty="0" smtClean="0"/>
          </a:p>
          <a:p>
            <a:pPr marL="457200" indent="-457200">
              <a:buAutoNum type="arabicParenR"/>
            </a:pPr>
            <a:r>
              <a:rPr lang="ko-KR" altLang="en-US" sz="2300" b="1" dirty="0" smtClean="0"/>
              <a:t>주요 권력자</a:t>
            </a:r>
            <a:endParaRPr lang="en-US" altLang="ko-KR" sz="2300" b="1" dirty="0"/>
          </a:p>
          <a:p>
            <a:r>
              <a:rPr lang="en-US" altLang="ko-KR" sz="2300" b="1" dirty="0" smtClean="0"/>
              <a:t>          &gt;</a:t>
            </a:r>
            <a:r>
              <a:rPr lang="ko-KR" altLang="en-US" sz="2300" b="1" dirty="0" smtClean="0"/>
              <a:t>오다 </a:t>
            </a:r>
            <a:r>
              <a:rPr lang="ko-KR" altLang="en-US" sz="2300" b="1" dirty="0" err="1" smtClean="0"/>
              <a:t>노부나가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                &gt;</a:t>
            </a:r>
            <a:r>
              <a:rPr lang="ko-KR" altLang="en-US" sz="2300" b="1" dirty="0" err="1" smtClean="0"/>
              <a:t>도요토미</a:t>
            </a:r>
            <a:r>
              <a:rPr lang="ko-KR" altLang="en-US" sz="2300" b="1" dirty="0" smtClean="0"/>
              <a:t> </a:t>
            </a:r>
            <a:r>
              <a:rPr lang="ko-KR" altLang="en-US" sz="2300" b="1" dirty="0" err="1" smtClean="0"/>
              <a:t>히데요시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                &gt;</a:t>
            </a:r>
            <a:r>
              <a:rPr lang="ko-KR" altLang="en-US" sz="2300" b="1" dirty="0" err="1" smtClean="0"/>
              <a:t>도쿠가와</a:t>
            </a:r>
            <a:r>
              <a:rPr lang="ko-KR" altLang="en-US" sz="2300" b="1" dirty="0" smtClean="0"/>
              <a:t> </a:t>
            </a:r>
            <a:r>
              <a:rPr lang="ko-KR" altLang="en-US" sz="2300" b="1" dirty="0" err="1" smtClean="0"/>
              <a:t>이에야스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4) </a:t>
            </a:r>
            <a:r>
              <a:rPr lang="ko-KR" altLang="en-US" sz="2300" b="1" dirty="0" smtClean="0"/>
              <a:t>영웅들의 라이벌과 그에 관한 전투</a:t>
            </a:r>
            <a:endParaRPr lang="en-US" altLang="ko-KR" sz="23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3010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000108"/>
            <a:ext cx="7704856" cy="6336704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C00000"/>
                </a:solidFill>
                <a:latin typeface="+mj-ea"/>
                <a:ea typeface="+mj-ea"/>
              </a:rPr>
              <a:t>도요토미</a:t>
            </a:r>
            <a:r>
              <a:rPr lang="ko-KR" altLang="en-US" b="1" dirty="0" smtClean="0">
                <a:latin typeface="+mj-ea"/>
                <a:ea typeface="+mj-ea"/>
              </a:rPr>
              <a:t> 정권 수립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200" b="1" dirty="0" err="1" smtClean="0">
                <a:latin typeface="+mj-ea"/>
                <a:ea typeface="+mj-ea"/>
              </a:rPr>
              <a:t>곤다이나곤으로</a:t>
            </a:r>
            <a:r>
              <a:rPr lang="ko-KR" altLang="en-US" sz="2200" b="1" dirty="0" smtClean="0">
                <a:latin typeface="+mj-ea"/>
                <a:ea typeface="+mj-ea"/>
              </a:rPr>
              <a:t> 임명</a:t>
            </a:r>
            <a:r>
              <a:rPr lang="en-US" altLang="ko-KR" sz="22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</a:t>
            </a:r>
            <a:r>
              <a:rPr lang="ko-KR" altLang="en-US" sz="2200" dirty="0" smtClean="0">
                <a:latin typeface="+mj-ea"/>
                <a:ea typeface="+mj-ea"/>
              </a:rPr>
              <a:t> 관위로도 오다 가 필두</a:t>
            </a:r>
            <a:r>
              <a:rPr lang="en-US" altLang="ko-KR" sz="2200" dirty="0" smtClean="0">
                <a:latin typeface="+mj-ea"/>
                <a:ea typeface="+mj-ea"/>
              </a:rPr>
              <a:t>, </a:t>
            </a:r>
            <a:r>
              <a:rPr lang="ko-KR" altLang="en-US" sz="2200" dirty="0" err="1" smtClean="0">
                <a:latin typeface="+mj-ea"/>
                <a:ea typeface="+mj-ea"/>
              </a:rPr>
              <a:t>히데요시</a:t>
            </a:r>
            <a:r>
              <a:rPr lang="ko-KR" altLang="en-US" sz="2200" dirty="0" smtClean="0">
                <a:latin typeface="+mj-ea"/>
                <a:ea typeface="+mj-ea"/>
              </a:rPr>
              <a:t> 정권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smtClean="0">
                <a:latin typeface="+mj-ea"/>
                <a:ea typeface="+mj-ea"/>
              </a:rPr>
              <a:t>오사카 성을 축조</a:t>
            </a:r>
            <a:r>
              <a:rPr lang="en-US" altLang="ko-KR" sz="2200" b="1" dirty="0" smtClean="0">
                <a:latin typeface="+mj-ea"/>
                <a:ea typeface="+mj-ea"/>
              </a:rPr>
              <a:t>,  </a:t>
            </a:r>
            <a:r>
              <a:rPr lang="ko-KR" altLang="en-US" sz="2200" b="1" dirty="0" err="1" smtClean="0">
                <a:latin typeface="+mj-ea"/>
                <a:ea typeface="+mj-ea"/>
              </a:rPr>
              <a:t>정이위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나이다이진에</a:t>
            </a:r>
            <a:r>
              <a:rPr lang="ko-KR" altLang="en-US" sz="2200" b="1" dirty="0" smtClean="0">
                <a:latin typeface="+mj-ea"/>
                <a:ea typeface="+mj-ea"/>
              </a:rPr>
              <a:t> 서임</a:t>
            </a:r>
            <a:r>
              <a:rPr lang="en-US" altLang="ko-KR" sz="2200" b="1" dirty="0" smtClean="0">
                <a:latin typeface="+mj-ea"/>
                <a:ea typeface="+mj-ea"/>
              </a:rPr>
              <a:t>, </a:t>
            </a:r>
            <a:r>
              <a:rPr lang="ko-KR" altLang="en-US" sz="2200" b="1" dirty="0" smtClean="0">
                <a:latin typeface="+mj-ea"/>
                <a:ea typeface="+mj-ea"/>
              </a:rPr>
              <a:t>임관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  <a:r>
              <a:rPr lang="en-US" altLang="ko-KR" sz="2200" dirty="0" smtClean="0">
                <a:latin typeface="+mj-ea"/>
                <a:ea typeface="+mj-ea"/>
              </a:rPr>
              <a:t> </a:t>
            </a: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smtClean="0">
                <a:latin typeface="+mj-ea"/>
                <a:ea typeface="+mj-ea"/>
              </a:rPr>
              <a:t>계속되는 정벌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 →</a:t>
            </a:r>
            <a:r>
              <a:rPr lang="ko-KR" altLang="en-US" sz="2200" dirty="0" smtClean="0">
                <a:latin typeface="+mj-ea"/>
                <a:ea typeface="+mj-ea"/>
              </a:rPr>
              <a:t> </a:t>
            </a:r>
            <a:r>
              <a:rPr lang="ko-KR" altLang="en-US" sz="2200" dirty="0" err="1" smtClean="0">
                <a:latin typeface="+mj-ea"/>
                <a:ea typeface="+mj-ea"/>
              </a:rPr>
              <a:t>키슈</a:t>
            </a:r>
            <a:r>
              <a:rPr lang="ko-KR" altLang="en-US" sz="2200" dirty="0" smtClean="0">
                <a:latin typeface="+mj-ea"/>
                <a:ea typeface="+mj-ea"/>
              </a:rPr>
              <a:t> 정벌</a:t>
            </a:r>
            <a:r>
              <a:rPr lang="en-US" altLang="ko-KR" sz="2200" dirty="0" smtClean="0">
                <a:latin typeface="+mj-ea"/>
                <a:ea typeface="+mj-ea"/>
              </a:rPr>
              <a:t>, </a:t>
            </a:r>
            <a:r>
              <a:rPr lang="ko-KR" altLang="en-US" sz="2200" dirty="0" err="1" smtClean="0">
                <a:latin typeface="+mj-ea"/>
                <a:ea typeface="+mj-ea"/>
              </a:rPr>
              <a:t>시코쿠</a:t>
            </a:r>
            <a:r>
              <a:rPr lang="ko-KR" altLang="en-US" sz="2200" dirty="0" smtClean="0">
                <a:latin typeface="+mj-ea"/>
                <a:ea typeface="+mj-ea"/>
              </a:rPr>
              <a:t> 정벌하여 평정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ko-KR" altLang="en-US" sz="2200" b="1" dirty="0" smtClean="0">
                <a:latin typeface="+mj-ea"/>
                <a:ea typeface="+mj-ea"/>
              </a:rPr>
              <a:t>무가 출신으로써는 최초로 </a:t>
            </a:r>
            <a:r>
              <a:rPr lang="ko-KR" altLang="en-US" sz="2200" b="1" dirty="0" err="1" smtClean="0">
                <a:latin typeface="+mj-ea"/>
                <a:ea typeface="+mj-ea"/>
              </a:rPr>
              <a:t>간파쿠</a:t>
            </a:r>
            <a:r>
              <a:rPr lang="en-US" altLang="ko-KR" sz="2200" b="1" dirty="0" smtClean="0">
                <a:latin typeface="+mj-ea"/>
                <a:ea typeface="+mj-ea"/>
              </a:rPr>
              <a:t> (</a:t>
            </a:r>
            <a:r>
              <a:rPr lang="ko-KR" altLang="en-US" sz="2200" b="1" dirty="0" err="1" smtClean="0">
                <a:latin typeface="+mj-ea"/>
                <a:ea typeface="+mj-ea"/>
              </a:rPr>
              <a:t>關白</a:t>
            </a:r>
            <a:r>
              <a:rPr lang="en-US" altLang="ko-KR" sz="2200" b="1" dirty="0" smtClean="0">
                <a:latin typeface="+mj-ea"/>
                <a:ea typeface="+mj-ea"/>
              </a:rPr>
              <a:t>)</a:t>
            </a:r>
            <a:r>
              <a:rPr lang="ko-KR" altLang="en-US" sz="2200" b="1" dirty="0" smtClean="0">
                <a:latin typeface="+mj-ea"/>
                <a:ea typeface="+mj-ea"/>
              </a:rPr>
              <a:t>에 취임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 </a:t>
            </a:r>
            <a:r>
              <a:rPr lang="ko-KR" altLang="en-US" sz="2200" dirty="0" err="1" smtClean="0">
                <a:latin typeface="+mj-ea"/>
                <a:ea typeface="+mj-ea"/>
              </a:rPr>
              <a:t>코노에</a:t>
            </a:r>
            <a:r>
              <a:rPr lang="ko-KR" altLang="en-US" sz="2200" dirty="0" smtClean="0">
                <a:latin typeface="+mj-ea"/>
                <a:ea typeface="+mj-ea"/>
              </a:rPr>
              <a:t> </a:t>
            </a:r>
            <a:r>
              <a:rPr lang="ko-KR" altLang="en-US" sz="2200" dirty="0" err="1" smtClean="0">
                <a:latin typeface="+mj-ea"/>
                <a:ea typeface="+mj-ea"/>
              </a:rPr>
              <a:t>사키히사의</a:t>
            </a:r>
            <a:r>
              <a:rPr lang="ko-KR" altLang="en-US" sz="2200" dirty="0" smtClean="0">
                <a:latin typeface="+mj-ea"/>
                <a:ea typeface="+mj-ea"/>
              </a:rPr>
              <a:t> 양자로 들어가 </a:t>
            </a:r>
            <a:r>
              <a:rPr lang="ko-KR" altLang="en-US" sz="2200" dirty="0" err="1" smtClean="0">
                <a:latin typeface="+mj-ea"/>
                <a:ea typeface="+mj-ea"/>
              </a:rPr>
              <a:t>칸파쿠</a:t>
            </a:r>
            <a:r>
              <a:rPr lang="ko-KR" altLang="en-US" sz="2200" dirty="0" smtClean="0">
                <a:latin typeface="+mj-ea"/>
                <a:ea typeface="+mj-ea"/>
              </a:rPr>
              <a:t> 직을 수여</a:t>
            </a:r>
            <a:r>
              <a:rPr lang="en-US" altLang="ko-KR" sz="2200" dirty="0" smtClean="0">
                <a:latin typeface="+mj-ea"/>
                <a:ea typeface="+mj-ea"/>
              </a:rPr>
              <a:t>, </a:t>
            </a:r>
            <a:r>
              <a:rPr lang="ko-KR" altLang="en-US" sz="2200" dirty="0" smtClean="0">
                <a:latin typeface="+mj-ea"/>
                <a:ea typeface="+mj-ea"/>
              </a:rPr>
              <a:t>조정으로부터 </a:t>
            </a:r>
            <a:r>
              <a:rPr lang="ko-KR" altLang="en-US" sz="2200" dirty="0" err="1" smtClean="0">
                <a:latin typeface="+mj-ea"/>
                <a:ea typeface="+mj-ea"/>
              </a:rPr>
              <a:t>토요토미</a:t>
            </a:r>
            <a:r>
              <a:rPr lang="ko-KR" altLang="en-US" sz="2200" dirty="0" smtClean="0">
                <a:latin typeface="+mj-ea"/>
                <a:ea typeface="+mj-ea"/>
              </a:rPr>
              <a:t> 성을 </a:t>
            </a:r>
            <a:r>
              <a:rPr lang="ko-KR" altLang="en-US" sz="2200" dirty="0" err="1" smtClean="0">
                <a:latin typeface="+mj-ea"/>
                <a:ea typeface="+mj-ea"/>
              </a:rPr>
              <a:t>하사받음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16834"/>
            <a:ext cx="2232248" cy="2232248"/>
          </a:xfrm>
          <a:prstGeom prst="rect">
            <a:avLst/>
          </a:prstGeom>
        </p:spPr>
      </p:pic>
      <p:sp>
        <p:nvSpPr>
          <p:cNvPr id="4" name="모서리가 둥근 사각형 설명선 3"/>
          <p:cNvSpPr/>
          <p:nvPr/>
        </p:nvSpPr>
        <p:spPr>
          <a:xfrm>
            <a:off x="6444208" y="2852936"/>
            <a:ext cx="2592288" cy="1584176"/>
          </a:xfrm>
          <a:prstGeom prst="wedgeRoundRectCallout">
            <a:avLst>
              <a:gd name="adj1" fmla="val 21790"/>
              <a:gd name="adj2" fmla="val -97012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err="1">
                <a:solidFill>
                  <a:schemeClr val="accent2"/>
                </a:solidFill>
                <a:latin typeface="+mj-ea"/>
                <a:ea typeface="+mj-ea"/>
              </a:rPr>
              <a:t>도요토미</a:t>
            </a:r>
            <a:r>
              <a:rPr lang="ko-KR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chemeClr val="accent2"/>
                </a:solidFill>
                <a:latin typeface="+mj-ea"/>
                <a:ea typeface="+mj-ea"/>
              </a:rPr>
              <a:t>가문 </a:t>
            </a:r>
            <a:r>
              <a:rPr lang="ko-KR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문장</a:t>
            </a:r>
            <a:r>
              <a:rPr lang="en-US" altLang="ko-KR" sz="2000" b="1" dirty="0">
                <a:solidFill>
                  <a:schemeClr val="accent2"/>
                </a:solidFill>
                <a:latin typeface="+mj-ea"/>
                <a:ea typeface="+mj-ea"/>
              </a:rPr>
              <a:t>. </a:t>
            </a:r>
            <a:endParaRPr lang="en-US" altLang="ko-KR" sz="2000" b="1" dirty="0" smtClean="0">
              <a:solidFill>
                <a:schemeClr val="accent2"/>
              </a:solidFill>
              <a:latin typeface="+mj-ea"/>
              <a:ea typeface="+mj-ea"/>
            </a:endParaRPr>
          </a:p>
          <a:p>
            <a:r>
              <a:rPr lang="ko-KR" altLang="en-US" sz="2000" b="1" dirty="0" smtClean="0">
                <a:solidFill>
                  <a:schemeClr val="accent2"/>
                </a:solidFill>
                <a:latin typeface="+mj-ea"/>
                <a:ea typeface="+mj-ea"/>
              </a:rPr>
              <a:t>오동나무</a:t>
            </a:r>
            <a:r>
              <a:rPr lang="en-US" altLang="ko-KR" sz="2000" b="1" dirty="0">
                <a:solidFill>
                  <a:schemeClr val="accent2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현재 일본 정부를 상징하는 인장이기도 하다</a:t>
            </a:r>
            <a:r>
              <a:rPr lang="en-US" altLang="ko-KR" sz="2000" b="1" dirty="0">
                <a:solidFill>
                  <a:schemeClr val="accent2"/>
                </a:solidFill>
                <a:latin typeface="+mj-ea"/>
                <a:ea typeface="+mj-ea"/>
              </a:rPr>
              <a:t>.</a:t>
            </a:r>
            <a:endParaRPr lang="en-US" altLang="ko-KR" sz="2000" b="1" dirty="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386761417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7437512" cy="1008112"/>
          </a:xfrm>
        </p:spPr>
        <p:txBody>
          <a:bodyPr/>
          <a:lstStyle/>
          <a:p>
            <a:pPr algn="l"/>
            <a:r>
              <a:rPr lang="ko-KR" altLang="en-US" b="1" dirty="0" smtClean="0">
                <a:latin typeface="+mj-ea"/>
              </a:rPr>
              <a:t>천하 통일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928802"/>
            <a:ext cx="7848872" cy="5256584"/>
          </a:xfrm>
        </p:spPr>
        <p:txBody>
          <a:bodyPr>
            <a:noAutofit/>
          </a:bodyPr>
          <a:lstStyle/>
          <a:p>
            <a:r>
              <a:rPr lang="ko-KR" altLang="en-US" sz="2200" b="1" dirty="0" err="1" smtClean="0">
                <a:latin typeface="+mj-ea"/>
                <a:ea typeface="+mj-ea"/>
              </a:rPr>
              <a:t>규슈를</a:t>
            </a:r>
            <a:r>
              <a:rPr lang="ko-KR" altLang="en-US" sz="2200" b="1" dirty="0" smtClean="0">
                <a:latin typeface="+mj-ea"/>
                <a:ea typeface="+mj-ea"/>
              </a:rPr>
              <a:t> 정벌하여 </a:t>
            </a:r>
            <a:r>
              <a:rPr lang="ko-KR" altLang="en-US" sz="2200" b="1" dirty="0" err="1" smtClean="0">
                <a:latin typeface="+mj-ea"/>
                <a:ea typeface="+mj-ea"/>
              </a:rPr>
              <a:t>시마즈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씨을</a:t>
            </a:r>
            <a:r>
              <a:rPr lang="ko-KR" altLang="en-US" sz="2200" b="1" dirty="0" smtClean="0">
                <a:latin typeface="+mj-ea"/>
                <a:ea typeface="+mj-ea"/>
              </a:rPr>
              <a:t> 복속</a:t>
            </a:r>
            <a:r>
              <a:rPr lang="en-US" altLang="ko-KR" sz="2200" b="1" dirty="0" smtClean="0">
                <a:latin typeface="+mj-ea"/>
                <a:ea typeface="+mj-ea"/>
              </a:rPr>
              <a:t>,</a:t>
            </a:r>
          </a:p>
          <a:p>
            <a:pPr>
              <a:buNone/>
            </a:pPr>
            <a:r>
              <a:rPr lang="ko-KR" altLang="en-US" sz="2200" b="1" dirty="0" err="1" smtClean="0">
                <a:latin typeface="+mj-ea"/>
                <a:ea typeface="+mj-ea"/>
              </a:rPr>
              <a:t>교토에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쥬라쿠다이라는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성곽대</a:t>
            </a:r>
            <a:r>
              <a:rPr lang="ko-KR" altLang="en-US" sz="2200" b="1" dirty="0" smtClean="0">
                <a:latin typeface="+mj-ea"/>
                <a:ea typeface="+mj-ea"/>
              </a:rPr>
              <a:t> 저택</a:t>
            </a:r>
            <a:endParaRPr lang="en-US" altLang="ko-KR" sz="22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200" b="1" dirty="0" smtClean="0">
                <a:latin typeface="+mj-ea"/>
                <a:ea typeface="+mj-ea"/>
              </a:rPr>
              <a:t>건축 후 </a:t>
            </a:r>
            <a:r>
              <a:rPr lang="ko-KR" altLang="en-US" sz="2200" b="1" dirty="0" err="1" smtClean="0">
                <a:latin typeface="+mj-ea"/>
                <a:ea typeface="+mj-ea"/>
              </a:rPr>
              <a:t>텐노</a:t>
            </a:r>
            <a:r>
              <a:rPr lang="ko-KR" altLang="en-US" sz="2200" b="1" dirty="0" smtClean="0">
                <a:latin typeface="+mj-ea"/>
                <a:ea typeface="+mj-ea"/>
              </a:rPr>
              <a:t> 초청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200" b="1" dirty="0" smtClean="0">
                <a:latin typeface="+mj-ea"/>
                <a:ea typeface="+mj-ea"/>
              </a:rPr>
              <a:t> </a:t>
            </a:r>
          </a:p>
          <a:p>
            <a:r>
              <a:rPr lang="ko-KR" altLang="en-US" sz="2200" b="1" dirty="0" err="1" smtClean="0">
                <a:latin typeface="+mj-ea"/>
                <a:ea typeface="+mj-ea"/>
              </a:rPr>
              <a:t>칼사냥</a:t>
            </a:r>
            <a:r>
              <a:rPr lang="en-US" altLang="ko-KR" sz="2200" b="1" dirty="0" smtClean="0">
                <a:latin typeface="+mj-ea"/>
                <a:ea typeface="+mj-ea"/>
              </a:rPr>
              <a:t>(</a:t>
            </a:r>
            <a:r>
              <a:rPr lang="ko-KR" altLang="en-US" sz="2200" b="1" dirty="0" smtClean="0">
                <a:latin typeface="+mj-ea"/>
                <a:ea typeface="+mj-ea"/>
              </a:rPr>
              <a:t>刀狩り</a:t>
            </a:r>
            <a:r>
              <a:rPr lang="en-US" altLang="ko-KR" sz="2200" b="1" dirty="0" smtClean="0">
                <a:latin typeface="+mj-ea"/>
                <a:ea typeface="+mj-ea"/>
              </a:rPr>
              <a:t>) </a:t>
            </a:r>
            <a:r>
              <a:rPr lang="ko-KR" altLang="en-US" sz="2200" b="1" dirty="0" smtClean="0">
                <a:latin typeface="+mj-ea"/>
                <a:ea typeface="+mj-ea"/>
              </a:rPr>
              <a:t>및 해적 금지령</a:t>
            </a:r>
            <a:r>
              <a:rPr lang="en-US" altLang="ko-KR" sz="22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200" b="1" dirty="0" smtClean="0">
                <a:latin typeface="+mj-ea"/>
                <a:ea typeface="+mj-ea"/>
              </a:rPr>
              <a:t>  → </a:t>
            </a:r>
            <a:r>
              <a:rPr lang="ko-KR" altLang="en-US" sz="2200" b="1" dirty="0" err="1" smtClean="0">
                <a:latin typeface="+mj-ea"/>
                <a:ea typeface="+mj-ea"/>
              </a:rPr>
              <a:t>부시와</a:t>
            </a:r>
            <a:r>
              <a:rPr lang="ko-KR" altLang="en-US" sz="2200" b="1" dirty="0" smtClean="0">
                <a:latin typeface="+mj-ea"/>
                <a:ea typeface="+mj-ea"/>
              </a:rPr>
              <a:t> 농민 구별</a:t>
            </a:r>
            <a:r>
              <a:rPr lang="en-US" altLang="ko-KR" sz="2200" b="1" dirty="0" smtClean="0">
                <a:latin typeface="+mj-ea"/>
                <a:ea typeface="+mj-ea"/>
              </a:rPr>
              <a:t>, </a:t>
            </a:r>
            <a:r>
              <a:rPr lang="ko-KR" altLang="en-US" sz="2200" b="1" dirty="0" smtClean="0">
                <a:latin typeface="+mj-ea"/>
                <a:ea typeface="+mj-ea"/>
              </a:rPr>
              <a:t>해상 </a:t>
            </a:r>
            <a:r>
              <a:rPr lang="ko-KR" altLang="en-US" sz="2200" b="1" dirty="0" err="1" smtClean="0">
                <a:latin typeface="+mj-ea"/>
                <a:ea typeface="+mj-ea"/>
              </a:rPr>
              <a:t>경계력</a:t>
            </a:r>
            <a:r>
              <a:rPr lang="ko-KR" altLang="en-US" sz="2200" b="1" dirty="0" smtClean="0">
                <a:latin typeface="+mj-ea"/>
                <a:ea typeface="+mj-ea"/>
              </a:rPr>
              <a:t> 완화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200" b="1" dirty="0" smtClean="0">
              <a:latin typeface="+mj-ea"/>
              <a:ea typeface="+mj-ea"/>
            </a:endParaRPr>
          </a:p>
          <a:p>
            <a:r>
              <a:rPr lang="en-US" altLang="ko-KR" sz="2200" b="1" dirty="0" smtClean="0">
                <a:latin typeface="+mj-ea"/>
                <a:ea typeface="+mj-ea"/>
              </a:rPr>
              <a:t>1589</a:t>
            </a:r>
            <a:r>
              <a:rPr lang="ko-KR" altLang="en-US" sz="2200" b="1" dirty="0" smtClean="0">
                <a:latin typeface="+mj-ea"/>
                <a:ea typeface="+mj-ea"/>
              </a:rPr>
              <a:t>년</a:t>
            </a:r>
            <a:r>
              <a:rPr lang="en-US" altLang="ko-KR" sz="2200" b="1" dirty="0" smtClean="0">
                <a:latin typeface="+mj-ea"/>
                <a:ea typeface="+mj-ea"/>
              </a:rPr>
              <a:t>, </a:t>
            </a:r>
            <a:r>
              <a:rPr lang="ko-KR" altLang="en-US" sz="2200" b="1" dirty="0" smtClean="0">
                <a:latin typeface="+mj-ea"/>
                <a:ea typeface="+mj-ea"/>
              </a:rPr>
              <a:t> 호죠 가가 </a:t>
            </a:r>
            <a:r>
              <a:rPr lang="ko-KR" altLang="en-US" sz="2200" b="1" dirty="0" err="1" smtClean="0">
                <a:latin typeface="+mj-ea"/>
                <a:ea typeface="+mj-ea"/>
              </a:rPr>
              <a:t>사나다가의</a:t>
            </a:r>
            <a:r>
              <a:rPr lang="ko-KR" altLang="en-US" sz="2200" b="1" dirty="0" smtClean="0">
                <a:latin typeface="+mj-ea"/>
                <a:ea typeface="+mj-ea"/>
              </a:rPr>
              <a:t> 영지를 무단침범의 이유로 </a:t>
            </a:r>
            <a:r>
              <a:rPr lang="ko-KR" altLang="en-US" sz="2200" b="1" dirty="0" err="1" smtClean="0">
                <a:latin typeface="+mj-ea"/>
                <a:ea typeface="+mj-ea"/>
              </a:rPr>
              <a:t>오다와라성을</a:t>
            </a:r>
            <a:r>
              <a:rPr lang="ko-KR" altLang="en-US" sz="2200" b="1" dirty="0" smtClean="0">
                <a:latin typeface="+mj-ea"/>
                <a:ea typeface="+mj-ea"/>
              </a:rPr>
              <a:t> 포위</a:t>
            </a:r>
            <a:r>
              <a:rPr lang="en-US" altLang="ko-KR" sz="2200" b="1" dirty="0" smtClean="0">
                <a:latin typeface="+mj-ea"/>
                <a:ea typeface="+mj-ea"/>
              </a:rPr>
              <a:t>, 3</a:t>
            </a:r>
            <a:r>
              <a:rPr lang="ko-KR" altLang="en-US" sz="2200" b="1" dirty="0" smtClean="0">
                <a:latin typeface="+mj-ea"/>
                <a:ea typeface="+mj-ea"/>
              </a:rPr>
              <a:t>개월 만에 항복</a:t>
            </a:r>
            <a:r>
              <a:rPr lang="en-US" altLang="ko-KR" sz="2200" b="1" dirty="0" smtClean="0">
                <a:latin typeface="+mj-ea"/>
                <a:ea typeface="+mj-ea"/>
              </a:rPr>
              <a:t>. </a:t>
            </a:r>
            <a:r>
              <a:rPr lang="ko-KR" altLang="en-US" sz="2200" b="1" dirty="0" smtClean="0">
                <a:latin typeface="+mj-ea"/>
                <a:ea typeface="+mj-ea"/>
              </a:rPr>
              <a:t>포위 중에 </a:t>
            </a:r>
            <a:r>
              <a:rPr lang="ko-KR" altLang="en-US" sz="2200" b="1" dirty="0" err="1" smtClean="0">
                <a:latin typeface="+mj-ea"/>
                <a:ea typeface="+mj-ea"/>
              </a:rPr>
              <a:t>다테</a:t>
            </a:r>
            <a:r>
              <a:rPr lang="ko-KR" altLang="en-US" sz="2200" b="1" dirty="0" smtClean="0">
                <a:latin typeface="+mj-ea"/>
                <a:ea typeface="+mj-ea"/>
              </a:rPr>
              <a:t> 등 </a:t>
            </a:r>
            <a:r>
              <a:rPr lang="ko-KR" altLang="en-US" sz="2200" b="1" dirty="0" err="1" smtClean="0">
                <a:latin typeface="+mj-ea"/>
                <a:ea typeface="+mj-ea"/>
              </a:rPr>
              <a:t>토호쿠의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r>
              <a:rPr lang="ko-KR" altLang="en-US" sz="2200" b="1" dirty="0" err="1" smtClean="0">
                <a:latin typeface="+mj-ea"/>
                <a:ea typeface="+mj-ea"/>
              </a:rPr>
              <a:t>다이묘들도</a:t>
            </a:r>
            <a:r>
              <a:rPr lang="ko-KR" altLang="en-US" sz="2200" b="1" dirty="0" smtClean="0">
                <a:latin typeface="+mj-ea"/>
                <a:ea typeface="+mj-ea"/>
              </a:rPr>
              <a:t> 항복</a:t>
            </a:r>
            <a:r>
              <a:rPr lang="en-US" altLang="ko-KR" sz="2200" b="1" dirty="0" smtClean="0">
                <a:latin typeface="+mj-ea"/>
                <a:ea typeface="+mj-ea"/>
              </a:rPr>
              <a:t>, </a:t>
            </a:r>
            <a:r>
              <a:rPr lang="ko-KR" altLang="en-US" sz="2200" b="1" dirty="0" smtClean="0">
                <a:latin typeface="+mj-ea"/>
                <a:ea typeface="+mj-ea"/>
              </a:rPr>
              <a:t>이 시점에서 일본의 통일은 완수</a:t>
            </a:r>
            <a:r>
              <a:rPr lang="en-US" altLang="ko-KR" sz="2200" b="1" dirty="0" smtClean="0">
                <a:latin typeface="+mj-ea"/>
                <a:ea typeface="+mj-ea"/>
              </a:rPr>
              <a:t>. </a:t>
            </a:r>
            <a:br>
              <a:rPr lang="en-US" altLang="ko-KR" sz="2200" b="1" dirty="0" smtClean="0">
                <a:latin typeface="+mj-ea"/>
                <a:ea typeface="+mj-ea"/>
              </a:rPr>
            </a:br>
            <a:endParaRPr lang="ko-KR" altLang="en-US" sz="2200" b="1" dirty="0">
              <a:latin typeface="+mj-ea"/>
              <a:ea typeface="+mj-ea"/>
            </a:endParaRPr>
          </a:p>
        </p:txBody>
      </p:sp>
      <p:pic>
        <p:nvPicPr>
          <p:cNvPr id="4" name="그림 3" descr="00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714356"/>
            <a:ext cx="2943225" cy="262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49763315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80" y="450452"/>
            <a:ext cx="8229600" cy="1143000"/>
          </a:xfrm>
        </p:spPr>
        <p:txBody>
          <a:bodyPr/>
          <a:lstStyle/>
          <a:p>
            <a:pPr algn="just"/>
            <a:r>
              <a:rPr lang="ko-KR" altLang="en-US" b="1" dirty="0" smtClean="0">
                <a:latin typeface="+mj-ea"/>
              </a:rPr>
              <a:t>임진왜란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0648" y="1602580"/>
            <a:ext cx="4608512" cy="5112568"/>
          </a:xfrm>
        </p:spPr>
        <p:txBody>
          <a:bodyPr>
            <a:normAutofit/>
          </a:bodyPr>
          <a:lstStyle/>
          <a:p>
            <a:r>
              <a:rPr lang="ko-KR" altLang="en-US" sz="2200" dirty="0" err="1" smtClean="0">
                <a:latin typeface="+mj-ea"/>
                <a:ea typeface="+mj-ea"/>
              </a:rPr>
              <a:t>히데요시의</a:t>
            </a:r>
            <a:r>
              <a:rPr lang="ko-KR" altLang="en-US" sz="2200" dirty="0" smtClean="0">
                <a:latin typeface="+mj-ea"/>
                <a:ea typeface="+mj-ea"/>
              </a:rPr>
              <a:t> 대륙정복 야망과</a:t>
            </a:r>
            <a:r>
              <a:rPr lang="en-US" altLang="ko-KR" sz="2200" dirty="0" smtClean="0">
                <a:latin typeface="+mj-ea"/>
                <a:ea typeface="+mj-ea"/>
              </a:rPr>
              <a:t>  </a:t>
            </a:r>
            <a:r>
              <a:rPr lang="ko-KR" altLang="en-US" sz="2200" dirty="0" smtClean="0">
                <a:latin typeface="+mj-ea"/>
                <a:ea typeface="+mj-ea"/>
              </a:rPr>
              <a:t>국내 </a:t>
            </a:r>
            <a:r>
              <a:rPr lang="ko-KR" altLang="en-US" sz="2200" dirty="0" err="1" smtClean="0">
                <a:latin typeface="+mj-ea"/>
                <a:ea typeface="+mj-ea"/>
              </a:rPr>
              <a:t>다이묘들의</a:t>
            </a:r>
            <a:r>
              <a:rPr lang="ko-KR" altLang="en-US" sz="2200" dirty="0" smtClean="0">
                <a:latin typeface="+mj-ea"/>
                <a:ea typeface="+mj-ea"/>
              </a:rPr>
              <a:t> 불만을 조선으로 돌림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en-US" altLang="ko-KR" sz="2200" dirty="0" smtClean="0">
                <a:latin typeface="+mj-ea"/>
                <a:ea typeface="+mj-ea"/>
              </a:rPr>
              <a:t>1590</a:t>
            </a:r>
            <a:r>
              <a:rPr lang="ko-KR" altLang="en-US" sz="2200" dirty="0" smtClean="0">
                <a:latin typeface="+mj-ea"/>
                <a:ea typeface="+mj-ea"/>
              </a:rPr>
              <a:t>년</a:t>
            </a:r>
            <a:r>
              <a:rPr lang="en-US" altLang="ko-KR" sz="2200" dirty="0" smtClean="0">
                <a:latin typeface="+mj-ea"/>
                <a:ea typeface="+mj-ea"/>
              </a:rPr>
              <a:t>,  </a:t>
            </a:r>
            <a:r>
              <a:rPr lang="ko-KR" altLang="en-US" sz="2200" dirty="0" smtClean="0">
                <a:solidFill>
                  <a:srgbClr val="C00000"/>
                </a:solidFill>
                <a:latin typeface="+mj-ea"/>
                <a:ea typeface="+mj-ea"/>
                <a:hlinkClick r:id="rId2"/>
              </a:rPr>
              <a:t>조선의 통신사 </a:t>
            </a:r>
            <a:r>
              <a:rPr lang="ko-KR" altLang="en-US" sz="2200" dirty="0" smtClean="0">
                <a:latin typeface="+mj-ea"/>
                <a:ea typeface="+mj-ea"/>
              </a:rPr>
              <a:t>파견</a:t>
            </a:r>
            <a:r>
              <a:rPr lang="en-US" altLang="ko-KR" sz="22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 </a:t>
            </a:r>
            <a:r>
              <a:rPr lang="ko-KR" altLang="en-US" sz="2200" dirty="0" smtClean="0">
                <a:latin typeface="+mj-ea"/>
                <a:ea typeface="+mj-ea"/>
              </a:rPr>
              <a:t>조선에 대한 답서로 정명가도를 주장</a:t>
            </a:r>
            <a:r>
              <a:rPr lang="en-US" altLang="ko-KR" sz="2200" dirty="0" smtClean="0">
                <a:latin typeface="+mj-ea"/>
                <a:ea typeface="+mj-ea"/>
              </a:rPr>
              <a:t>. </a:t>
            </a:r>
          </a:p>
          <a:p>
            <a:endParaRPr lang="en-US" altLang="ko-KR" sz="2200" dirty="0" smtClean="0">
              <a:latin typeface="+mj-ea"/>
              <a:ea typeface="+mj-ea"/>
            </a:endParaRPr>
          </a:p>
          <a:p>
            <a:r>
              <a:rPr lang="en-US" altLang="ko-KR" sz="2200" dirty="0" smtClean="0">
                <a:latin typeface="+mj-ea"/>
                <a:ea typeface="+mj-ea"/>
              </a:rPr>
              <a:t>1592</a:t>
            </a:r>
            <a:r>
              <a:rPr lang="ko-KR" altLang="en-US" sz="2200" dirty="0" smtClean="0">
                <a:latin typeface="+mj-ea"/>
                <a:ea typeface="+mj-ea"/>
              </a:rPr>
              <a:t>년 임진왜란</a:t>
            </a:r>
            <a:endParaRPr lang="en-US" altLang="ko-KR" sz="22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200" dirty="0" smtClean="0">
                <a:latin typeface="+mj-ea"/>
                <a:ea typeface="+mj-ea"/>
              </a:rPr>
              <a:t>  → </a:t>
            </a:r>
            <a:r>
              <a:rPr lang="ko-KR" altLang="en-US" sz="2200" dirty="0" smtClean="0">
                <a:latin typeface="+mj-ea"/>
                <a:ea typeface="+mj-ea"/>
              </a:rPr>
              <a:t>조선이 정명가도를 거부하고 </a:t>
            </a:r>
            <a:r>
              <a:rPr lang="ko-KR" altLang="en-US" sz="2200" dirty="0" err="1" smtClean="0">
                <a:latin typeface="+mj-ea"/>
                <a:ea typeface="+mj-ea"/>
              </a:rPr>
              <a:t>히데요시는</a:t>
            </a:r>
            <a:r>
              <a:rPr lang="ko-KR" altLang="en-US" sz="2200" dirty="0" smtClean="0">
                <a:latin typeface="+mj-ea"/>
                <a:ea typeface="+mj-ea"/>
              </a:rPr>
              <a:t> 이를 빌미 삼아 조선을 침공</a:t>
            </a:r>
            <a:r>
              <a:rPr lang="en-US" altLang="ko-KR" sz="22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6" name="그림 5" descr="%C0%D3~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60648"/>
            <a:ext cx="3672408" cy="5380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모서리가 둥근 직사각형 7"/>
          <p:cNvSpPr/>
          <p:nvPr/>
        </p:nvSpPr>
        <p:spPr>
          <a:xfrm>
            <a:off x="5868144" y="5805264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동래성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전투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287383991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642918"/>
            <a:ext cx="7602048" cy="5987752"/>
          </a:xfrm>
        </p:spPr>
        <p:txBody>
          <a:bodyPr>
            <a:normAutofit/>
          </a:bodyPr>
          <a:lstStyle/>
          <a:p>
            <a:r>
              <a:rPr lang="ko-KR" altLang="en-US" sz="2000" dirty="0" smtClean="0">
                <a:latin typeface="+mj-ea"/>
                <a:ea typeface="+mj-ea"/>
              </a:rPr>
              <a:t>초반의 쾌승</a:t>
            </a:r>
            <a:r>
              <a:rPr lang="en-US" altLang="ko-KR" sz="2000" dirty="0" smtClean="0">
                <a:latin typeface="+mj-ea"/>
                <a:ea typeface="+mj-ea"/>
              </a:rPr>
              <a:t>, </a:t>
            </a:r>
            <a:r>
              <a:rPr lang="ko-KR" altLang="en-US" sz="2000" dirty="0" smtClean="0">
                <a:latin typeface="+mj-ea"/>
                <a:ea typeface="+mj-ea"/>
              </a:rPr>
              <a:t>진격은 보급선이 늘어남</a:t>
            </a:r>
            <a:r>
              <a:rPr lang="en-US" altLang="ko-KR" sz="20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000" dirty="0" smtClean="0">
                <a:latin typeface="+mj-ea"/>
              </a:rPr>
              <a:t> →</a:t>
            </a:r>
            <a:r>
              <a:rPr lang="ko-KR" altLang="en-US" sz="2000" dirty="0" smtClean="0"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이순신의 맹활약</a:t>
            </a:r>
            <a:r>
              <a:rPr lang="ko-KR" altLang="en-US" sz="2000" dirty="0" smtClean="0">
                <a:latin typeface="+mj-ea"/>
                <a:ea typeface="+mj-ea"/>
              </a:rPr>
              <a:t>으로 보급이 무너짐</a:t>
            </a:r>
            <a:r>
              <a:rPr lang="en-US" altLang="ko-KR" sz="2000" dirty="0" smtClean="0">
                <a:latin typeface="+mj-ea"/>
                <a:ea typeface="+mj-ea"/>
              </a:rPr>
              <a:t>.</a:t>
            </a:r>
          </a:p>
          <a:p>
            <a:endParaRPr lang="en-US" altLang="ko-KR" sz="2000" dirty="0" smtClean="0">
              <a:latin typeface="+mj-ea"/>
              <a:ea typeface="+mj-ea"/>
            </a:endParaRPr>
          </a:p>
          <a:p>
            <a:r>
              <a:rPr lang="ko-KR" altLang="en-US" sz="2000" dirty="0" smtClean="0">
                <a:latin typeface="+mj-ea"/>
                <a:ea typeface="+mj-ea"/>
              </a:rPr>
              <a:t>강화 협상 시작</a:t>
            </a:r>
            <a:endParaRPr lang="en-US" altLang="ko-KR" sz="20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000" dirty="0" smtClean="0">
                <a:latin typeface="+mj-ea"/>
                <a:ea typeface="+mj-ea"/>
              </a:rPr>
              <a:t> </a:t>
            </a:r>
            <a:r>
              <a:rPr lang="en-US" altLang="ko-KR" sz="2000" dirty="0" smtClean="0">
                <a:latin typeface="+mj-ea"/>
              </a:rPr>
              <a:t>→ </a:t>
            </a:r>
            <a:r>
              <a:rPr lang="ko-KR" altLang="en-US" sz="2000" dirty="0" smtClean="0">
                <a:latin typeface="+mj-ea"/>
                <a:ea typeface="+mj-ea"/>
              </a:rPr>
              <a:t>의병 활동 및 </a:t>
            </a:r>
            <a:r>
              <a:rPr lang="ko-KR" altLang="en-US" sz="2000" dirty="0" err="1" smtClean="0">
                <a:latin typeface="+mj-ea"/>
                <a:ea typeface="+mj-ea"/>
              </a:rPr>
              <a:t>조선군의</a:t>
            </a:r>
            <a:r>
              <a:rPr lang="ko-KR" altLang="en-US" sz="2000" dirty="0" smtClean="0">
                <a:latin typeface="+mj-ea"/>
                <a:ea typeface="+mj-ea"/>
              </a:rPr>
              <a:t> 반격과 </a:t>
            </a:r>
            <a:endParaRPr lang="en-US" altLang="ko-KR" sz="20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000" dirty="0" smtClean="0">
                <a:latin typeface="+mj-ea"/>
                <a:ea typeface="+mj-ea"/>
              </a:rPr>
              <a:t>    </a:t>
            </a:r>
            <a:r>
              <a:rPr lang="ko-KR" altLang="en-US" sz="2000" dirty="0" smtClean="0">
                <a:latin typeface="+mj-ea"/>
                <a:ea typeface="+mj-ea"/>
              </a:rPr>
              <a:t>명군의 참전</a:t>
            </a:r>
            <a:r>
              <a:rPr lang="en-US" altLang="ko-KR" sz="2000" dirty="0" smtClean="0">
                <a:latin typeface="+mj-ea"/>
                <a:ea typeface="+mj-ea"/>
              </a:rPr>
              <a:t>.</a:t>
            </a:r>
          </a:p>
          <a:p>
            <a:endParaRPr lang="en-US" altLang="ko-KR" sz="2000" b="1" dirty="0" smtClean="0">
              <a:latin typeface="+mj-ea"/>
              <a:ea typeface="+mj-ea"/>
            </a:endParaRPr>
          </a:p>
          <a:p>
            <a:r>
              <a:rPr lang="ko-KR" altLang="en-US" sz="2000" dirty="0" smtClean="0">
                <a:latin typeface="+mj-ea"/>
                <a:ea typeface="+mj-ea"/>
              </a:rPr>
              <a:t>강화조약</a:t>
            </a:r>
            <a:endParaRPr lang="en-US" altLang="ko-KR" sz="2000" dirty="0" smtClean="0">
              <a:latin typeface="+mj-ea"/>
              <a:ea typeface="+mj-ea"/>
            </a:endParaRP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latin typeface="+mj-ea"/>
                <a:ea typeface="+mj-ea"/>
              </a:rPr>
              <a:t>명나라 황녀를 일본 </a:t>
            </a:r>
            <a:r>
              <a:rPr lang="ko-KR" altLang="en-US" sz="2000" b="1" dirty="0" err="1" smtClean="0">
                <a:latin typeface="+mj-ea"/>
                <a:ea typeface="+mj-ea"/>
              </a:rPr>
              <a:t>덴노의</a:t>
            </a:r>
            <a:r>
              <a:rPr lang="ko-KR" altLang="en-US" sz="2000" b="1" dirty="0" smtClean="0">
                <a:latin typeface="+mj-ea"/>
                <a:ea typeface="+mj-ea"/>
              </a:rPr>
              <a:t> 후궁으로 삼는다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err="1" smtClean="0">
                <a:latin typeface="+mj-ea"/>
                <a:ea typeface="+mj-ea"/>
              </a:rPr>
              <a:t>무역증서제를</a:t>
            </a:r>
            <a:r>
              <a:rPr lang="ko-KR" altLang="en-US" sz="2000" b="1" dirty="0" smtClean="0">
                <a:latin typeface="+mj-ea"/>
                <a:ea typeface="+mj-ea"/>
              </a:rPr>
              <a:t> 부활한다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latin typeface="+mj-ea"/>
                <a:ea typeface="+mj-ea"/>
              </a:rPr>
              <a:t>일본과 명나라 양국 대신이 각서를 교환한다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조선 </a:t>
            </a:r>
            <a:r>
              <a:rPr lang="en-US" altLang="ko-KR" sz="2000" b="1" dirty="0" smtClean="0">
                <a:solidFill>
                  <a:srgbClr val="800000"/>
                </a:solidFill>
                <a:latin typeface="+mj-ea"/>
                <a:ea typeface="+mj-ea"/>
              </a:rPr>
              <a:t>8</a:t>
            </a: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도 가운데 </a:t>
            </a:r>
            <a:r>
              <a:rPr lang="en-US" altLang="ko-KR" sz="2000" b="1" dirty="0" smtClean="0">
                <a:solidFill>
                  <a:srgbClr val="800000"/>
                </a:solidFill>
                <a:latin typeface="+mj-ea"/>
                <a:ea typeface="+mj-ea"/>
              </a:rPr>
              <a:t>4</a:t>
            </a: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도를 일본에 이양한다</a:t>
            </a:r>
            <a:r>
              <a:rPr lang="en-US" altLang="ko-KR" sz="2000" b="1" dirty="0" smtClean="0">
                <a:solidFill>
                  <a:srgbClr val="800000"/>
                </a:solidFill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조선의 왕자와 신하를 볼모로 일본에 보낸다</a:t>
            </a:r>
            <a:r>
              <a:rPr lang="en-US" altLang="ko-KR" sz="2000" b="1" dirty="0" smtClean="0">
                <a:solidFill>
                  <a:srgbClr val="800000"/>
                </a:solidFill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latin typeface="+mj-ea"/>
                <a:ea typeface="+mj-ea"/>
              </a:rPr>
              <a:t>포로로 잡고 있는 조선의 두 왕자를 석방한다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000" b="1" dirty="0" smtClean="0">
                <a:solidFill>
                  <a:srgbClr val="800000"/>
                </a:solidFill>
                <a:latin typeface="+mj-ea"/>
                <a:ea typeface="+mj-ea"/>
              </a:rPr>
              <a:t>조선의 권신이 일본을 배반하지 않겠다는 서약을 한다</a:t>
            </a:r>
            <a:r>
              <a:rPr lang="en-US" altLang="ko-KR" sz="2000" b="1" dirty="0" smtClean="0">
                <a:solidFill>
                  <a:srgbClr val="800000"/>
                </a:solidFill>
                <a:latin typeface="+mj-ea"/>
                <a:ea typeface="+mj-ea"/>
              </a:rPr>
              <a:t>.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altLang="ko-KR" sz="2000" b="1" dirty="0" smtClean="0">
              <a:latin typeface="+mj-ea"/>
              <a:ea typeface="+mj-ea"/>
            </a:endParaRPr>
          </a:p>
        </p:txBody>
      </p:sp>
      <p:pic>
        <p:nvPicPr>
          <p:cNvPr id="5" name="그림 4" descr="z2_cp02081366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620688"/>
            <a:ext cx="2877997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모서리가 둥근 직사각형 5"/>
          <p:cNvSpPr/>
          <p:nvPr/>
        </p:nvSpPr>
        <p:spPr>
          <a:xfrm>
            <a:off x="6228184" y="188640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명량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해첩도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24064024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ko-KR" altLang="en-US" b="1" dirty="0" smtClean="0"/>
              <a:t>정유재란 그리고 최후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996480"/>
            <a:ext cx="8280920" cy="4004288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ko-KR" altLang="en-US" sz="2400" b="1" dirty="0" smtClean="0">
                <a:latin typeface="+mj-ea"/>
                <a:ea typeface="+mj-ea"/>
              </a:rPr>
              <a:t>명과의 강화 교섭 결렬</a:t>
            </a:r>
            <a:r>
              <a:rPr lang="en-US" altLang="ko-KR" sz="2400" b="1" dirty="0" smtClean="0">
                <a:latin typeface="+mj-ea"/>
                <a:ea typeface="+mj-ea"/>
              </a:rPr>
              <a:t>, 1596</a:t>
            </a:r>
            <a:r>
              <a:rPr lang="ko-KR" altLang="en-US" sz="2400" b="1" dirty="0" smtClean="0">
                <a:latin typeface="+mj-ea"/>
                <a:ea typeface="+mj-ea"/>
              </a:rPr>
              <a:t>년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smtClean="0">
                <a:latin typeface="+mj-ea"/>
                <a:ea typeface="+mj-ea"/>
              </a:rPr>
              <a:t>정유재란 발발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algn="ctr"/>
            <a:endParaRPr lang="en-US" altLang="ko-KR" sz="2400" b="1" dirty="0" smtClean="0">
              <a:latin typeface="+mj-ea"/>
              <a:ea typeface="+mj-ea"/>
            </a:endParaRPr>
          </a:p>
          <a:p>
            <a:pPr algn="ctr"/>
            <a:r>
              <a:rPr lang="en-US" altLang="ko-KR" sz="2400" b="1" dirty="0" smtClean="0">
                <a:latin typeface="+mj-ea"/>
                <a:ea typeface="+mj-ea"/>
              </a:rPr>
              <a:t>1597</a:t>
            </a:r>
            <a:r>
              <a:rPr lang="ko-KR" altLang="en-US" sz="2400" b="1" dirty="0" smtClean="0">
                <a:latin typeface="+mj-ea"/>
                <a:ea typeface="+mj-ea"/>
              </a:rPr>
              <a:t>년 </a:t>
            </a:r>
            <a:r>
              <a:rPr lang="en-US" altLang="ko-KR" sz="2400" b="1" dirty="0" smtClean="0">
                <a:latin typeface="+mj-ea"/>
                <a:ea typeface="+mj-ea"/>
              </a:rPr>
              <a:t>14</a:t>
            </a:r>
            <a:r>
              <a:rPr lang="ko-KR" altLang="en-US" sz="2400" b="1" dirty="0" smtClean="0">
                <a:latin typeface="+mj-ea"/>
                <a:ea typeface="+mj-ea"/>
              </a:rPr>
              <a:t>만 대군을 다시 일으킴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 algn="ctr">
              <a:buNone/>
            </a:pPr>
            <a:r>
              <a:rPr lang="en-US" altLang="ko-KR" sz="2400" b="1" dirty="0" smtClean="0">
                <a:latin typeface="+mj-ea"/>
              </a:rPr>
              <a:t> → </a:t>
            </a:r>
            <a:r>
              <a:rPr lang="ko-KR" altLang="en-US" sz="2400" b="1" dirty="0" smtClean="0">
                <a:latin typeface="+mj-ea"/>
                <a:ea typeface="+mj-ea"/>
              </a:rPr>
              <a:t>왜성을 근거지로 하여 소정의 목표를 달성한</a:t>
            </a:r>
            <a:r>
              <a:rPr lang="en-US" altLang="ko-KR" sz="2400" b="1" dirty="0" smtClean="0">
                <a:latin typeface="+mj-ea"/>
                <a:ea typeface="+mj-ea"/>
              </a:rPr>
              <a:t>, 6</a:t>
            </a:r>
            <a:r>
              <a:rPr lang="ko-KR" altLang="en-US" sz="2400" b="1" dirty="0" smtClean="0">
                <a:latin typeface="+mj-ea"/>
                <a:ea typeface="+mj-ea"/>
              </a:rPr>
              <a:t>만여 군을 남기고 나머지는 귀국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 algn="ctr"/>
            <a:endParaRPr lang="en-US" altLang="ko-KR" sz="2400" b="1" dirty="0" smtClean="0">
              <a:latin typeface="+mj-ea"/>
              <a:ea typeface="+mj-ea"/>
            </a:endParaRPr>
          </a:p>
          <a:p>
            <a:pPr algn="ctr"/>
            <a:r>
              <a:rPr lang="en-US" altLang="ko-KR" sz="2400" b="1" dirty="0" smtClean="0">
                <a:latin typeface="+mj-ea"/>
                <a:ea typeface="+mj-ea"/>
              </a:rPr>
              <a:t>1598</a:t>
            </a:r>
            <a:r>
              <a:rPr lang="ko-KR" altLang="en-US" sz="2400" b="1" dirty="0" smtClean="0">
                <a:latin typeface="+mj-ea"/>
                <a:ea typeface="+mj-ea"/>
              </a:rPr>
              <a:t>년에 건강이 급속도로 악화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err="1" smtClean="0">
                <a:latin typeface="+mj-ea"/>
                <a:ea typeface="+mj-ea"/>
              </a:rPr>
              <a:t>도요토미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latin typeface="+mj-ea"/>
                <a:ea typeface="+mj-ea"/>
              </a:rPr>
              <a:t>히데요리의</a:t>
            </a:r>
            <a:r>
              <a:rPr lang="ko-KR" altLang="en-US" sz="2400" b="1" dirty="0" smtClean="0">
                <a:latin typeface="+mj-ea"/>
                <a:ea typeface="+mj-ea"/>
              </a:rPr>
              <a:t> 후견을 부탁하고 숨을 거둠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en-US" altLang="ko-KR" sz="2400" b="1" dirty="0" smtClean="0">
                <a:latin typeface="+mj-ea"/>
              </a:rPr>
              <a:t>→ </a:t>
            </a:r>
            <a:r>
              <a:rPr lang="ko-KR" altLang="en-US" sz="2400" b="1" dirty="0" smtClean="0">
                <a:latin typeface="+mj-ea"/>
                <a:ea typeface="+mj-ea"/>
              </a:rPr>
              <a:t>전쟁을 중단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b="1" dirty="0" smtClean="0">
                <a:latin typeface="+mj-ea"/>
                <a:ea typeface="+mj-ea"/>
              </a:rPr>
              <a:t> 죽음을 숨기고 군의 철퇴를 명령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  </a:t>
            </a:r>
            <a:r>
              <a:rPr lang="ko-KR" altLang="en-US" sz="2400" b="1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b="1" dirty="0" smtClean="0">
                <a:latin typeface="+mj-ea"/>
                <a:ea typeface="+mj-ea"/>
              </a:rPr>
              <a:t> 죽음과 함께 왜군의 조선에서의 패퇴의 철수로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종결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endParaRPr lang="ko-KR" altLang="en-US" sz="2400" b="1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226286779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ko-KR" altLang="en-US" b="1" dirty="0" smtClean="0"/>
              <a:t>평가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500174"/>
            <a:ext cx="8642702" cy="492922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밑바닥부터 시작해 가장 높은 자리까지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오른 </a:t>
            </a:r>
            <a:r>
              <a:rPr lang="ko-KR" altLang="en-US" sz="2400" b="1" i="1" dirty="0" smtClean="0">
                <a:latin typeface="+mj-ea"/>
                <a:ea typeface="+mj-ea"/>
              </a:rPr>
              <a:t>입지전적의 인물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 algn="ctr">
              <a:buNone/>
            </a:pP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실력주의자인 오다 </a:t>
            </a:r>
            <a:r>
              <a:rPr lang="ko-KR" altLang="en-US" sz="2400" b="1" dirty="0" err="1" smtClean="0">
                <a:latin typeface="+mj-ea"/>
                <a:ea typeface="+mj-ea"/>
              </a:rPr>
              <a:t>노부나가에게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중용된 </a:t>
            </a:r>
            <a:r>
              <a:rPr lang="ko-KR" altLang="en-US" sz="2400" b="1" dirty="0" smtClean="0">
                <a:latin typeface="+mj-ea"/>
                <a:ea typeface="+mj-ea"/>
              </a:rPr>
              <a:t>유능한 장수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 algn="ctr">
              <a:buNone/>
            </a:pP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인재양성과 능숙한 전술로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i="1" u="sng" dirty="0" smtClean="0">
                <a:latin typeface="+mj-ea"/>
                <a:ea typeface="+mj-ea"/>
              </a:rPr>
              <a:t>일본의 </a:t>
            </a:r>
            <a:r>
              <a:rPr lang="ko-KR" altLang="en-US" sz="2400" b="1" i="1" u="sng" dirty="0" smtClean="0">
                <a:latin typeface="+mj-ea"/>
                <a:ea typeface="+mj-ea"/>
              </a:rPr>
              <a:t>통일의 발판을 만든 책략가</a:t>
            </a:r>
            <a:r>
              <a:rPr lang="en-US" altLang="ko-KR" sz="2400" b="1" i="1" u="sng" dirty="0" smtClean="0">
                <a:latin typeface="+mj-ea"/>
                <a:ea typeface="+mj-ea"/>
              </a:rPr>
              <a:t>.</a:t>
            </a:r>
          </a:p>
          <a:p>
            <a:pPr algn="ctr">
              <a:buNone/>
            </a:pPr>
            <a:endParaRPr lang="en-US" altLang="ko-KR" sz="24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하지만 한국에서는 </a:t>
            </a:r>
            <a:r>
              <a:rPr lang="ko-KR" altLang="en-US" sz="2400" b="1" i="1" u="sng" dirty="0" smtClean="0">
                <a:solidFill>
                  <a:srgbClr val="0070C0"/>
                </a:solidFill>
                <a:latin typeface="+mj-ea"/>
                <a:ea typeface="+mj-ea"/>
              </a:rPr>
              <a:t>임진왜란의 주동자</a:t>
            </a:r>
            <a:r>
              <a:rPr lang="en-US" altLang="ko-KR" sz="2400" b="1" i="1" u="sng" dirty="0" smtClean="0">
                <a:solidFill>
                  <a:srgbClr val="0070C0"/>
                </a:solidFill>
                <a:latin typeface="+mj-ea"/>
                <a:ea typeface="+mj-ea"/>
              </a:rPr>
              <a:t>,</a:t>
            </a:r>
          </a:p>
          <a:p>
            <a:pPr algn="ctr">
              <a:buNone/>
            </a:pPr>
            <a:r>
              <a:rPr lang="en-US" altLang="ko-KR" sz="2400" b="1" i="1" u="sng" dirty="0" smtClean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ko-KR" altLang="en-US" sz="2400" b="1" i="1" u="sng" dirty="0" smtClean="0">
                <a:solidFill>
                  <a:srgbClr val="0070C0"/>
                </a:solidFill>
                <a:latin typeface="+mj-ea"/>
                <a:ea typeface="+mj-ea"/>
              </a:rPr>
              <a:t>침략자로 알려진 인물</a:t>
            </a:r>
            <a:r>
              <a:rPr lang="en-US" altLang="ko-KR" sz="2400" b="1" i="1" u="sng" dirty="0" smtClean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r>
              <a:rPr lang="en-US" altLang="ko-KR" sz="2400" b="1" dirty="0" smtClean="0">
                <a:latin typeface="+mj-ea"/>
                <a:ea typeface="+mj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33502712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776" y="119675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i="1" u="sng" dirty="0" smtClean="0">
                <a:solidFill>
                  <a:srgbClr val="00B0F0"/>
                </a:solidFill>
                <a:effectLst/>
                <a:latin typeface="휴먼둥근헤드라인" pitchFamily="18" charset="-127"/>
                <a:ea typeface="휴먼둥근헤드라인" pitchFamily="18" charset="-127"/>
              </a:rPr>
              <a:t>에도 막부의 제</a:t>
            </a:r>
            <a:r>
              <a:rPr lang="en-US" altLang="ko-KR" sz="2000" i="1" u="sng" dirty="0" smtClean="0">
                <a:solidFill>
                  <a:srgbClr val="00B0F0"/>
                </a:solidFill>
                <a:effectLst/>
                <a:latin typeface="휴먼둥근헤드라인" pitchFamily="18" charset="-127"/>
                <a:ea typeface="휴먼둥근헤드라인" pitchFamily="18" charset="-127"/>
              </a:rPr>
              <a:t>1</a:t>
            </a:r>
            <a:r>
              <a:rPr lang="ko-KR" altLang="en-US" sz="2000" i="1" u="sng" dirty="0" smtClean="0">
                <a:solidFill>
                  <a:srgbClr val="00B0F0"/>
                </a:solidFill>
                <a:effectLst/>
                <a:latin typeface="휴먼둥근헤드라인" pitchFamily="18" charset="-127"/>
                <a:ea typeface="휴먼둥근헤드라인" pitchFamily="18" charset="-127"/>
              </a:rPr>
              <a:t>대 </a:t>
            </a:r>
            <a:r>
              <a:rPr lang="ko-KR" altLang="en-US" sz="2000" i="1" u="sng" dirty="0" err="1" smtClean="0">
                <a:solidFill>
                  <a:srgbClr val="00B0F0"/>
                </a:solidFill>
                <a:effectLst/>
                <a:latin typeface="휴먼둥근헤드라인" pitchFamily="18" charset="-127"/>
                <a:ea typeface="휴먼둥근헤드라인" pitchFamily="18" charset="-127"/>
              </a:rPr>
              <a:t>도쿠가와</a:t>
            </a:r>
            <a:r>
              <a:rPr lang="ko-KR" altLang="en-US" sz="2000" i="1" u="sng" dirty="0" smtClean="0">
                <a:solidFill>
                  <a:srgbClr val="00B0F0"/>
                </a:solidFill>
                <a:effectLst/>
                <a:latin typeface="휴먼둥근헤드라인" pitchFamily="18" charset="-127"/>
                <a:ea typeface="휴먼둥근헤드라인" pitchFamily="18" charset="-127"/>
              </a:rPr>
              <a:t> 쇼군</a:t>
            </a:r>
            <a:endParaRPr lang="ko-KR" altLang="en-US" sz="2000" i="1" u="sng" dirty="0">
              <a:solidFill>
                <a:srgbClr val="00B0F0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632277"/>
            <a:ext cx="3960440" cy="51090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b="1" u="sng" dirty="0" smtClean="0">
                <a:effectLst/>
              </a:rPr>
              <a:t>&lt; </a:t>
            </a:r>
            <a:r>
              <a:rPr lang="ko-KR" altLang="en-US" sz="2000" b="1" u="sng" dirty="0" smtClean="0"/>
              <a:t>그는 누구인가</a:t>
            </a:r>
            <a:r>
              <a:rPr lang="en-US" altLang="ko-KR" sz="2000" b="1" u="sng" dirty="0" smtClean="0"/>
              <a:t>? </a:t>
            </a:r>
            <a:r>
              <a:rPr lang="en-US" altLang="ko-KR" sz="2000" b="1" u="sng" dirty="0" smtClean="0">
                <a:effectLst/>
              </a:rPr>
              <a:t>&gt;</a:t>
            </a:r>
          </a:p>
          <a:p>
            <a:endParaRPr lang="en-US" altLang="ko-KR" sz="2000" dirty="0"/>
          </a:p>
          <a:p>
            <a:pPr algn="ctr"/>
            <a:r>
              <a:rPr lang="ko-KR" altLang="en-US" sz="2200" b="1" dirty="0" err="1" smtClean="0">
                <a:solidFill>
                  <a:srgbClr val="FF0000"/>
                </a:solidFill>
                <a:effectLst/>
              </a:rPr>
              <a:t>센고쿠</a:t>
            </a:r>
            <a:r>
              <a:rPr lang="en-US" altLang="ko-KR" sz="2200" b="1" dirty="0" smtClean="0">
                <a:solidFill>
                  <a:srgbClr val="FF0000"/>
                </a:solidFill>
                <a:effectLst/>
              </a:rPr>
              <a:t>·</a:t>
            </a:r>
            <a:r>
              <a:rPr lang="ko-KR" altLang="en-US" sz="2200" b="1" dirty="0" err="1" smtClean="0">
                <a:solidFill>
                  <a:srgbClr val="FF0000"/>
                </a:solidFill>
                <a:effectLst/>
              </a:rPr>
              <a:t>아즈치모모야마</a:t>
            </a:r>
            <a:r>
              <a:rPr lang="ko-KR" altLang="en-US" sz="2200" b="1" dirty="0" smtClean="0">
                <a:solidFill>
                  <a:srgbClr val="FF0000"/>
                </a:solidFill>
                <a:effectLst/>
              </a:rPr>
              <a:t> 시대</a:t>
            </a:r>
            <a:r>
              <a:rPr lang="en-US" altLang="ko-KR" sz="2200" dirty="0" smtClean="0">
                <a:effectLst/>
              </a:rPr>
              <a:t>, </a:t>
            </a:r>
            <a:r>
              <a:rPr lang="ko-KR" altLang="en-US" sz="2200" dirty="0" smtClean="0">
                <a:effectLst/>
              </a:rPr>
              <a:t>에도 시대의 무장이자 정치가</a:t>
            </a:r>
            <a:endParaRPr lang="en-US" altLang="ko-KR" sz="2200" dirty="0" smtClean="0">
              <a:effectLst/>
            </a:endParaRPr>
          </a:p>
          <a:p>
            <a:pPr algn="ctr"/>
            <a:endParaRPr lang="en-US" altLang="ko-KR" sz="2200" dirty="0"/>
          </a:p>
          <a:p>
            <a:pPr algn="ctr"/>
            <a:r>
              <a:rPr lang="en-US" altLang="ko-KR" sz="2200" dirty="0" smtClean="0">
                <a:effectLst/>
              </a:rPr>
              <a:t>1600</a:t>
            </a:r>
            <a:r>
              <a:rPr lang="ko-KR" altLang="en-US" sz="2200" dirty="0" smtClean="0">
                <a:effectLst/>
              </a:rPr>
              <a:t>년 </a:t>
            </a:r>
            <a:r>
              <a:rPr lang="ko-KR" altLang="en-US" sz="2200" b="1" dirty="0" err="1" smtClean="0">
                <a:solidFill>
                  <a:srgbClr val="FF0000"/>
                </a:solidFill>
                <a:effectLst/>
              </a:rPr>
              <a:t>세키가하라</a:t>
            </a:r>
            <a:r>
              <a:rPr lang="ko-KR" altLang="en-US" sz="2200" b="1" dirty="0" smtClean="0">
                <a:solidFill>
                  <a:srgbClr val="FF0000"/>
                </a:solidFill>
                <a:effectLst/>
              </a:rPr>
              <a:t> 전투</a:t>
            </a:r>
            <a:r>
              <a:rPr lang="ko-KR" altLang="en-US" sz="2200" dirty="0" smtClean="0">
                <a:effectLst/>
              </a:rPr>
              <a:t>에서 동군을 지휘</a:t>
            </a:r>
            <a:endParaRPr lang="en-US" altLang="ko-KR" sz="2200" dirty="0" smtClean="0">
              <a:effectLst/>
            </a:endParaRPr>
          </a:p>
          <a:p>
            <a:pPr algn="ctr"/>
            <a:endParaRPr lang="en-US" altLang="ko-KR" sz="2200" dirty="0"/>
          </a:p>
          <a:p>
            <a:pPr algn="ctr"/>
            <a:r>
              <a:rPr lang="ko-KR" altLang="en-US" sz="2200" dirty="0" smtClean="0">
                <a:effectLst/>
              </a:rPr>
              <a:t>승전 이후 </a:t>
            </a:r>
            <a:r>
              <a:rPr lang="ko-KR" altLang="en-US" sz="2200" b="1" dirty="0" smtClean="0">
                <a:solidFill>
                  <a:srgbClr val="FF0000"/>
                </a:solidFill>
                <a:effectLst/>
              </a:rPr>
              <a:t>에도 막부</a:t>
            </a:r>
            <a:r>
              <a:rPr lang="ko-KR" altLang="en-US" sz="2200" dirty="0" smtClean="0">
                <a:effectLst/>
              </a:rPr>
              <a:t>를 개창하여 첫 쇼군 </a:t>
            </a:r>
            <a:r>
              <a:rPr lang="en-US" altLang="ko-KR" sz="2200" dirty="0" smtClean="0">
                <a:effectLst/>
              </a:rPr>
              <a:t>(1603</a:t>
            </a:r>
            <a:r>
              <a:rPr lang="ko-KR" altLang="en-US" sz="2200" dirty="0" smtClean="0">
                <a:effectLst/>
              </a:rPr>
              <a:t>년 </a:t>
            </a:r>
            <a:r>
              <a:rPr lang="en-US" altLang="ko-KR" sz="2200" dirty="0" smtClean="0">
                <a:effectLst/>
              </a:rPr>
              <a:t>~ 1605</a:t>
            </a:r>
            <a:r>
              <a:rPr lang="ko-KR" altLang="en-US" sz="2200" dirty="0" smtClean="0">
                <a:effectLst/>
              </a:rPr>
              <a:t>년</a:t>
            </a:r>
            <a:r>
              <a:rPr lang="en-US" altLang="ko-KR" sz="2200" dirty="0" smtClean="0">
                <a:effectLst/>
              </a:rPr>
              <a:t>)</a:t>
            </a:r>
          </a:p>
          <a:p>
            <a:pPr algn="ctr"/>
            <a:endParaRPr lang="en-US" altLang="ko-KR" sz="2200" dirty="0"/>
          </a:p>
          <a:p>
            <a:pPr algn="ctr"/>
            <a:r>
              <a:rPr lang="ko-KR" altLang="en-US" sz="2200" dirty="0" smtClean="0">
                <a:effectLst/>
              </a:rPr>
              <a:t>사후 </a:t>
            </a:r>
            <a:r>
              <a:rPr lang="ko-KR" altLang="en-US" sz="2200" dirty="0" err="1" smtClean="0">
                <a:effectLst/>
              </a:rPr>
              <a:t>닛코</a:t>
            </a:r>
            <a:r>
              <a:rPr lang="ko-KR" altLang="en-US" sz="2200" dirty="0" smtClean="0">
                <a:effectLst/>
              </a:rPr>
              <a:t> </a:t>
            </a:r>
            <a:r>
              <a:rPr lang="ko-KR" altLang="en-US" sz="2200" dirty="0" err="1" smtClean="0">
                <a:effectLst/>
              </a:rPr>
              <a:t>동조궁에</a:t>
            </a:r>
            <a:r>
              <a:rPr lang="ko-KR" altLang="en-US" sz="2200" dirty="0" smtClean="0">
                <a:effectLst/>
              </a:rPr>
              <a:t> </a:t>
            </a:r>
            <a:r>
              <a:rPr lang="ko-KR" altLang="en-US" sz="2200" dirty="0" smtClean="0"/>
              <a:t>묻힘</a:t>
            </a:r>
            <a:r>
              <a:rPr lang="en-US" altLang="ko-KR" sz="2200" dirty="0" smtClean="0"/>
              <a:t>.</a:t>
            </a:r>
            <a:r>
              <a:rPr lang="en-US" altLang="ko-KR" sz="2200" dirty="0" smtClean="0">
                <a:effectLst/>
              </a:rPr>
              <a:t> </a:t>
            </a:r>
          </a:p>
          <a:p>
            <a:pPr algn="ctr"/>
            <a:r>
              <a:rPr lang="ko-KR" altLang="en-US" sz="2200" b="1" dirty="0" err="1" smtClean="0">
                <a:solidFill>
                  <a:srgbClr val="FF0000"/>
                </a:solidFill>
                <a:effectLst/>
              </a:rPr>
              <a:t>도쇼다이곤겐</a:t>
            </a:r>
            <a:r>
              <a:rPr lang="en-US" altLang="ko-KR" sz="22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200" b="1" dirty="0" smtClean="0">
                <a:solidFill>
                  <a:srgbClr val="FF0000"/>
                </a:solidFill>
                <a:effectLst/>
              </a:rPr>
              <a:t>(</a:t>
            </a:r>
            <a:r>
              <a:rPr lang="ko-KR" altLang="en-US" sz="2200" b="1" dirty="0" err="1" smtClean="0">
                <a:solidFill>
                  <a:srgbClr val="FF0000"/>
                </a:solidFill>
                <a:effectLst/>
              </a:rPr>
              <a:t>東照大権現</a:t>
            </a:r>
            <a:r>
              <a:rPr lang="en-US" altLang="ko-KR" sz="2200" b="1" dirty="0" smtClean="0">
                <a:solidFill>
                  <a:srgbClr val="FF0000"/>
                </a:solidFill>
                <a:effectLst/>
              </a:rPr>
              <a:t>)</a:t>
            </a:r>
          </a:p>
          <a:p>
            <a:pPr algn="ctr"/>
            <a:r>
              <a:rPr lang="ko-KR" altLang="en-US" sz="2200" dirty="0" smtClean="0">
                <a:effectLst/>
              </a:rPr>
              <a:t>이라는 시호</a:t>
            </a:r>
            <a:endParaRPr lang="en-US" altLang="ko-KR" sz="2200" dirty="0" smtClean="0">
              <a:effectLst/>
            </a:endParaRPr>
          </a:p>
          <a:p>
            <a:pPr algn="ctr"/>
            <a:endParaRPr lang="ko-KR" altLang="en-US" sz="2200" dirty="0"/>
          </a:p>
        </p:txBody>
      </p:sp>
      <p:sp>
        <p:nvSpPr>
          <p:cNvPr id="7" name="직사각형 6"/>
          <p:cNvSpPr/>
          <p:nvPr/>
        </p:nvSpPr>
        <p:spPr>
          <a:xfrm>
            <a:off x="1298270" y="188640"/>
            <a:ext cx="6611105" cy="1015663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도쿠가와</a:t>
            </a:r>
            <a:r>
              <a:rPr lang="ko-KR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ko-KR" alt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이에야스</a:t>
            </a:r>
            <a:endParaRPr lang="en-US" altLang="ko-KR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내용 개체 틀 11" descr="x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817176" cy="4968552"/>
          </a:xfrm>
        </p:spPr>
      </p:pic>
    </p:spTree>
    <p:extLst>
      <p:ext uri="{BB962C8B-B14F-4D97-AF65-F5344CB8AC3E}">
        <p14:creationId xmlns:p14="http://schemas.microsoft.com/office/powerpoint/2010/main" xmlns="" val="17809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48498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히데요시</a:t>
            </a:r>
            <a:r>
              <a:rPr lang="ko-KR" altLang="en-US" dirty="0" smtClean="0">
                <a:effectLst/>
              </a:rPr>
              <a:t> 죽음</a:t>
            </a:r>
            <a:endParaRPr lang="en-US" altLang="ko-KR" dirty="0" smtClean="0">
              <a:effectLst/>
            </a:endParaRPr>
          </a:p>
          <a:p>
            <a:pPr marL="0" indent="0" algn="ctr">
              <a:buNone/>
            </a:pPr>
            <a:r>
              <a:rPr lang="ko-KR" altLang="en-US" dirty="0" smtClean="0"/>
              <a:t>아들 </a:t>
            </a:r>
            <a:r>
              <a:rPr lang="ko-KR" altLang="en-US" b="1" dirty="0" err="1" smtClean="0">
                <a:solidFill>
                  <a:srgbClr val="FF0000"/>
                </a:solidFill>
                <a:effectLst/>
              </a:rPr>
              <a:t>도요토미</a:t>
            </a:r>
            <a:r>
              <a:rPr lang="ko-KR" altLang="en-US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ko-KR" altLang="en-US" b="1" dirty="0" err="1" smtClean="0">
                <a:solidFill>
                  <a:srgbClr val="FF0000"/>
                </a:solidFill>
                <a:effectLst/>
              </a:rPr>
              <a:t>히데요리</a:t>
            </a:r>
            <a:r>
              <a:rPr lang="ko-KR" altLang="en-US" b="1" dirty="0" smtClean="0">
                <a:solidFill>
                  <a:srgbClr val="FF0000"/>
                </a:solidFill>
                <a:effectLst/>
              </a:rPr>
              <a:t> </a:t>
            </a:r>
            <a:endParaRPr lang="en-US" altLang="ko-KR" b="1" dirty="0" smtClean="0">
              <a:solidFill>
                <a:srgbClr val="FF0000"/>
              </a:solidFill>
              <a:effectLst/>
            </a:endParaRPr>
          </a:p>
          <a:p>
            <a:pPr marL="0" indent="0" algn="ctr">
              <a:buNone/>
            </a:pPr>
            <a:endParaRPr lang="en-US" altLang="ko-KR" dirty="0" smtClean="0">
              <a:effectLst/>
            </a:endParaRPr>
          </a:p>
          <a:p>
            <a:pPr marL="0" indent="0" algn="ctr">
              <a:buNone/>
            </a:pPr>
            <a:r>
              <a:rPr lang="ko-KR" altLang="en-US" dirty="0" smtClean="0">
                <a:effectLst/>
              </a:rPr>
              <a:t>최후에 임박해 </a:t>
            </a:r>
            <a:r>
              <a:rPr lang="ko-KR" altLang="en-US" dirty="0" err="1" smtClean="0">
                <a:effectLst/>
              </a:rPr>
              <a:t>다섯명의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다이로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[</a:t>
            </a:r>
            <a:r>
              <a:rPr lang="ko-KR" altLang="en-US" dirty="0" smtClean="0">
                <a:effectLst/>
              </a:rPr>
              <a:t>大老</a:t>
            </a:r>
            <a:r>
              <a:rPr lang="en-US" altLang="ko-KR" dirty="0" smtClean="0">
                <a:effectLst/>
              </a:rPr>
              <a:t>]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4283968" y="3501008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물결 4"/>
          <p:cNvSpPr/>
          <p:nvPr/>
        </p:nvSpPr>
        <p:spPr>
          <a:xfrm>
            <a:off x="1763688" y="4797152"/>
            <a:ext cx="5760640" cy="936104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ysClr val="windowText" lastClr="000000"/>
                </a:solidFill>
              </a:rPr>
              <a:t>中 </a:t>
            </a:r>
            <a:r>
              <a:rPr lang="ko-KR" altLang="en-US" sz="3600" b="1" dirty="0" err="1" smtClean="0">
                <a:solidFill>
                  <a:sysClr val="windowText" lastClr="000000"/>
                </a:solidFill>
              </a:rPr>
              <a:t>도쿠가와</a:t>
            </a:r>
            <a:r>
              <a:rPr lang="ko-KR" altLang="en-US" sz="3600" b="1" dirty="0" smtClean="0">
                <a:solidFill>
                  <a:sysClr val="windowText" lastClr="000000"/>
                </a:solidFill>
              </a:rPr>
              <a:t> </a:t>
            </a:r>
            <a:r>
              <a:rPr lang="ko-KR" altLang="en-US" sz="3600" b="1" dirty="0" err="1" smtClean="0">
                <a:solidFill>
                  <a:sysClr val="windowText" lastClr="000000"/>
                </a:solidFill>
              </a:rPr>
              <a:t>이에야스</a:t>
            </a:r>
            <a:endParaRPr lang="ko-KR" alt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67544" y="557808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dirty="0" err="1" smtClean="0"/>
              <a:t>도요토미</a:t>
            </a:r>
            <a:r>
              <a:rPr lang="ko-KR" altLang="en-US" sz="4400" b="1" dirty="0" smtClean="0"/>
              <a:t> </a:t>
            </a:r>
            <a:r>
              <a:rPr lang="ko-KR" altLang="en-US" sz="4400" b="1" dirty="0" err="1" smtClean="0"/>
              <a:t>히데요시의</a:t>
            </a:r>
            <a:r>
              <a:rPr lang="ko-KR" altLang="en-US" sz="4400" b="1" dirty="0" smtClean="0"/>
              <a:t> 죽음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1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08912" cy="1143000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/>
          <a:lstStyle/>
          <a:p>
            <a:r>
              <a:rPr lang="ko-KR" altLang="en-US" b="1" dirty="0" smtClean="0">
                <a:effectLst/>
              </a:rPr>
              <a:t>일본의 제</a:t>
            </a:r>
            <a:r>
              <a:rPr lang="en-US" altLang="ko-KR" b="1" dirty="0" smtClean="0">
                <a:effectLst/>
              </a:rPr>
              <a:t>2</a:t>
            </a:r>
            <a:r>
              <a:rPr lang="ko-KR" altLang="en-US" b="1" dirty="0" smtClean="0">
                <a:effectLst/>
              </a:rPr>
              <a:t>인자가 되다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816225"/>
            <a:ext cx="8229600" cy="604664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도쿠가와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이에야스</a:t>
            </a:r>
            <a:r>
              <a:rPr lang="ko-KR" altLang="en-US" dirty="0" smtClean="0">
                <a:effectLst/>
              </a:rPr>
              <a:t>      </a:t>
            </a: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히데요시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1196752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&lt;</a:t>
            </a:r>
            <a:endParaRPr lang="ko-KR" altLang="en-US" sz="10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1979712" y="2780928"/>
            <a:ext cx="5976664" cy="3816424"/>
          </a:xfrm>
          <a:prstGeom prst="wedgeEllipseCallout">
            <a:avLst>
              <a:gd name="adj1" fmla="val -36732"/>
              <a:gd name="adj2" fmla="val -5816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solidFill>
                  <a:sysClr val="windowText" lastClr="000000"/>
                </a:solidFill>
                <a:effectLst/>
              </a:rPr>
              <a:t>250</a:t>
            </a:r>
            <a:r>
              <a:rPr lang="ko-KR" altLang="en-US" sz="3200" dirty="0" smtClean="0">
                <a:solidFill>
                  <a:sysClr val="windowText" lastClr="000000"/>
                </a:solidFill>
                <a:effectLst/>
              </a:rPr>
              <a:t>만 석의 </a:t>
            </a:r>
            <a:endParaRPr lang="en-US" altLang="ko-KR" sz="3200" dirty="0" smtClean="0">
              <a:solidFill>
                <a:sysClr val="windowText" lastClr="000000"/>
              </a:solidFill>
              <a:effectLst/>
            </a:endParaRPr>
          </a:p>
          <a:p>
            <a:pPr algn="ctr"/>
            <a:r>
              <a:rPr lang="ko-KR" altLang="en-US" sz="3200" dirty="0" smtClean="0">
                <a:solidFill>
                  <a:sysClr val="windowText" lastClr="000000"/>
                </a:solidFill>
                <a:effectLst/>
              </a:rPr>
              <a:t>최대 </a:t>
            </a:r>
            <a:r>
              <a:rPr lang="ko-KR" altLang="en-US" sz="3200" dirty="0" err="1" smtClean="0">
                <a:solidFill>
                  <a:sysClr val="windowText" lastClr="000000"/>
                </a:solidFill>
                <a:effectLst/>
              </a:rPr>
              <a:t>다이묘로</a:t>
            </a:r>
            <a:r>
              <a:rPr lang="ko-KR" altLang="en-US" sz="3200" dirty="0" smtClean="0">
                <a:solidFill>
                  <a:sysClr val="windowText" lastClr="000000"/>
                </a:solidFill>
                <a:effectLst/>
              </a:rPr>
              <a:t> 성장한 </a:t>
            </a:r>
            <a:r>
              <a:rPr lang="ko-KR" altLang="en-US" sz="3200" b="1" dirty="0" smtClean="0">
                <a:solidFill>
                  <a:srgbClr val="FF0000"/>
                </a:solidFill>
                <a:effectLst/>
              </a:rPr>
              <a:t>일본의 제 </a:t>
            </a:r>
            <a:r>
              <a:rPr lang="en-US" altLang="ko-KR" sz="3200" b="1" dirty="0" smtClean="0">
                <a:solidFill>
                  <a:srgbClr val="FF0000"/>
                </a:solidFill>
                <a:effectLst/>
              </a:rPr>
              <a:t>2</a:t>
            </a:r>
            <a:r>
              <a:rPr lang="ko-KR" altLang="en-US" sz="3200" b="1" dirty="0" smtClean="0">
                <a:solidFill>
                  <a:srgbClr val="FF0000"/>
                </a:solidFill>
                <a:effectLst/>
              </a:rPr>
              <a:t>인자</a:t>
            </a:r>
            <a:endParaRPr lang="en-US" altLang="ko-KR" sz="3200" b="1" dirty="0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3200" dirty="0" smtClean="0">
              <a:solidFill>
                <a:sysClr val="windowText" lastClr="000000"/>
              </a:solidFill>
              <a:effectLst/>
            </a:endParaRPr>
          </a:p>
          <a:p>
            <a:pPr algn="ctr"/>
            <a:r>
              <a:rPr lang="ko-KR" altLang="en-US" sz="3200" dirty="0" smtClean="0">
                <a:solidFill>
                  <a:sysClr val="windowText" lastClr="000000"/>
                </a:solidFill>
                <a:effectLst/>
              </a:rPr>
              <a:t>군사력도 </a:t>
            </a:r>
            <a:endParaRPr lang="en-US" altLang="ko-KR" sz="3200" dirty="0" smtClean="0">
              <a:solidFill>
                <a:sysClr val="windowText" lastClr="000000"/>
              </a:solidFill>
              <a:effectLst/>
            </a:endParaRPr>
          </a:p>
          <a:p>
            <a:pPr algn="ctr"/>
            <a:r>
              <a:rPr lang="ko-KR" altLang="en-US" sz="3200" dirty="0" smtClean="0">
                <a:solidFill>
                  <a:sysClr val="windowText" lastClr="000000"/>
                </a:solidFill>
                <a:effectLst/>
              </a:rPr>
              <a:t>키워놓고 있던 실력자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7" name="포인트가 10개인 별 6"/>
          <p:cNvSpPr/>
          <p:nvPr/>
        </p:nvSpPr>
        <p:spPr>
          <a:xfrm>
            <a:off x="611560" y="2420888"/>
            <a:ext cx="2232248" cy="1944216"/>
          </a:xfrm>
          <a:prstGeom prst="star10">
            <a:avLst>
              <a:gd name="adj" fmla="val 34045"/>
              <a:gd name="hf" fmla="val 10514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BUT</a:t>
            </a:r>
            <a:endParaRPr lang="ko-KR" alt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  <p:bldP spid="4" grpId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611560" y="2276872"/>
            <a:ext cx="3096344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effectLst/>
              </a:rPr>
              <a:t>이시다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미쓰나리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smtClean="0">
                <a:effectLst/>
              </a:rPr>
              <a:t>石田三成</a:t>
            </a:r>
            <a:r>
              <a:rPr lang="en-US" altLang="ko-KR" sz="3600" dirty="0" smtClean="0">
                <a:effectLst/>
              </a:rPr>
              <a:t>] </a:t>
            </a:r>
            <a:endParaRPr lang="en-US" altLang="ko-KR" sz="3600" dirty="0"/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ko-KR" altLang="en-US" sz="3600" dirty="0" err="1" smtClean="0">
                <a:effectLst/>
              </a:rPr>
              <a:t>문신파</a:t>
            </a:r>
            <a:endParaRPr lang="ko-KR" altLang="en-US" sz="360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148064" y="2285673"/>
            <a:ext cx="3096344" cy="21602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effectLst/>
              </a:rPr>
              <a:t>가토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기요마사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err="1" smtClean="0">
                <a:effectLst/>
              </a:rPr>
              <a:t>加藤淸正</a:t>
            </a:r>
            <a:r>
              <a:rPr lang="en-US" altLang="ko-KR" sz="3600" dirty="0" smtClean="0">
                <a:effectLst/>
              </a:rPr>
              <a:t>] </a:t>
            </a:r>
            <a:r>
              <a:rPr lang="ko-KR" altLang="en-US" sz="3600" dirty="0" err="1" smtClean="0">
                <a:effectLst/>
              </a:rPr>
              <a:t>무신파</a:t>
            </a:r>
            <a:r>
              <a:rPr lang="ko-KR" altLang="en-US" sz="3600" dirty="0" smtClean="0">
                <a:effectLst/>
              </a:rPr>
              <a:t> </a:t>
            </a:r>
            <a:endParaRPr lang="ko-KR" altLang="en-US" sz="3600" dirty="0"/>
          </a:p>
        </p:txBody>
      </p:sp>
      <p:sp>
        <p:nvSpPr>
          <p:cNvPr id="9" name="물결 8"/>
          <p:cNvSpPr/>
          <p:nvPr/>
        </p:nvSpPr>
        <p:spPr>
          <a:xfrm>
            <a:off x="1043608" y="5301208"/>
            <a:ext cx="7020780" cy="936104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err="1" smtClean="0">
                <a:solidFill>
                  <a:schemeClr val="tx1"/>
                </a:solidFill>
              </a:rPr>
              <a:t>도쿠가와</a:t>
            </a:r>
            <a:r>
              <a:rPr lang="ko-KR" altLang="en-US" sz="3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3600" b="1" dirty="0" err="1" smtClean="0">
                <a:solidFill>
                  <a:schemeClr val="tx1"/>
                </a:solidFill>
              </a:rPr>
              <a:t>이에야스의</a:t>
            </a:r>
            <a:r>
              <a:rPr lang="ko-KR" altLang="en-US" sz="3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중립노선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594363" y="2275351"/>
            <a:ext cx="3096344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/>
              <a:t>親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도요토미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히데요</a:t>
            </a:r>
            <a:r>
              <a:rPr lang="ko-KR" altLang="en-US" sz="3600" dirty="0" err="1"/>
              <a:t>시</a:t>
            </a:r>
            <a:endParaRPr lang="ko-KR" altLang="en-US" sz="3600" dirty="0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148064" y="2275351"/>
            <a:ext cx="3096344" cy="21602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/>
              <a:t>反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도요토미</a:t>
            </a:r>
            <a:endParaRPr lang="en-US" altLang="ko-KR" sz="3600" dirty="0"/>
          </a:p>
          <a:p>
            <a:pPr algn="ctr"/>
            <a:r>
              <a:rPr lang="ko-KR" altLang="en-US" sz="3600" dirty="0" err="1" smtClean="0"/>
              <a:t>히데요시</a:t>
            </a:r>
            <a:endParaRPr lang="ko-KR" alt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692696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dirty="0" smtClean="0"/>
              <a:t>권력을 차지하기 까지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폭발 2 5"/>
          <p:cNvSpPr/>
          <p:nvPr/>
        </p:nvSpPr>
        <p:spPr>
          <a:xfrm>
            <a:off x="3275856" y="2061537"/>
            <a:ext cx="2664296" cy="2664296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/>
              <a:t>충돌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149901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 animBg="1"/>
      <p:bldP spid="12" grpId="0" animBg="1"/>
      <p:bldP spid="1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2357430"/>
            <a:ext cx="8229600" cy="3357586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ko-KR" altLang="en-US" b="1" dirty="0" err="1" smtClean="0">
                <a:solidFill>
                  <a:srgbClr val="FF0000"/>
                </a:solidFill>
              </a:rPr>
              <a:t>미나모토노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요리토모</a:t>
            </a:r>
            <a:r>
              <a:rPr lang="en-US" altLang="ko-KR" b="1" dirty="0" smtClean="0">
                <a:solidFill>
                  <a:srgbClr val="FF0000"/>
                </a:solidFill>
              </a:rPr>
              <a:t>[</a:t>
            </a:r>
            <a:r>
              <a:rPr lang="ko-KR" altLang="en-US" b="1" dirty="0" smtClean="0">
                <a:solidFill>
                  <a:srgbClr val="FF0000"/>
                </a:solidFill>
              </a:rPr>
              <a:t>源賴朝</a:t>
            </a:r>
            <a:r>
              <a:rPr lang="en-US" altLang="ko-KR" b="1" dirty="0" smtClean="0">
                <a:solidFill>
                  <a:srgbClr val="FF0000"/>
                </a:solidFill>
              </a:rPr>
              <a:t>]</a:t>
            </a:r>
            <a:r>
              <a:rPr lang="ko-KR" altLang="en-US" b="1" dirty="0" smtClean="0"/>
              <a:t>가 </a:t>
            </a:r>
            <a:endParaRPr lang="en-US" altLang="ko-KR" b="1" dirty="0" smtClean="0"/>
          </a:p>
          <a:p>
            <a:pPr algn="ctr">
              <a:buNone/>
            </a:pPr>
            <a:r>
              <a:rPr lang="ko-KR" altLang="en-US" b="1" dirty="0" err="1" smtClean="0">
                <a:solidFill>
                  <a:schemeClr val="tx2"/>
                </a:solidFill>
              </a:rPr>
              <a:t>헤이시</a:t>
            </a:r>
            <a:r>
              <a:rPr lang="en-US" altLang="ko-KR" b="1" dirty="0" smtClean="0">
                <a:solidFill>
                  <a:schemeClr val="tx2"/>
                </a:solidFill>
              </a:rPr>
              <a:t>[</a:t>
            </a:r>
            <a:r>
              <a:rPr lang="ko-KR" altLang="en-US" b="1" dirty="0" err="1" smtClean="0">
                <a:solidFill>
                  <a:schemeClr val="tx2"/>
                </a:solidFill>
              </a:rPr>
              <a:t>平氏</a:t>
            </a:r>
            <a:r>
              <a:rPr lang="en-US" altLang="ko-KR" b="1" dirty="0" smtClean="0">
                <a:solidFill>
                  <a:schemeClr val="tx2"/>
                </a:solidFill>
              </a:rPr>
              <a:t>]</a:t>
            </a:r>
            <a:r>
              <a:rPr lang="ko-KR" altLang="en-US" b="1" dirty="0" smtClean="0"/>
              <a:t>를 멸망시키고 일본 최초의 부케정권</a:t>
            </a:r>
            <a:r>
              <a:rPr lang="en-US" altLang="ko-KR" b="1" dirty="0" smtClean="0"/>
              <a:t>[</a:t>
            </a:r>
            <a:r>
              <a:rPr lang="ko-KR" altLang="en-US" b="1" dirty="0" smtClean="0"/>
              <a:t>武家政權</a:t>
            </a:r>
            <a:r>
              <a:rPr lang="en-US" altLang="ko-KR" b="1" dirty="0" smtClean="0"/>
              <a:t>]</a:t>
            </a:r>
            <a:r>
              <a:rPr lang="ko-KR" altLang="en-US" b="1" dirty="0" smtClean="0"/>
              <a:t>인 </a:t>
            </a:r>
            <a:r>
              <a:rPr lang="ko-KR" altLang="en-US" b="1" dirty="0" err="1"/>
              <a:t>카</a:t>
            </a:r>
            <a:r>
              <a:rPr lang="ko-KR" altLang="en-US" b="1" dirty="0" err="1" smtClean="0"/>
              <a:t>마쿠라</a:t>
            </a:r>
            <a:r>
              <a:rPr lang="ko-KR" altLang="en-US" b="1" dirty="0" smtClean="0"/>
              <a:t> 막부를 창립한 </a:t>
            </a:r>
            <a:r>
              <a:rPr lang="en-US" altLang="ko-KR" b="1" dirty="0" smtClean="0"/>
              <a:t>1180</a:t>
            </a:r>
            <a:r>
              <a:rPr lang="ko-KR" altLang="en-US" b="1" dirty="0" smtClean="0"/>
              <a:t>년대부터 </a:t>
            </a:r>
            <a:r>
              <a:rPr lang="ko-KR" altLang="en-US" b="1" dirty="0" err="1"/>
              <a:t>카</a:t>
            </a:r>
            <a:r>
              <a:rPr lang="ko-KR" altLang="en-US" b="1" dirty="0" err="1" smtClean="0"/>
              <a:t>마쿠라</a:t>
            </a:r>
            <a:r>
              <a:rPr lang="ko-KR" altLang="en-US" b="1" dirty="0" smtClean="0"/>
              <a:t> 막부가 망한 </a:t>
            </a:r>
            <a:r>
              <a:rPr lang="en-US" altLang="ko-KR" b="1" dirty="0" smtClean="0"/>
              <a:t>1333</a:t>
            </a:r>
            <a:r>
              <a:rPr lang="ko-KR" altLang="en-US" b="1" dirty="0" smtClean="0"/>
              <a:t>년까지의 약 </a:t>
            </a:r>
            <a:r>
              <a:rPr lang="en-US" altLang="ko-KR" b="1" dirty="0" smtClean="0"/>
              <a:t>150</a:t>
            </a:r>
            <a:r>
              <a:rPr lang="ko-KR" altLang="en-US" b="1" dirty="0" smtClean="0"/>
              <a:t>년간을 막부가 있던 소재지의 이름을 따서 </a:t>
            </a:r>
            <a:r>
              <a:rPr lang="ko-KR" altLang="en-US" b="1" dirty="0" err="1"/>
              <a:t>카</a:t>
            </a:r>
            <a:r>
              <a:rPr lang="ko-KR" altLang="en-US" b="1" dirty="0" err="1" smtClean="0"/>
              <a:t>마쿠라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시대</a:t>
            </a:r>
            <a:r>
              <a:rPr lang="en-US" altLang="ko-KR" b="1" dirty="0" smtClean="0"/>
              <a:t>.</a:t>
            </a:r>
            <a:endParaRPr lang="en-US" altLang="ko-KR" b="1" dirty="0" smtClean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00034" y="857232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dirty="0" err="1"/>
              <a:t>카</a:t>
            </a:r>
            <a:r>
              <a:rPr lang="ko-KR" altLang="en-US" sz="4400" b="1" noProof="0" dirty="0" err="1" smtClean="0"/>
              <a:t>마쿠라</a:t>
            </a:r>
            <a:r>
              <a:rPr lang="ko-KR" altLang="en-US" sz="4400" b="1" noProof="0" dirty="0" smtClean="0"/>
              <a:t> 시대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755576" y="2420888"/>
            <a:ext cx="3096344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이시다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미쓰나리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smtClean="0">
                <a:effectLst/>
              </a:rPr>
              <a:t>石田三成</a:t>
            </a:r>
            <a:r>
              <a:rPr lang="en-US" altLang="ko-KR" sz="3600" dirty="0" smtClean="0">
                <a:effectLst/>
              </a:rPr>
              <a:t>]</a:t>
            </a:r>
          </a:p>
          <a:p>
            <a:pPr algn="ctr"/>
            <a:r>
              <a:rPr lang="ko-KR" altLang="en-US" sz="3600" dirty="0" smtClean="0"/>
              <a:t>서</a:t>
            </a:r>
            <a:r>
              <a:rPr lang="ko-KR" altLang="en-US" sz="3600" dirty="0"/>
              <a:t>군</a:t>
            </a:r>
            <a:r>
              <a:rPr lang="en-US" altLang="ko-KR" sz="3600" dirty="0" smtClean="0">
                <a:effectLst/>
              </a:rPr>
              <a:t> </a:t>
            </a:r>
            <a:endParaRPr lang="en-US" altLang="ko-KR" sz="3600" dirty="0"/>
          </a:p>
          <a:p>
            <a:pPr algn="ctr"/>
            <a:endParaRPr lang="ko-KR" altLang="en-US" sz="360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220072" y="2420888"/>
            <a:ext cx="3096344" cy="21602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 smtClean="0">
                <a:effectLst/>
              </a:rPr>
              <a:t>도쿠가와</a:t>
            </a:r>
            <a:r>
              <a:rPr lang="ko-KR" altLang="en-US" sz="3600" dirty="0" smtClean="0">
                <a:effectLst/>
              </a:rPr>
              <a:t>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이에야스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en-US" altLang="ko-KR" sz="3600" dirty="0" smtClean="0">
                <a:effectLst/>
              </a:rPr>
              <a:t>(</a:t>
            </a:r>
            <a:r>
              <a:rPr lang="ko-KR" altLang="en-US" sz="3600" dirty="0" err="1" smtClean="0">
                <a:effectLst/>
              </a:rPr>
              <a:t>德川家康</a:t>
            </a:r>
            <a:r>
              <a:rPr lang="en-US" altLang="ko-KR" sz="3600" dirty="0" smtClean="0">
                <a:effectLst/>
              </a:rPr>
              <a:t>)</a:t>
            </a:r>
          </a:p>
          <a:p>
            <a:pPr algn="ctr"/>
            <a:r>
              <a:rPr lang="ko-KR" altLang="en-US" sz="3600" dirty="0" smtClean="0"/>
              <a:t>동</a:t>
            </a:r>
            <a:r>
              <a:rPr lang="ko-KR" altLang="en-US" sz="3600" dirty="0"/>
              <a:t>군</a:t>
            </a:r>
          </a:p>
        </p:txBody>
      </p:sp>
      <p:sp>
        <p:nvSpPr>
          <p:cNvPr id="6" name="폭발 2 5"/>
          <p:cNvSpPr/>
          <p:nvPr/>
        </p:nvSpPr>
        <p:spPr>
          <a:xfrm>
            <a:off x="3275856" y="2216387"/>
            <a:ext cx="2664296" cy="2664296"/>
          </a:xfrm>
          <a:prstGeom prst="irregularSeal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/>
              <a:t>충돌</a:t>
            </a:r>
            <a:endParaRPr lang="ko-KR" altLang="en-US" sz="4800" dirty="0"/>
          </a:p>
        </p:txBody>
      </p:sp>
      <p:sp>
        <p:nvSpPr>
          <p:cNvPr id="7" name="곱셈 기호 6"/>
          <p:cNvSpPr/>
          <p:nvPr/>
        </p:nvSpPr>
        <p:spPr>
          <a:xfrm>
            <a:off x="683568" y="1196752"/>
            <a:ext cx="3240360" cy="4608512"/>
          </a:xfrm>
          <a:prstGeom prst="mathMultiply">
            <a:avLst>
              <a:gd name="adj1" fmla="val 68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284491" y="4725144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i="1" u="sng" dirty="0" err="1" smtClean="0">
                <a:solidFill>
                  <a:srgbClr val="FF0000"/>
                </a:solidFill>
              </a:rPr>
              <a:t>세키가하라</a:t>
            </a:r>
            <a:r>
              <a:rPr lang="ko-KR" altLang="en-US" sz="6000" i="1" u="sng" dirty="0" smtClean="0">
                <a:solidFill>
                  <a:srgbClr val="FF0000"/>
                </a:solidFill>
              </a:rPr>
              <a:t> 전투</a:t>
            </a:r>
            <a:endParaRPr lang="ko-KR" altLang="en-US" sz="6000" i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482059" y="723978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noProof="0" dirty="0" err="1" smtClean="0"/>
              <a:t>세키가하라</a:t>
            </a:r>
            <a:r>
              <a:rPr lang="ko-KR" altLang="en-US" sz="4400" b="1" noProof="0" dirty="0" smtClean="0"/>
              <a:t> 전투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3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060848"/>
            <a:ext cx="6458852" cy="4248743"/>
          </a:xfrm>
          <a:prstGeom prst="rect">
            <a:avLst/>
          </a:prstGeom>
        </p:spPr>
      </p:pic>
      <p:sp>
        <p:nvSpPr>
          <p:cNvPr id="8" name="타원형 설명선 7"/>
          <p:cNvSpPr/>
          <p:nvPr/>
        </p:nvSpPr>
        <p:spPr>
          <a:xfrm>
            <a:off x="467544" y="1628800"/>
            <a:ext cx="6048672" cy="2268387"/>
          </a:xfrm>
          <a:prstGeom prst="wedgeEllipseCallout">
            <a:avLst>
              <a:gd name="adj1" fmla="val 41414"/>
              <a:gd name="adj2" fmla="val 6595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dirty="0" smtClean="0">
                <a:solidFill>
                  <a:schemeClr val="tx1"/>
                </a:solidFill>
              </a:rPr>
              <a:t>1)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실질적인 일본의 수도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200" b="1" dirty="0" smtClean="0">
                <a:solidFill>
                  <a:schemeClr val="tx1"/>
                </a:solidFill>
              </a:rPr>
              <a:t>2)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제도 개편 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– 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다이묘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새로 임명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200" b="1" dirty="0" smtClean="0">
                <a:solidFill>
                  <a:schemeClr val="tx1"/>
                </a:solidFill>
              </a:rPr>
              <a:t>3)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사농공상 엄격 분리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200" b="1" dirty="0" smtClean="0">
                <a:solidFill>
                  <a:schemeClr val="tx1"/>
                </a:solidFill>
              </a:rPr>
              <a:t>4)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토지의 재 분배</a:t>
            </a:r>
            <a:endParaRPr lang="en-US" altLang="ko-KR" sz="22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2200" b="1" dirty="0" smtClean="0">
                <a:solidFill>
                  <a:schemeClr val="tx1"/>
                </a:solidFill>
              </a:rPr>
              <a:t>5)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쇄국정책</a:t>
            </a:r>
            <a:endParaRPr lang="ko-KR" alt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5868144" y="4221088"/>
            <a:ext cx="720080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에</a:t>
            </a:r>
            <a:r>
              <a:rPr lang="ko-KR" altLang="en-US" b="1" dirty="0">
                <a:solidFill>
                  <a:schemeClr val="tx1"/>
                </a:solidFill>
              </a:rPr>
              <a:t>도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67544" y="404664"/>
            <a:ext cx="8229600" cy="1143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에도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바후쿠를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열다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71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67678" y="1988840"/>
            <a:ext cx="3384376" cy="4608512"/>
            <a:chOff x="615194" y="1484784"/>
            <a:chExt cx="3384376" cy="4608512"/>
          </a:xfrm>
        </p:grpSpPr>
        <p:sp>
          <p:nvSpPr>
            <p:cNvPr id="5" name="순서도: 자기 디스크 4"/>
            <p:cNvSpPr/>
            <p:nvPr/>
          </p:nvSpPr>
          <p:spPr>
            <a:xfrm>
              <a:off x="615194" y="3501008"/>
              <a:ext cx="3384376" cy="2592288"/>
            </a:xfrm>
            <a:prstGeom prst="flowChartMagneticDisk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err="1" smtClean="0"/>
                <a:t>오사카성</a:t>
              </a:r>
              <a:endParaRPr lang="en-US" altLang="ko-KR" sz="28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ko-KR" altLang="en-US" sz="2800" b="1" dirty="0" err="1" smtClean="0"/>
                <a:t>도요토미</a:t>
              </a:r>
              <a:r>
                <a:rPr lang="ko-KR" altLang="en-US" sz="2800" b="1" dirty="0" smtClean="0"/>
                <a:t> </a:t>
              </a:r>
              <a:r>
                <a:rPr lang="ko-KR" altLang="en-US" sz="2800" b="1" dirty="0" err="1" smtClean="0"/>
                <a:t>히데요리</a:t>
              </a:r>
              <a:endParaRPr lang="en-US" altLang="ko-KR" sz="2800" b="1" dirty="0" smtClean="0"/>
            </a:p>
            <a:p>
              <a:pPr algn="ctr"/>
              <a:r>
                <a:rPr lang="en-US" altLang="ko-KR" sz="2800" b="1" dirty="0" smtClean="0"/>
                <a:t>(</a:t>
              </a:r>
              <a:r>
                <a:rPr lang="ko-KR" altLang="en-US" sz="2800" b="1" dirty="0" err="1" smtClean="0"/>
                <a:t>히데요시의</a:t>
              </a:r>
              <a:r>
                <a:rPr lang="ko-KR" altLang="en-US" sz="2800" b="1" dirty="0" smtClean="0"/>
                <a:t> 아들</a:t>
              </a:r>
              <a:r>
                <a:rPr lang="en-US" altLang="ko-KR" sz="2800" b="1" dirty="0" smtClean="0"/>
                <a:t>)</a:t>
              </a:r>
              <a:endParaRPr lang="ko-KR" altLang="en-US" sz="2800" b="1" dirty="0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9632" y="1484784"/>
              <a:ext cx="2095500" cy="262890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3024336" cy="258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타원형 설명선 8"/>
          <p:cNvSpPr/>
          <p:nvPr/>
        </p:nvSpPr>
        <p:spPr>
          <a:xfrm>
            <a:off x="3403357" y="2611934"/>
            <a:ext cx="2448272" cy="1421854"/>
          </a:xfrm>
          <a:prstGeom prst="wedgeEllipseCallout">
            <a:avLst>
              <a:gd name="adj1" fmla="val 82543"/>
              <a:gd name="adj2" fmla="val -74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tx1"/>
                </a:solidFill>
              </a:rPr>
              <a:t>호고지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800" b="1" dirty="0" smtClean="0">
                <a:solidFill>
                  <a:schemeClr val="tx1"/>
                </a:solidFill>
              </a:rPr>
              <a:t>[</a:t>
            </a:r>
            <a:r>
              <a:rPr lang="ko-KR" altLang="en-US" sz="2800" b="1" dirty="0" err="1">
                <a:solidFill>
                  <a:schemeClr val="tx1"/>
                </a:solidFill>
              </a:rPr>
              <a:t>方廣寺</a:t>
            </a:r>
            <a:r>
              <a:rPr lang="en-US" altLang="ko-KR" sz="2800" b="1" dirty="0">
                <a:solidFill>
                  <a:schemeClr val="tx1"/>
                </a:solidFill>
              </a:rPr>
              <a:t>]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chemeClr val="tx1"/>
                </a:solidFill>
              </a:rPr>
              <a:t>건</a:t>
            </a:r>
            <a:r>
              <a:rPr lang="ko-KR" altLang="en-US" sz="2800" b="1" dirty="0">
                <a:solidFill>
                  <a:schemeClr val="tx1"/>
                </a:solidFill>
              </a:rPr>
              <a:t>설</a:t>
            </a:r>
          </a:p>
        </p:txBody>
      </p:sp>
      <p:sp>
        <p:nvSpPr>
          <p:cNvPr id="10" name="물결 9"/>
          <p:cNvSpPr/>
          <p:nvPr/>
        </p:nvSpPr>
        <p:spPr>
          <a:xfrm>
            <a:off x="4047795" y="4092054"/>
            <a:ext cx="4628661" cy="2448272"/>
          </a:xfrm>
          <a:prstGeom prst="wav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국가는 </a:t>
            </a:r>
            <a:r>
              <a:rPr lang="ko-KR" altLang="en-US" sz="2000" b="1" dirty="0">
                <a:solidFill>
                  <a:schemeClr val="tx1"/>
                </a:solidFill>
              </a:rPr>
              <a:t>평안하고</a:t>
            </a:r>
            <a:r>
              <a:rPr lang="en-US" altLang="ko-KR" sz="2000" b="1" dirty="0">
                <a:solidFill>
                  <a:schemeClr val="tx1"/>
                </a:solidFill>
              </a:rPr>
              <a:t>, </a:t>
            </a:r>
            <a:r>
              <a:rPr lang="ko-KR" altLang="en-US" sz="2000" b="1" dirty="0">
                <a:solidFill>
                  <a:schemeClr val="tx1"/>
                </a:solidFill>
              </a:rPr>
              <a:t>군신은 즐거우며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자손은 번창하리</a:t>
            </a:r>
            <a:r>
              <a:rPr lang="en-US" altLang="ko-KR" sz="2000" b="1" dirty="0">
                <a:solidFill>
                  <a:schemeClr val="tx1"/>
                </a:solidFill>
              </a:rPr>
              <a:t>!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467544" y="629816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noProof="0" dirty="0" err="1" smtClean="0"/>
              <a:t>오사카성</a:t>
            </a:r>
            <a:r>
              <a:rPr lang="ko-KR" altLang="en-US" sz="4400" b="1" noProof="0" dirty="0" smtClean="0"/>
              <a:t> 공격 </a:t>
            </a:r>
            <a:endParaRPr lang="en-US" altLang="ko-KR" sz="4400" b="1" noProof="0" dirty="0" smtClean="0"/>
          </a:p>
          <a:p>
            <a:pPr lvl="0" algn="ctr">
              <a:spcBef>
                <a:spcPct val="0"/>
              </a:spcBef>
            </a:pPr>
            <a:r>
              <a:rPr lang="en-US" altLang="ko-KR" sz="4400" b="1" noProof="0" dirty="0" smtClean="0"/>
              <a:t>– </a:t>
            </a:r>
            <a:r>
              <a:rPr lang="ko-KR" altLang="en-US" sz="4400" b="1" noProof="0" dirty="0" err="1" smtClean="0"/>
              <a:t>도요토미</a:t>
            </a:r>
            <a:r>
              <a:rPr lang="ko-KR" altLang="en-US" sz="4400" b="1" noProof="0" dirty="0" smtClean="0"/>
              <a:t> 세력을 뿌리뽑다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도쿠가와</a:t>
            </a:r>
            <a:r>
              <a:rPr lang="ko-KR" altLang="en-US" sz="16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ko-KR" altLang="en-US" sz="1600" b="1" i="1" u="sng" dirty="0" err="1" smtClean="0">
                <a:solidFill>
                  <a:schemeClr val="bg2">
                    <a:lumMod val="50000"/>
                  </a:schemeClr>
                </a:solidFill>
              </a:rPr>
              <a:t>이에야스</a:t>
            </a:r>
            <a:endParaRPr lang="ko-KR" altLang="en-US" sz="16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번개 1"/>
          <p:cNvSpPr/>
          <p:nvPr/>
        </p:nvSpPr>
        <p:spPr>
          <a:xfrm>
            <a:off x="755576" y="2015434"/>
            <a:ext cx="1411560" cy="2304256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369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40768"/>
            <a:ext cx="2238688" cy="1648055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5" y="1340768"/>
            <a:ext cx="2448272" cy="16561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269823"/>
            <a:ext cx="2249877" cy="1707105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467544" y="3140968"/>
            <a:ext cx="2232248" cy="3456384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울지 않는 새는</a:t>
            </a:r>
            <a:endParaRPr lang="en-US" altLang="ko-KR" sz="32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</a:rPr>
              <a:t>(</a:t>
            </a:r>
            <a:r>
              <a:rPr lang="ko-KR" altLang="en-US" sz="3200" b="1" dirty="0" smtClean="0">
                <a:solidFill>
                  <a:schemeClr val="tx1"/>
                </a:solidFill>
              </a:rPr>
              <a:t>쓸모가 없으니</a:t>
            </a:r>
            <a:r>
              <a:rPr lang="en-US" altLang="ko-KR" sz="32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죽여 버리겠다</a:t>
            </a:r>
            <a:endParaRPr lang="en-US" altLang="ko-KR" sz="3200" b="1" dirty="0" smtClean="0">
              <a:solidFill>
                <a:schemeClr val="tx1"/>
              </a:solidFill>
            </a:endParaRPr>
          </a:p>
          <a:p>
            <a:pPr algn="ctr"/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455877" y="3190959"/>
            <a:ext cx="2232248" cy="3456384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울지 않는 새는</a:t>
            </a:r>
            <a:endParaRPr lang="en-US" altLang="ko-KR" sz="32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울게 만들겠다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434578" y="3212976"/>
            <a:ext cx="2232248" cy="3456384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울지 않는 새는</a:t>
            </a:r>
            <a:endParaRPr lang="en-US" altLang="ko-KR" sz="32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</a:rPr>
              <a:t>울때</a:t>
            </a:r>
            <a:r>
              <a:rPr lang="ko-KR" altLang="en-US" sz="3200" b="1" dirty="0" smtClean="0">
                <a:solidFill>
                  <a:schemeClr val="tx1"/>
                </a:solidFill>
              </a:rPr>
              <a:t> 까지 기다리겠다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57158" y="285728"/>
            <a:ext cx="8229600" cy="857256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주요</a:t>
            </a:r>
            <a:r>
              <a:rPr kumimoji="0" lang="ko-KR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다이묘의</a:t>
            </a:r>
            <a:r>
              <a:rPr kumimoji="0" lang="ko-KR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성격비교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6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영웅들의 라이벌과 그에 </a:t>
            </a:r>
            <a:r>
              <a:rPr lang="ko-KR" alt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관한전투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b="1" dirty="0" smtClean="0"/>
              <a:t>   </a:t>
            </a:r>
            <a:r>
              <a:rPr lang="ko-KR" altLang="en-US" b="1" dirty="0" err="1" smtClean="0"/>
              <a:t>미나모토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요리토모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vs</a:t>
            </a:r>
            <a:r>
              <a:rPr lang="en-US" altLang="ko-KR" b="1" dirty="0" smtClean="0"/>
              <a:t>  </a:t>
            </a:r>
            <a:r>
              <a:rPr lang="ko-KR" altLang="en-US" b="1" dirty="0" smtClean="0"/>
              <a:t>다이라 가문</a:t>
            </a:r>
            <a:endParaRPr lang="en-US" altLang="ko-KR" b="1" dirty="0" smtClean="0"/>
          </a:p>
          <a:p>
            <a:pPr>
              <a:buNone/>
            </a:pPr>
            <a:endParaRPr lang="en-US" altLang="ko-KR" b="1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    </a:t>
            </a:r>
            <a:r>
              <a:rPr lang="ko-KR" altLang="en-US" sz="2800" b="1" dirty="0" smtClean="0"/>
              <a:t>초대 쇼군                   다이라 </a:t>
            </a:r>
            <a:r>
              <a:rPr lang="ko-KR" altLang="en-US" sz="2800" b="1" dirty="0" err="1" smtClean="0"/>
              <a:t>키요모리</a:t>
            </a:r>
            <a:endParaRPr lang="ko-KR" altLang="en-US" sz="2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2357430"/>
            <a:ext cx="259798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2357430"/>
            <a:ext cx="2465159" cy="2108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345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b="1" dirty="0" smtClean="0"/>
              <a:t>      </a:t>
            </a:r>
            <a:r>
              <a:rPr lang="ko-KR" altLang="en-US" sz="2500" b="1" dirty="0" err="1" smtClean="0"/>
              <a:t>스토쿠</a:t>
            </a:r>
            <a:r>
              <a:rPr lang="ko-KR" altLang="en-US" sz="2500" b="1" dirty="0" smtClean="0"/>
              <a:t> 천황          </a:t>
            </a:r>
            <a:r>
              <a:rPr lang="en-US" altLang="ko-KR" sz="2500" b="1" dirty="0" err="1" smtClean="0"/>
              <a:t>vs</a:t>
            </a:r>
            <a:r>
              <a:rPr lang="en-US" altLang="ko-KR" sz="2500" b="1" dirty="0" smtClean="0"/>
              <a:t>        </a:t>
            </a:r>
            <a:r>
              <a:rPr lang="ko-KR" altLang="en-US" sz="2500" b="1" dirty="0" err="1" smtClean="0"/>
              <a:t>고시라카</a:t>
            </a:r>
            <a:r>
              <a:rPr lang="ko-KR" altLang="en-US" sz="2500" b="1" dirty="0" smtClean="0"/>
              <a:t> 천황</a:t>
            </a:r>
            <a:endParaRPr lang="en-US" altLang="ko-KR" sz="2500" b="1" dirty="0" smtClean="0"/>
          </a:p>
          <a:p>
            <a:pPr>
              <a:buNone/>
            </a:pPr>
            <a:r>
              <a:rPr lang="en-US" altLang="ko-KR" sz="2500" b="1" dirty="0" smtClean="0"/>
              <a:t>        </a:t>
            </a:r>
            <a:r>
              <a:rPr lang="ko-KR" altLang="en-US" sz="2500" b="1" dirty="0" smtClean="0"/>
              <a:t>다이라 가문                     </a:t>
            </a:r>
            <a:r>
              <a:rPr lang="ko-KR" altLang="en-US" sz="2500" b="1" dirty="0" err="1" smtClean="0"/>
              <a:t>미나모토</a:t>
            </a:r>
            <a:r>
              <a:rPr lang="ko-KR" altLang="en-US" sz="2500" b="1" dirty="0" smtClean="0"/>
              <a:t> 가문  </a:t>
            </a:r>
            <a:endParaRPr lang="en-US" altLang="ko-KR" sz="2500" b="1" dirty="0" smtClean="0"/>
          </a:p>
          <a:p>
            <a:pPr>
              <a:buNone/>
            </a:pPr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2857496"/>
            <a:ext cx="1928826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 descr="스토쿠 천황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928934"/>
            <a:ext cx="1785950" cy="251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 descr="고시라카 천황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3071810"/>
            <a:ext cx="150567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428596" y="357166"/>
            <a:ext cx="8229600" cy="1143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4400" b="1" dirty="0" err="1" smtClean="0">
                <a:latin typeface="+mj-lt"/>
                <a:ea typeface="+mj-ea"/>
                <a:cs typeface="+mj-cs"/>
              </a:rPr>
              <a:t>호겐의</a:t>
            </a:r>
            <a:r>
              <a:rPr lang="ko-KR" altLang="en-US" sz="4400" b="1" dirty="0" smtClean="0">
                <a:latin typeface="+mj-lt"/>
                <a:ea typeface="+mj-ea"/>
                <a:cs typeface="+mj-cs"/>
              </a:rPr>
              <a:t> 난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188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b="1" dirty="0" smtClean="0"/>
              <a:t>     </a:t>
            </a:r>
            <a:r>
              <a:rPr lang="ko-KR" altLang="en-US" b="1" dirty="0" err="1" smtClean="0"/>
              <a:t>고시라카</a:t>
            </a:r>
            <a:r>
              <a:rPr lang="ko-KR" altLang="en-US" b="1" dirty="0" smtClean="0"/>
              <a:t> 천황    </a:t>
            </a:r>
            <a:r>
              <a:rPr lang="en-US" altLang="ko-KR" b="1" dirty="0" err="1" smtClean="0"/>
              <a:t>vs</a:t>
            </a:r>
            <a:r>
              <a:rPr lang="en-US" altLang="ko-KR" b="1" dirty="0" smtClean="0"/>
              <a:t>   </a:t>
            </a:r>
            <a:r>
              <a:rPr lang="ko-KR" altLang="en-US" b="1" dirty="0" err="1" smtClean="0"/>
              <a:t>니조</a:t>
            </a:r>
            <a:r>
              <a:rPr lang="ko-KR" altLang="en-US" b="1" dirty="0" smtClean="0"/>
              <a:t> 천황</a:t>
            </a: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     </a:t>
            </a:r>
            <a:r>
              <a:rPr lang="ko-KR" altLang="en-US" b="1" dirty="0" err="1" smtClean="0"/>
              <a:t>미나모토</a:t>
            </a:r>
            <a:r>
              <a:rPr lang="ko-KR" altLang="en-US" b="1" dirty="0" smtClean="0"/>
              <a:t> 가문          다이라 가문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3000372"/>
            <a:ext cx="235745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3000372"/>
            <a:ext cx="257176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니조 천황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3000372"/>
            <a:ext cx="2486532" cy="308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571472" y="285728"/>
            <a:ext cx="8229600" cy="1143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헤이지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정변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633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b="1" dirty="0" smtClean="0"/>
              <a:t>    </a:t>
            </a:r>
            <a:r>
              <a:rPr lang="ko-KR" altLang="en-US" b="1" dirty="0" err="1" smtClean="0"/>
              <a:t>모치히토</a:t>
            </a:r>
            <a:r>
              <a:rPr lang="ko-KR" altLang="en-US" b="1" dirty="0" smtClean="0"/>
              <a:t> 왕자              호조 </a:t>
            </a:r>
            <a:r>
              <a:rPr lang="ko-KR" altLang="en-US" b="1" dirty="0" err="1" smtClean="0"/>
              <a:t>토키마사</a:t>
            </a: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                                    </a:t>
            </a:r>
            <a:r>
              <a:rPr lang="ko-KR" altLang="en-US" b="1" dirty="0" err="1" smtClean="0"/>
              <a:t>요시토모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2500306"/>
            <a:ext cx="2865937" cy="298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오른쪽 화살표 4"/>
          <p:cNvSpPr/>
          <p:nvPr/>
        </p:nvSpPr>
        <p:spPr>
          <a:xfrm>
            <a:off x="4000496" y="3571876"/>
            <a:ext cx="1714512" cy="928694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교지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2786058"/>
            <a:ext cx="1511829" cy="149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4429132"/>
            <a:ext cx="1534668" cy="125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571472" y="285728"/>
            <a:ext cx="8229600" cy="1143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다이라 토벌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511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b="1" dirty="0" smtClean="0"/>
              <a:t> </a:t>
            </a:r>
            <a:r>
              <a:rPr lang="ko-KR" altLang="en-US" b="1" dirty="0" err="1" smtClean="0"/>
              <a:t>미나모토</a:t>
            </a:r>
            <a:r>
              <a:rPr lang="ko-KR" altLang="en-US" b="1" dirty="0" smtClean="0"/>
              <a:t> 군과               현재의 </a:t>
            </a:r>
            <a:r>
              <a:rPr lang="ko-KR" altLang="en-US" b="1" dirty="0" err="1" smtClean="0"/>
              <a:t>간몬해협</a:t>
            </a:r>
            <a:endParaRPr lang="en-US" altLang="ko-KR" b="1" dirty="0" smtClean="0"/>
          </a:p>
          <a:p>
            <a:pPr>
              <a:buNone/>
            </a:pPr>
            <a:r>
              <a:rPr lang="ko-KR" altLang="en-US" b="1" dirty="0" smtClean="0"/>
              <a:t> 다이라 군의 마지막 전투</a:t>
            </a:r>
            <a:endParaRPr lang="en-US" altLang="ko-KR" b="1" dirty="0" smtClean="0"/>
          </a:p>
          <a:p>
            <a:pPr>
              <a:buNone/>
            </a:pPr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3000372"/>
            <a:ext cx="4357718" cy="28455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446" y="2857496"/>
            <a:ext cx="2357454" cy="2786058"/>
          </a:xfrm>
          <a:prstGeom prst="rect">
            <a:avLst/>
          </a:prstGeom>
        </p:spPr>
      </p:pic>
      <p:sp>
        <p:nvSpPr>
          <p:cNvPr id="6" name="제목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b="1" dirty="0" err="1" smtClean="0"/>
              <a:t>단노우라</a:t>
            </a:r>
            <a:r>
              <a:rPr lang="ko-KR" altLang="en-US" b="1" dirty="0" smtClean="0"/>
              <a:t> 전투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874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2071678"/>
            <a:ext cx="2238688" cy="3429024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1714488"/>
            <a:ext cx="2643206" cy="18722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4071942"/>
            <a:ext cx="2643206" cy="1861681"/>
          </a:xfrm>
          <a:prstGeom prst="rect">
            <a:avLst/>
          </a:prstGeom>
        </p:spPr>
      </p:pic>
      <p:sp>
        <p:nvSpPr>
          <p:cNvPr id="7" name="제목 1"/>
          <p:cNvSpPr txBox="1"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오다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노부나가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다케다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가문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57158" y="1643050"/>
            <a:ext cx="4829180" cy="4857784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ko-KR" altLang="en-US" sz="2400" b="1" dirty="0" smtClean="0">
                <a:effectLst/>
              </a:rPr>
              <a:t>출생</a:t>
            </a:r>
            <a:r>
              <a:rPr lang="en-US" altLang="ko-KR" sz="2400" b="1" dirty="0" smtClean="0">
                <a:effectLst/>
              </a:rPr>
              <a:t>: 1147</a:t>
            </a:r>
            <a:r>
              <a:rPr lang="ko-KR" altLang="en-US" sz="2400" b="1" dirty="0" smtClean="0">
                <a:effectLst/>
              </a:rPr>
              <a:t>년 </a:t>
            </a:r>
            <a:r>
              <a:rPr lang="en-US" altLang="ko-KR" sz="2400" b="1" dirty="0" smtClean="0">
                <a:effectLst/>
              </a:rPr>
              <a:t>5</a:t>
            </a:r>
            <a:r>
              <a:rPr lang="ko-KR" altLang="en-US" sz="2400" b="1" dirty="0" smtClean="0">
                <a:effectLst/>
              </a:rPr>
              <a:t>월 </a:t>
            </a:r>
            <a:r>
              <a:rPr lang="en-US" altLang="ko-KR" sz="2400" b="1" dirty="0" smtClean="0">
                <a:effectLst/>
              </a:rPr>
              <a:t>9</a:t>
            </a:r>
            <a:r>
              <a:rPr lang="ko-KR" altLang="en-US" sz="2400" b="1" dirty="0" smtClean="0">
                <a:effectLst/>
              </a:rPr>
              <a:t>일</a:t>
            </a:r>
            <a:r>
              <a:rPr lang="en-US" altLang="ko-KR" sz="2400" b="1" dirty="0" smtClean="0">
                <a:effectLst/>
              </a:rPr>
              <a:t>, </a:t>
            </a:r>
            <a:r>
              <a:rPr lang="ko-KR" altLang="en-US" sz="2400" b="1" dirty="0" err="1" smtClean="0"/>
              <a:t>오와리</a:t>
            </a:r>
            <a:r>
              <a:rPr lang="ko-KR" altLang="en-US" sz="2400" b="1" dirty="0" smtClean="0"/>
              <a:t> 국</a:t>
            </a:r>
            <a:endParaRPr lang="ko-KR" altLang="en-US" sz="2400" b="1" dirty="0" smtClean="0">
              <a:effectLst/>
            </a:endParaRPr>
          </a:p>
          <a:p>
            <a:r>
              <a:rPr lang="ko-KR" altLang="en-US" sz="2400" b="1" dirty="0" smtClean="0"/>
              <a:t>사망</a:t>
            </a:r>
            <a:r>
              <a:rPr lang="en-US" altLang="ko-KR" sz="2400" b="1" dirty="0" smtClean="0">
                <a:effectLst/>
              </a:rPr>
              <a:t>: 1199</a:t>
            </a:r>
            <a:r>
              <a:rPr lang="ko-KR" altLang="en-US" sz="2400" b="1" dirty="0" smtClean="0">
                <a:effectLst/>
              </a:rPr>
              <a:t>년 </a:t>
            </a:r>
            <a:r>
              <a:rPr lang="en-US" altLang="ko-KR" sz="2400" b="1" dirty="0" smtClean="0">
                <a:effectLst/>
              </a:rPr>
              <a:t>2</a:t>
            </a:r>
            <a:r>
              <a:rPr lang="ko-KR" altLang="en-US" sz="2400" b="1" dirty="0" smtClean="0">
                <a:effectLst/>
              </a:rPr>
              <a:t>월 </a:t>
            </a:r>
            <a:r>
              <a:rPr lang="en-US" altLang="ko-KR" sz="2400" b="1" dirty="0" smtClean="0">
                <a:effectLst/>
              </a:rPr>
              <a:t>9</a:t>
            </a:r>
            <a:r>
              <a:rPr lang="ko-KR" altLang="en-US" sz="2400" b="1" dirty="0" smtClean="0">
                <a:effectLst/>
              </a:rPr>
              <a:t>일</a:t>
            </a:r>
          </a:p>
          <a:p>
            <a:r>
              <a:rPr lang="ko-KR" altLang="en-US" sz="2400" b="1" dirty="0" smtClean="0">
                <a:effectLst/>
              </a:rPr>
              <a:t>국적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 smtClean="0">
                <a:effectLst/>
              </a:rPr>
              <a:t>일본 제국</a:t>
            </a:r>
          </a:p>
          <a:p>
            <a:r>
              <a:rPr lang="ko-KR" altLang="en-US" sz="2400" b="1" dirty="0" smtClean="0">
                <a:effectLst/>
              </a:rPr>
              <a:t>부모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 err="1" smtClean="0">
                <a:effectLst/>
              </a:rPr>
              <a:t>미나모토노</a:t>
            </a:r>
            <a:r>
              <a:rPr lang="ko-KR" altLang="en-US" sz="2400" b="1" dirty="0" smtClean="0">
                <a:effectLst/>
              </a:rPr>
              <a:t> </a:t>
            </a:r>
            <a:r>
              <a:rPr lang="ko-KR" altLang="en-US" sz="2400" b="1" dirty="0" err="1" smtClean="0">
                <a:effectLst/>
              </a:rPr>
              <a:t>요시토모</a:t>
            </a:r>
            <a:endParaRPr lang="en-US" altLang="ko-KR" sz="2400" b="1" dirty="0" smtClean="0">
              <a:effectLst/>
            </a:endParaRPr>
          </a:p>
          <a:p>
            <a:r>
              <a:rPr lang="ko-KR" altLang="en-US" sz="2400" b="1" dirty="0" smtClean="0"/>
              <a:t>직업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 smtClean="0">
                <a:effectLst/>
              </a:rPr>
              <a:t>사무라이</a:t>
            </a:r>
          </a:p>
          <a:p>
            <a:r>
              <a:rPr lang="ko-KR" altLang="en-US" sz="2400" b="1" dirty="0" smtClean="0"/>
              <a:t>배우자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/>
              <a:t>호조 </a:t>
            </a:r>
            <a:r>
              <a:rPr lang="ko-KR" altLang="en-US" sz="2400" b="1" dirty="0" err="1" smtClean="0"/>
              <a:t>마사코</a:t>
            </a:r>
            <a:r>
              <a:rPr lang="ko-KR" altLang="en-US" sz="2400" b="1" dirty="0" smtClean="0">
                <a:effectLst/>
              </a:rPr>
              <a:t> </a:t>
            </a:r>
            <a:endParaRPr lang="en-US" altLang="ko-KR" sz="2400" b="1" dirty="0" smtClean="0">
              <a:effectLst/>
            </a:endParaRPr>
          </a:p>
          <a:p>
            <a:r>
              <a:rPr lang="en-US" altLang="ko-KR" sz="2400" b="1" dirty="0" smtClean="0"/>
              <a:t> </a:t>
            </a:r>
            <a:r>
              <a:rPr lang="en-US" altLang="ko-KR" sz="2400" b="1" dirty="0" smtClean="0"/>
              <a:t>         </a:t>
            </a:r>
            <a:r>
              <a:rPr lang="en-US" altLang="ko-KR" sz="2400" b="1" dirty="0" smtClean="0">
                <a:effectLst/>
              </a:rPr>
              <a:t>(</a:t>
            </a:r>
            <a:r>
              <a:rPr lang="en-US" altLang="ko-KR" sz="2400" b="1" dirty="0" smtClean="0">
                <a:effectLst/>
              </a:rPr>
              <a:t>1179</a:t>
            </a:r>
            <a:r>
              <a:rPr lang="ko-KR" altLang="en-US" sz="2400" b="1" dirty="0" smtClean="0">
                <a:effectLst/>
              </a:rPr>
              <a:t>년</a:t>
            </a:r>
            <a:r>
              <a:rPr lang="en-US" altLang="ko-KR" sz="2400" b="1" dirty="0" smtClean="0">
                <a:effectLst/>
              </a:rPr>
              <a:t>–1199</a:t>
            </a:r>
            <a:r>
              <a:rPr lang="ko-KR" altLang="en-US" sz="2400" b="1" dirty="0" smtClean="0">
                <a:effectLst/>
              </a:rPr>
              <a:t>년</a:t>
            </a:r>
            <a:r>
              <a:rPr lang="en-US" altLang="ko-KR" sz="2400" b="1" dirty="0" smtClean="0">
                <a:effectLst/>
              </a:rPr>
              <a:t>)</a:t>
            </a:r>
          </a:p>
          <a:p>
            <a:r>
              <a:rPr lang="ko-KR" altLang="en-US" sz="2400" b="1" dirty="0" smtClean="0"/>
              <a:t>자녀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 err="1"/>
              <a:t>미나모토노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사네토모</a:t>
            </a:r>
            <a:r>
              <a:rPr lang="en-US" altLang="ko-KR" sz="2400" b="1" dirty="0" smtClean="0">
                <a:effectLst/>
              </a:rPr>
              <a:t>, </a:t>
            </a:r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      </a:t>
            </a:r>
            <a:r>
              <a:rPr lang="ko-KR" altLang="en-US" sz="2400" b="1" dirty="0" err="1" smtClean="0"/>
              <a:t>미나모토노</a:t>
            </a:r>
            <a:r>
              <a:rPr lang="ko-KR" altLang="en-US" sz="2400" b="1" dirty="0" smtClean="0"/>
              <a:t> </a:t>
            </a:r>
            <a:r>
              <a:rPr lang="ko-KR" altLang="en-US" sz="2400" b="1" dirty="0" err="1"/>
              <a:t>요리이에</a:t>
            </a:r>
            <a:endParaRPr lang="ko-KR" altLang="en-US" sz="2400" b="1" dirty="0" smtClean="0">
              <a:effectLst/>
            </a:endParaRPr>
          </a:p>
          <a:p>
            <a:r>
              <a:rPr lang="ko-KR" altLang="en-US" sz="2400" b="1" dirty="0"/>
              <a:t>형제자매</a:t>
            </a:r>
            <a:r>
              <a:rPr lang="en-US" altLang="ko-KR" sz="2400" b="1" dirty="0" smtClean="0">
                <a:effectLst/>
              </a:rPr>
              <a:t>: </a:t>
            </a:r>
            <a:r>
              <a:rPr lang="ko-KR" altLang="en-US" sz="2400" b="1" dirty="0" err="1"/>
              <a:t>미나모토노</a:t>
            </a:r>
            <a:r>
              <a:rPr lang="ko-KR" altLang="en-US" sz="2400" b="1" dirty="0"/>
              <a:t> </a:t>
            </a:r>
            <a:r>
              <a:rPr lang="ko-KR" altLang="en-US" sz="2400" b="1" dirty="0" err="1" smtClean="0"/>
              <a:t>요시쓰네</a:t>
            </a:r>
            <a:endParaRPr lang="ko-KR" altLang="en-US" sz="2400" b="1" dirty="0" smtClean="0">
              <a:effectLst/>
            </a:endParaRPr>
          </a:p>
        </p:txBody>
      </p:sp>
      <p:pic>
        <p:nvPicPr>
          <p:cNvPr id="1026" name="Picture 2" descr="C:\Users\user\Desktop\200px-Minamoto_no_Yorito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714488"/>
            <a:ext cx="34050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67544" y="341784"/>
            <a:ext cx="8229600" cy="1143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미나모토노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요리토모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1500174"/>
            <a:ext cx="7143800" cy="4844478"/>
          </a:xfrm>
        </p:spPr>
      </p:pic>
      <p:sp>
        <p:nvSpPr>
          <p:cNvPr id="5" name="제목 1"/>
          <p:cNvSpPr txBox="1"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b="1" dirty="0" err="1" smtClean="0"/>
              <a:t>나가시노</a:t>
            </a:r>
            <a:r>
              <a:rPr lang="ko-KR" altLang="en-US" b="1" dirty="0" smtClean="0"/>
              <a:t> 전투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7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214554"/>
            <a:ext cx="4180332" cy="3291319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2143116"/>
            <a:ext cx="3744416" cy="3424668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노부나가의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단조총전술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4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2428868"/>
            <a:ext cx="8229600" cy="6143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ja-JP" altLang="en-US" sz="7200" u="sng" dirty="0" smtClean="0"/>
              <a:t>ありがとうございます</a:t>
            </a:r>
            <a:endParaRPr lang="ko-KR" altLang="en-US" sz="72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6603" y="1628800"/>
            <a:ext cx="5904656" cy="48152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o-KR" altLang="en-US" sz="2900" dirty="0" smtClean="0">
                <a:effectLst/>
              </a:rPr>
              <a:t> </a:t>
            </a:r>
            <a:endParaRPr lang="en-US" altLang="ko-KR" sz="2900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000" dirty="0" smtClean="0">
                <a:effectLst/>
              </a:rPr>
              <a:t>▶</a:t>
            </a:r>
            <a:r>
              <a:rPr lang="ko-KR" altLang="en-US" sz="2800" b="1" dirty="0" err="1" smtClean="0">
                <a:effectLst/>
              </a:rPr>
              <a:t>미나모토</a:t>
            </a:r>
            <a:r>
              <a:rPr lang="ko-KR" altLang="en-US" sz="2800" b="1" dirty="0" smtClean="0">
                <a:effectLst/>
              </a:rPr>
              <a:t> </a:t>
            </a:r>
            <a:r>
              <a:rPr lang="ko-KR" altLang="en-US" sz="2800" b="1" dirty="0" err="1" smtClean="0">
                <a:effectLst/>
              </a:rPr>
              <a:t>요리토모가</a:t>
            </a:r>
            <a:r>
              <a:rPr lang="ko-KR" altLang="en-US" sz="2800" b="1" dirty="0" smtClean="0">
                <a:effectLst/>
              </a:rPr>
              <a:t> 권력 장악</a:t>
            </a:r>
            <a:endParaRPr lang="en-US" altLang="ko-KR" sz="2800" b="1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800" b="1" dirty="0" smtClean="0">
                <a:effectLst/>
              </a:rPr>
              <a:t> → </a:t>
            </a:r>
            <a:r>
              <a:rPr lang="ko-KR" altLang="en-US" sz="2800" b="1" dirty="0" err="1" smtClean="0">
                <a:effectLst/>
              </a:rPr>
              <a:t>쇼군으로</a:t>
            </a:r>
            <a:r>
              <a:rPr lang="ko-KR" altLang="en-US" sz="2800" b="1" dirty="0" smtClean="0">
                <a:effectLst/>
              </a:rPr>
              <a:t> 임명</a:t>
            </a:r>
            <a:endParaRPr lang="en-US" altLang="ko-KR" sz="2800" b="1" dirty="0" smtClean="0">
              <a:effectLst/>
            </a:endParaRPr>
          </a:p>
          <a:p>
            <a:pPr marL="0" indent="0" fontAlgn="base">
              <a:buNone/>
            </a:pPr>
            <a:endParaRPr lang="en-US" altLang="ko-KR" sz="2800" b="1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1800" b="1" dirty="0" smtClean="0">
                <a:effectLst/>
              </a:rPr>
              <a:t>▶</a:t>
            </a:r>
            <a:r>
              <a:rPr lang="ko-KR" altLang="en-US" sz="2800" b="1" dirty="0" smtClean="0">
                <a:effectLst/>
              </a:rPr>
              <a:t>치안 유지와 장원 관리를 위해 무사를 지방에 파견 </a:t>
            </a:r>
            <a:endParaRPr lang="en-US" altLang="ko-KR" sz="2800" b="1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800" b="1" dirty="0" smtClean="0">
                <a:effectLst/>
              </a:rPr>
              <a:t>→ </a:t>
            </a:r>
            <a:r>
              <a:rPr lang="ko-KR" altLang="en-US" sz="2800" b="1" dirty="0" smtClean="0">
                <a:solidFill>
                  <a:srgbClr val="FF0000"/>
                </a:solidFill>
                <a:effectLst/>
              </a:rPr>
              <a:t>봉건제 성립</a:t>
            </a:r>
            <a:endParaRPr lang="en-US" altLang="ko-KR" sz="2800" b="1" dirty="0" smtClean="0">
              <a:solidFill>
                <a:srgbClr val="FF0000"/>
              </a:solidFill>
              <a:effectLst/>
            </a:endParaRPr>
          </a:p>
          <a:p>
            <a:pPr marL="0" indent="0" fontAlgn="base">
              <a:buNone/>
            </a:pPr>
            <a:endParaRPr lang="en-US" altLang="ko-KR" sz="2800" b="1" dirty="0" smtClean="0"/>
          </a:p>
          <a:p>
            <a:r>
              <a:rPr lang="ko-KR" altLang="en-US" sz="2800" b="1" dirty="0" smtClean="0">
                <a:effectLst/>
              </a:rPr>
              <a:t>일본의 무사정권</a:t>
            </a:r>
            <a:endParaRPr lang="en-US" altLang="ko-KR" sz="2800" b="1" dirty="0" smtClean="0">
              <a:effectLst/>
            </a:endParaRPr>
          </a:p>
          <a:p>
            <a:pPr marL="0" indent="0">
              <a:buNone/>
            </a:pPr>
            <a:r>
              <a:rPr lang="en-US" altLang="ko-KR" sz="2800" b="1" dirty="0" smtClean="0">
                <a:effectLst/>
              </a:rPr>
              <a:t> </a:t>
            </a:r>
            <a:r>
              <a:rPr lang="en-US" altLang="ko-KR" sz="2100" b="1" dirty="0" smtClean="0">
                <a:effectLst/>
              </a:rPr>
              <a:t>12</a:t>
            </a:r>
            <a:r>
              <a:rPr lang="ko-KR" altLang="en-US" sz="2100" b="1" dirty="0" smtClean="0">
                <a:effectLst/>
              </a:rPr>
              <a:t>세기 말</a:t>
            </a:r>
            <a:r>
              <a:rPr lang="en-US" altLang="ko-KR" sz="2100" b="1" dirty="0" smtClean="0">
                <a:effectLst/>
              </a:rPr>
              <a:t>, </a:t>
            </a:r>
            <a:r>
              <a:rPr lang="ko-KR" altLang="en-US" sz="2100" b="1" dirty="0" err="1" smtClean="0">
                <a:effectLst/>
              </a:rPr>
              <a:t>미나모토노</a:t>
            </a:r>
            <a:r>
              <a:rPr lang="ko-KR" altLang="en-US" sz="2100" b="1" dirty="0" smtClean="0">
                <a:effectLst/>
              </a:rPr>
              <a:t> </a:t>
            </a:r>
            <a:r>
              <a:rPr lang="ko-KR" altLang="en-US" sz="2100" b="1" dirty="0" err="1" smtClean="0">
                <a:effectLst/>
              </a:rPr>
              <a:t>요리토모가</a:t>
            </a:r>
            <a:r>
              <a:rPr lang="ko-KR" altLang="en-US" sz="2100" b="1" dirty="0" smtClean="0">
                <a:effectLst/>
              </a:rPr>
              <a:t> </a:t>
            </a:r>
            <a:r>
              <a:rPr lang="ko-KR" altLang="en-US" sz="2100" b="1" dirty="0" err="1" smtClean="0">
                <a:effectLst/>
              </a:rPr>
              <a:t>가마쿠라에</a:t>
            </a:r>
            <a:r>
              <a:rPr lang="ko-KR" altLang="en-US" sz="2100" b="1" dirty="0" smtClean="0">
                <a:effectLst/>
              </a:rPr>
              <a:t> 막부를 세우고 </a:t>
            </a:r>
            <a:r>
              <a:rPr lang="ko-KR" altLang="en-US" sz="2100" b="1" dirty="0" err="1" smtClean="0">
                <a:effectLst/>
              </a:rPr>
              <a:t>정이대장군의</a:t>
            </a:r>
            <a:r>
              <a:rPr lang="ko-KR" altLang="en-US" sz="2100" b="1" dirty="0" smtClean="0">
                <a:effectLst/>
              </a:rPr>
              <a:t> 직함을 받음으로써 형성</a:t>
            </a:r>
            <a:r>
              <a:rPr lang="en-US" altLang="ko-KR" sz="2100" b="1" dirty="0" smtClean="0">
                <a:effectLst/>
              </a:rPr>
              <a:t>.</a:t>
            </a:r>
            <a:r>
              <a:rPr lang="ko-KR" altLang="en-US" sz="2100" b="1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ko-KR" altLang="en-US" sz="2100" b="1" dirty="0" smtClean="0">
                <a:effectLst/>
              </a:rPr>
              <a:t> 이후 무인 정권의 기본 구조와 막부 ∙ 조정의 </a:t>
            </a:r>
            <a:r>
              <a:rPr lang="ko-KR" altLang="en-US" sz="2100" b="1" dirty="0" smtClean="0"/>
              <a:t>관</a:t>
            </a:r>
            <a:r>
              <a:rPr lang="ko-KR" altLang="en-US" sz="2100" b="1" dirty="0" smtClean="0">
                <a:effectLst/>
              </a:rPr>
              <a:t>계는 </a:t>
            </a:r>
            <a:r>
              <a:rPr lang="en-US" altLang="ko-KR" sz="2100" b="1" dirty="0" smtClean="0">
                <a:effectLst/>
              </a:rPr>
              <a:t>19</a:t>
            </a:r>
            <a:r>
              <a:rPr lang="ko-KR" altLang="en-US" sz="2100" b="1" dirty="0" smtClean="0">
                <a:effectLst/>
              </a:rPr>
              <a:t>세기까지 존속</a:t>
            </a:r>
            <a:r>
              <a:rPr lang="en-US" altLang="ko-KR" sz="2100" b="1" dirty="0" smtClean="0">
                <a:effectLst/>
              </a:rPr>
              <a:t>.</a:t>
            </a:r>
            <a:r>
              <a:rPr lang="ko-KR" altLang="en-US" sz="2100" b="1" dirty="0" smtClean="0">
                <a:effectLst/>
              </a:rPr>
              <a:t> </a:t>
            </a:r>
          </a:p>
          <a:p>
            <a:pPr marL="0" indent="0" fontAlgn="base">
              <a:buNone/>
            </a:pPr>
            <a:endParaRPr lang="en-US" altLang="ko-KR" sz="2800" b="1" dirty="0"/>
          </a:p>
          <a:p>
            <a:pPr marL="0" indent="0">
              <a:buNone/>
            </a:pPr>
            <a:endParaRPr lang="en-US" altLang="ko-KR" sz="7200" dirty="0" smtClean="0">
              <a:effectLst/>
            </a:endParaRPr>
          </a:p>
          <a:p>
            <a:pPr marL="0" indent="0">
              <a:buNone/>
            </a:pPr>
            <a:endParaRPr lang="en-US" altLang="ko-KR" sz="3300" dirty="0" smtClean="0">
              <a:effectLst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732931" cy="50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95536" y="260648"/>
            <a:ext cx="8388725" cy="1143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카마쿠라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막부의 성립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(1185~1333)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9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400" dirty="0" smtClean="0">
              <a:effectLst/>
            </a:endParaRPr>
          </a:p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87240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274210" y="2073491"/>
            <a:ext cx="36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err="1" smtClean="0">
                <a:effectLst/>
              </a:rPr>
              <a:t>가마쿠라</a:t>
            </a:r>
            <a:r>
              <a:rPr lang="ko-KR" altLang="en-US" sz="2000" dirty="0" smtClean="0">
                <a:effectLst/>
              </a:rPr>
              <a:t> 막부는 </a:t>
            </a:r>
            <a:r>
              <a:rPr lang="ko-KR" altLang="en-US" sz="2000" b="1" dirty="0" err="1" smtClean="0">
                <a:solidFill>
                  <a:srgbClr val="FF0000"/>
                </a:solidFill>
                <a:effectLst/>
              </a:rPr>
              <a:t>사무라이도코로</a:t>
            </a:r>
            <a:r>
              <a:rPr lang="ko-KR" altLang="en-US" sz="2000" dirty="0" smtClean="0">
                <a:effectLst/>
              </a:rPr>
              <a:t> 등의 관청을 설치하여 본래 독립적인 토착 영주인 무사들을 가신으로 삼아 통제하는 한편</a:t>
            </a:r>
            <a:r>
              <a:rPr lang="en-US" altLang="ko-KR" sz="2000" dirty="0" smtClean="0">
                <a:effectLst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</a:rPr>
              <a:t>군사권</a:t>
            </a:r>
            <a:r>
              <a:rPr lang="ko-KR" altLang="en-US" sz="2000" dirty="0" smtClean="0">
                <a:effectLst/>
              </a:rPr>
              <a:t>과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</a:rPr>
              <a:t>경찰권</a:t>
            </a:r>
            <a:r>
              <a:rPr lang="ko-KR" altLang="en-US" sz="2000" dirty="0" smtClean="0">
                <a:effectLst/>
              </a:rPr>
              <a:t> 등을 행사하였다</a:t>
            </a:r>
            <a:r>
              <a:rPr lang="en-US" altLang="ko-KR" sz="2000" dirty="0" smtClean="0">
                <a:effectLst/>
              </a:rPr>
              <a:t>. </a:t>
            </a:r>
            <a:r>
              <a:rPr lang="ko-KR" altLang="en-US" sz="2000" dirty="0" smtClean="0">
                <a:effectLst/>
              </a:rPr>
              <a:t>지방에는 </a:t>
            </a:r>
            <a:r>
              <a:rPr lang="ko-KR" altLang="en-US" sz="2000" dirty="0" err="1" smtClean="0">
                <a:effectLst/>
              </a:rPr>
              <a:t>지토와</a:t>
            </a:r>
            <a:r>
              <a:rPr lang="ko-KR" altLang="en-US" sz="2000" dirty="0" smtClean="0">
                <a:effectLst/>
              </a:rPr>
              <a:t> </a:t>
            </a:r>
            <a:r>
              <a:rPr lang="ko-KR" altLang="en-US" sz="2000" dirty="0" err="1" smtClean="0">
                <a:effectLst/>
              </a:rPr>
              <a:t>슈고로</a:t>
            </a:r>
            <a:r>
              <a:rPr lang="ko-KR" altLang="en-US" sz="2000" dirty="0" smtClean="0">
                <a:effectLst/>
              </a:rPr>
              <a:t> 불리는 무사를 보내어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</a:rPr>
              <a:t>토지 관리</a:t>
            </a:r>
            <a:r>
              <a:rPr lang="ko-KR" altLang="en-US" sz="2000" dirty="0" smtClean="0">
                <a:effectLst/>
              </a:rPr>
              <a:t>와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</a:rPr>
              <a:t> 조세 징수</a:t>
            </a:r>
            <a:r>
              <a:rPr lang="en-US" altLang="ko-KR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</a:rPr>
              <a:t>치안 </a:t>
            </a:r>
            <a:r>
              <a:rPr lang="ko-KR" altLang="en-US" sz="2000" dirty="0" smtClean="0">
                <a:effectLst/>
              </a:rPr>
              <a:t>등을 담당하게 하였다</a:t>
            </a:r>
            <a:r>
              <a:rPr lang="en-US" altLang="ko-KR" sz="2000" dirty="0" smtClean="0">
                <a:effectLst/>
              </a:rPr>
              <a:t>. </a:t>
            </a:r>
            <a:r>
              <a:rPr lang="ko-KR" altLang="en-US" sz="2000" dirty="0" smtClean="0">
                <a:effectLst/>
              </a:rPr>
              <a:t>막부가 이렇게 정치의 실권을 행사하면서 </a:t>
            </a:r>
            <a:r>
              <a:rPr lang="ko-KR" altLang="en-US" sz="2000" b="1" i="1" u="sng" dirty="0" smtClean="0">
                <a:solidFill>
                  <a:srgbClr val="002060"/>
                </a:solidFill>
                <a:effectLst/>
              </a:rPr>
              <a:t>천황의 역할은 점차 의례를 담당하는 쪽으로 축소</a:t>
            </a:r>
            <a:r>
              <a:rPr lang="ko-KR" altLang="en-US" sz="2000" dirty="0" smtClean="0">
                <a:effectLst/>
              </a:rPr>
              <a:t>되었다</a:t>
            </a:r>
            <a:r>
              <a:rPr lang="en-US" altLang="ko-KR" sz="2000" dirty="0" smtClean="0">
                <a:effectLst/>
              </a:rPr>
              <a:t>.</a:t>
            </a:r>
            <a:endParaRPr lang="en-US" altLang="ko-KR" sz="2000" dirty="0">
              <a:effectLst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8582" y="692696"/>
            <a:ext cx="8927914" cy="100930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카마쿠라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막부의 지배 체재는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어떠</a:t>
            </a:r>
            <a:r>
              <a:rPr lang="ko-KR" altLang="en-US" sz="4400" b="1" dirty="0" smtClean="0">
                <a:latin typeface="+mj-lt"/>
                <a:ea typeface="+mj-ea"/>
                <a:cs typeface="+mj-cs"/>
              </a:rPr>
              <a:t>하였나</a:t>
            </a:r>
            <a:r>
              <a:rPr lang="en-US" altLang="ko-KR" sz="4400" b="1" dirty="0" smtClean="0">
                <a:latin typeface="+mj-lt"/>
                <a:ea typeface="+mj-ea"/>
                <a:cs typeface="+mj-cs"/>
              </a:rPr>
              <a:t>?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5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456384" cy="421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214810" y="2643182"/>
            <a:ext cx="4537278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ko-KR" altLang="ko-KR" sz="2000" b="1" dirty="0" err="1" smtClean="0"/>
              <a:t>고즈케</a:t>
            </a:r>
            <a:r>
              <a:rPr lang="ko-KR" altLang="ko-KR" sz="2000" b="1" dirty="0" smtClean="0"/>
              <a:t> 국의 </a:t>
            </a:r>
            <a:r>
              <a:rPr lang="ko-KR" altLang="ko-KR" sz="2000" b="1" dirty="0" err="1" smtClean="0">
                <a:solidFill>
                  <a:srgbClr val="002060"/>
                </a:solidFill>
              </a:rPr>
              <a:t>고케닌</a:t>
            </a:r>
            <a:r>
              <a:rPr lang="ko-KR" altLang="ko-KR" sz="2000" b="1" dirty="0" smtClean="0">
                <a:solidFill>
                  <a:srgbClr val="002060"/>
                </a:solidFill>
              </a:rPr>
              <a:t> </a:t>
            </a:r>
            <a:r>
              <a:rPr lang="ko-KR" altLang="ko-KR" sz="2000" b="1" dirty="0" err="1" smtClean="0">
                <a:solidFill>
                  <a:srgbClr val="002060"/>
                </a:solidFill>
              </a:rPr>
              <a:t>닛타</a:t>
            </a:r>
            <a:r>
              <a:rPr lang="ko-KR" altLang="ko-KR" sz="2000" b="1" dirty="0" smtClean="0">
                <a:solidFill>
                  <a:srgbClr val="002060"/>
                </a:solidFill>
              </a:rPr>
              <a:t> </a:t>
            </a:r>
            <a:r>
              <a:rPr lang="ko-KR" altLang="ko-KR" sz="2000" b="1" dirty="0" err="1" smtClean="0">
                <a:solidFill>
                  <a:srgbClr val="002060"/>
                </a:solidFill>
              </a:rPr>
              <a:t>요시사다</a:t>
            </a:r>
            <a:r>
              <a:rPr lang="ko-KR" altLang="ko-KR" sz="2000" b="1" dirty="0" err="1" smtClean="0"/>
              <a:t>가</a:t>
            </a:r>
            <a:r>
              <a:rPr lang="ko-KR" altLang="ko-KR" sz="2000" b="1" dirty="0" smtClean="0"/>
              <a:t> </a:t>
            </a:r>
            <a:r>
              <a:rPr lang="ko-KR" altLang="ko-KR" sz="2000" b="1" dirty="0" smtClean="0"/>
              <a:t>거병하여 </a:t>
            </a:r>
            <a:r>
              <a:rPr lang="ko-KR" altLang="ko-KR" sz="2000" b="1" dirty="0" err="1" smtClean="0"/>
              <a:t>다카우지의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/>
              <a:t>적장자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/>
              <a:t>센주오와</a:t>
            </a:r>
            <a:r>
              <a:rPr lang="ko-KR" altLang="ko-KR" sz="2000" b="1" dirty="0" smtClean="0"/>
              <a:t> </a:t>
            </a:r>
            <a:r>
              <a:rPr lang="ko-KR" altLang="ko-KR" sz="2000" b="1" dirty="0" smtClean="0"/>
              <a:t>함께 </a:t>
            </a:r>
            <a:r>
              <a:rPr lang="ko-KR" altLang="ko-KR" sz="2000" b="1" dirty="0" err="1" smtClean="0"/>
              <a:t>가마쿠라로</a:t>
            </a:r>
            <a:r>
              <a:rPr lang="ko-KR" altLang="ko-KR" sz="2000" b="1" dirty="0" smtClean="0"/>
              <a:t> 진격, 막부를 </a:t>
            </a:r>
            <a:r>
              <a:rPr lang="ko-KR" altLang="ko-KR" sz="2000" b="1" dirty="0" smtClean="0"/>
              <a:t>멸</a:t>
            </a:r>
            <a:r>
              <a:rPr lang="ko-KR" altLang="en-US" sz="2000" b="1" dirty="0" smtClean="0"/>
              <a:t>함</a:t>
            </a:r>
            <a:r>
              <a:rPr lang="en-US" altLang="ko-KR" sz="2000" b="1" dirty="0" smtClean="0"/>
              <a:t>.</a:t>
            </a:r>
          </a:p>
          <a:p>
            <a:endParaRPr lang="ko-KR" altLang="ko-KR" sz="2000" b="1" dirty="0" smtClean="0"/>
          </a:p>
          <a:p>
            <a:r>
              <a:rPr lang="ko-KR" altLang="ko-KR" sz="2000" b="1" dirty="0" err="1" smtClean="0"/>
              <a:t>다카우지는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/>
              <a:t>가마쿠라가</a:t>
            </a:r>
            <a:r>
              <a:rPr lang="ko-KR" altLang="ko-KR" sz="2000" b="1" dirty="0" smtClean="0"/>
              <a:t> 함락된 후, </a:t>
            </a:r>
            <a:r>
              <a:rPr lang="ko-KR" altLang="ko-KR" sz="2000" b="1" dirty="0" err="1" smtClean="0"/>
              <a:t>호소카와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/>
              <a:t>가즈우지</a:t>
            </a:r>
            <a:r>
              <a:rPr lang="ko-KR" altLang="ko-KR" sz="2000" b="1" dirty="0" smtClean="0"/>
              <a:t>, </a:t>
            </a:r>
            <a:r>
              <a:rPr lang="ko-KR" altLang="ko-KR" sz="2000" b="1" dirty="0" err="1" smtClean="0"/>
              <a:t>요리하루</a:t>
            </a:r>
            <a:r>
              <a:rPr lang="ko-KR" altLang="ko-KR" sz="2000" b="1" dirty="0" smtClean="0"/>
              <a:t>, </a:t>
            </a:r>
            <a:r>
              <a:rPr lang="ko-KR" altLang="ko-KR" sz="2000" b="1" dirty="0" err="1" smtClean="0"/>
              <a:t>모로우지를</a:t>
            </a:r>
            <a:r>
              <a:rPr lang="ko-KR" altLang="ko-KR" sz="2000" b="1" dirty="0" smtClean="0"/>
              <a:t> 파견하여 </a:t>
            </a:r>
            <a:r>
              <a:rPr lang="ko-KR" altLang="ko-KR" sz="2000" b="1" dirty="0" err="1" smtClean="0"/>
              <a:t>가마쿠라를</a:t>
            </a:r>
            <a:r>
              <a:rPr lang="ko-KR" altLang="ko-KR" sz="2000" b="1" dirty="0" smtClean="0"/>
              <a:t> 장악했고, 이에 </a:t>
            </a:r>
            <a:r>
              <a:rPr lang="ko-KR" altLang="ko-KR" sz="2000" b="1" dirty="0" err="1" smtClean="0"/>
              <a:t>닛타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/>
              <a:t>요시사다는</a:t>
            </a:r>
            <a:r>
              <a:rPr lang="ko-KR" altLang="ko-KR" sz="2000" b="1" dirty="0" smtClean="0"/>
              <a:t> </a:t>
            </a:r>
            <a:r>
              <a:rPr lang="ko-KR" altLang="ko-KR" sz="2000" b="1" dirty="0" err="1" smtClean="0">
                <a:solidFill>
                  <a:srgbClr val="FF0000"/>
                </a:solidFill>
              </a:rPr>
              <a:t>교토로</a:t>
            </a:r>
            <a:r>
              <a:rPr lang="ko-KR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ko-KR" sz="2000" b="1" dirty="0" smtClean="0">
                <a:solidFill>
                  <a:srgbClr val="FF0000"/>
                </a:solidFill>
              </a:rPr>
              <a:t>상경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ko-KR" sz="2000" b="1" dirty="0" smtClean="0"/>
              <a:t>하였다</a:t>
            </a:r>
            <a:r>
              <a:rPr lang="ko-KR" altLang="ko-KR" sz="2000" b="1" dirty="0" smtClean="0"/>
              <a:t>.</a:t>
            </a:r>
            <a:endParaRPr lang="ko-KR" altLang="ko-KR" sz="2000" b="1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17529" y="430830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82550" prstMaterial="dkEdge">
            <a:bevelT w="139700"/>
            <a:bevelB w="101600"/>
            <a:extrusionClr>
              <a:schemeClr val="bg2">
                <a:lumMod val="90000"/>
              </a:schemeClr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카마쿠라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막부의 쇠퇴와 멸망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4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5720" y="357166"/>
            <a:ext cx="542648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6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무로마치</a:t>
            </a:r>
            <a:r>
              <a:rPr kumimoji="0" lang="ko-KR" altLang="en-US" sz="6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</a:t>
            </a:r>
            <a:endParaRPr kumimoji="0" lang="en-US" altLang="ko-KR" sz="6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Picture 17" descr="소고쿠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4"/>
            <a:ext cx="4271576" cy="2853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Users\win7\Desktop\금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571744"/>
            <a:ext cx="3857652" cy="2885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win7\Desktop\은각사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214686"/>
            <a:ext cx="4000528" cy="260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913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285720" y="142852"/>
            <a:ext cx="5921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남북조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내란기와 막부 안정기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2" descr="http://upload.wikimedia.org/wikipedia/commons/thumb/a/a4/Nanbokucho-capitals.svg/300px-Nanbokucho-capitals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7625"/>
            <a:ext cx="4143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://upload.wikimedia.org/wikipedia/commons/thumb/f/f9/Taira_Shigemori.jpg/250px-Taira_Shigemori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357313"/>
            <a:ext cx="19288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Emperor Godai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57313"/>
            <a:ext cx="207168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214282" y="2158464"/>
            <a:ext cx="428675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북조의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고묘 천황을 옹립하여 막부 개창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642284" y="1428736"/>
            <a:ext cx="3430747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고다이고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천황과 무사간의 대립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255159" y="2888192"/>
            <a:ext cx="4204997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고다이고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천황이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요시노에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조정을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열음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01407" y="3617920"/>
            <a:ext cx="351250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북조의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천황이 명나라에서 일본 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국왕으로 책봉 받음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526867" y="4624647"/>
            <a:ext cx="366158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아시카가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요시미쓰가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남북을 통일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485991" y="5354377"/>
            <a:ext cx="3743332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요시미쓰가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요절 이후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요시모치도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후계자를 정하지 못한 채로 사망</a:t>
            </a:r>
          </a:p>
        </p:txBody>
      </p:sp>
      <p:sp>
        <p:nvSpPr>
          <p:cNvPr id="29" name="아래쪽 화살표 28"/>
          <p:cNvSpPr/>
          <p:nvPr/>
        </p:nvSpPr>
        <p:spPr>
          <a:xfrm>
            <a:off x="2108200" y="1835150"/>
            <a:ext cx="500063" cy="285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아래쪽 화살표 29"/>
          <p:cNvSpPr/>
          <p:nvPr/>
        </p:nvSpPr>
        <p:spPr>
          <a:xfrm>
            <a:off x="2108200" y="2565400"/>
            <a:ext cx="500063" cy="285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아래쪽 화살표 30"/>
          <p:cNvSpPr/>
          <p:nvPr/>
        </p:nvSpPr>
        <p:spPr>
          <a:xfrm>
            <a:off x="2108200" y="3294063"/>
            <a:ext cx="500063" cy="285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아래쪽 화살표 31"/>
          <p:cNvSpPr/>
          <p:nvPr/>
        </p:nvSpPr>
        <p:spPr>
          <a:xfrm>
            <a:off x="2108200" y="4302125"/>
            <a:ext cx="500063" cy="285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아래쪽 화살표 32"/>
          <p:cNvSpPr/>
          <p:nvPr/>
        </p:nvSpPr>
        <p:spPr>
          <a:xfrm>
            <a:off x="2108200" y="5030788"/>
            <a:ext cx="500063" cy="285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5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1464</Words>
  <Application>Microsoft Office PowerPoint</Application>
  <PresentationFormat>화면 슬라이드 쇼(4:3)</PresentationFormat>
  <Paragraphs>332</Paragraphs>
  <Slides>42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일본은 어떻게 해서  무사가 다스리던 나라가 되었고,  어떠한 권력자가 있었는가?  </vt:lpstr>
      <vt:lpstr>슬라이드 2</vt:lpstr>
      <vt:lpstr>   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 </vt:lpstr>
      <vt:lpstr>슬라이드 13</vt:lpstr>
      <vt:lpstr>적 동맹</vt:lpstr>
      <vt:lpstr>통일을 앞두고</vt:lpstr>
      <vt:lpstr>도요토미  히데요시</vt:lpstr>
      <vt:lpstr>오다 노부나가의 계승자</vt:lpstr>
      <vt:lpstr>천하를 가진 무가출신 간파쿠(關白)</vt:lpstr>
      <vt:lpstr>슬라이드 19</vt:lpstr>
      <vt:lpstr>슬라이드 20</vt:lpstr>
      <vt:lpstr>천하 통일</vt:lpstr>
      <vt:lpstr>임진왜란</vt:lpstr>
      <vt:lpstr>슬라이드 23</vt:lpstr>
      <vt:lpstr>정유재란 그리고 최후</vt:lpstr>
      <vt:lpstr>평가</vt:lpstr>
      <vt:lpstr>슬라이드 26</vt:lpstr>
      <vt:lpstr>슬라이드 27</vt:lpstr>
      <vt:lpstr>일본의 제2인자가 되다</vt:lpstr>
      <vt:lpstr>슬라이드 29</vt:lpstr>
      <vt:lpstr>슬라이드 30</vt:lpstr>
      <vt:lpstr>슬라이드 31</vt:lpstr>
      <vt:lpstr>슬라이드 32</vt:lpstr>
      <vt:lpstr>슬라이드 33</vt:lpstr>
      <vt:lpstr>영웅들의 라이벌과 그에 관한전투 </vt:lpstr>
      <vt:lpstr>슬라이드 35</vt:lpstr>
      <vt:lpstr>슬라이드 36</vt:lpstr>
      <vt:lpstr>슬라이드 37</vt:lpstr>
      <vt:lpstr>단노우라 전투</vt:lpstr>
      <vt:lpstr>오다 노부나가 vs 다케다 가문</vt:lpstr>
      <vt:lpstr>나가시노 전투</vt:lpstr>
      <vt:lpstr>슬라이드 41</vt:lpstr>
      <vt:lpstr>슬라이드 42</vt:lpstr>
    </vt:vector>
  </TitlesOfParts>
  <Company>Owner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豊臣秀吉(とよとみ ひでよし) 도요토미  히데요시</dc:title>
  <dc:creator>System</dc:creator>
  <cp:lastModifiedBy>User</cp:lastModifiedBy>
  <cp:revision>120</cp:revision>
  <dcterms:created xsi:type="dcterms:W3CDTF">2014-09-25T04:24:11Z</dcterms:created>
  <dcterms:modified xsi:type="dcterms:W3CDTF">2014-10-06T13:34:39Z</dcterms:modified>
</cp:coreProperties>
</file>