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6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4D6B89"/>
    <a:srgbClr val="384E64"/>
    <a:srgbClr val="274E75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3617" autoAdjust="0"/>
  </p:normalViewPr>
  <p:slideViewPr>
    <p:cSldViewPr>
      <p:cViewPr varScale="1">
        <p:scale>
          <a:sx n="105" d="100"/>
          <a:sy n="105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5C9D-FFB1-4A47-99E2-CBECB037D6DF}" type="datetimeFigureOut">
              <a:rPr lang="ko-KR" altLang="en-US" smtClean="0"/>
              <a:pPr/>
              <a:t>2011-10-11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7EEB0-AE34-460B-9215-33DD3F8242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7EEB0-AE34-460B-9215-33DD3F82423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7EEB0-AE34-460B-9215-33DD3F82423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449995-A3C4-4518-928C-1FD99D7B79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1E712-3F67-4094-9EB9-8FAC5A2B32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111B-3C8D-4E4A-992B-AEFC136A49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E475-1E74-47B8-8427-79D4870624D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17C18-A98F-4814-A171-5277A3893C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B3AD-A657-4748-ABDB-A4CC85FF7C4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F7C1F-417C-4870-8AE7-68C180ED34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214D7-707F-4AA6-844C-9701E6A8AD6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09BBB-8F78-4233-938B-5EB793C6A5A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CF025-21E7-47BC-ABCB-7F1608A5C65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6397-2E93-4551-A7D7-0486C907B0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ea typeface="굴림" charset="-127"/>
              </a:defRPr>
            </a:lvl1pPr>
          </a:lstStyle>
          <a:p>
            <a:fld id="{D55BAB56-427A-43C7-A833-193D6C95F11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100.naver.com/100.nhn?type=video&amp;media_id=804308&amp;docid=41721&amp;dir_id=03060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9144000" cy="1224136"/>
          </a:xfrm>
        </p:spPr>
        <p:txBody>
          <a:bodyPr/>
          <a:lstStyle/>
          <a:p>
            <a:pPr algn="l"/>
            <a:r>
              <a:rPr lang="en-US" altLang="ko-KR" dirty="0" smtClean="0">
                <a:ea typeface="굴림" charset="-127"/>
              </a:rPr>
              <a:t>     3. </a:t>
            </a:r>
            <a:r>
              <a:rPr lang="ko-KR" altLang="en-US" sz="3200" dirty="0" smtClean="0">
                <a:ea typeface="굴림" charset="-127"/>
              </a:rPr>
              <a:t>근대 동아시아의 영토주권 변천과</a:t>
            </a:r>
            <a:r>
              <a:rPr lang="en-US" altLang="ko-KR" sz="3200" dirty="0" smtClean="0">
                <a:ea typeface="굴림" charset="-127"/>
              </a:rPr>
              <a:t/>
            </a:r>
            <a:br>
              <a:rPr lang="en-US" altLang="ko-KR" sz="3200" dirty="0" smtClean="0">
                <a:ea typeface="굴림" charset="-127"/>
              </a:rPr>
            </a:br>
            <a:r>
              <a:rPr lang="en-US" altLang="ko-KR" sz="3200" dirty="0" smtClean="0">
                <a:ea typeface="굴림" charset="-127"/>
              </a:rPr>
              <a:t>                                                                      </a:t>
            </a:r>
            <a:r>
              <a:rPr lang="ko-KR" altLang="en-US" sz="3200" dirty="0" smtClean="0">
                <a:ea typeface="굴림" charset="-127"/>
              </a:rPr>
              <a:t>민권자유와의 관계성</a:t>
            </a:r>
            <a:endParaRPr lang="en-US" altLang="ko-KR" sz="3200" dirty="0">
              <a:ea typeface="굴림" charset="-127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212976"/>
            <a:ext cx="8748464" cy="3501008"/>
          </a:xfrm>
        </p:spPr>
        <p:txBody>
          <a:bodyPr/>
          <a:lstStyle/>
          <a:p>
            <a:pPr algn="l"/>
            <a:r>
              <a:rPr lang="en-US" altLang="ko-KR" dirty="0" smtClean="0">
                <a:ea typeface="굴림" charset="-127"/>
              </a:rPr>
              <a:t>                                                              </a:t>
            </a:r>
          </a:p>
          <a:p>
            <a:pPr algn="l"/>
            <a:endParaRPr lang="en-US" altLang="ko-KR" b="0" dirty="0">
              <a:ea typeface="굴림" charset="-127"/>
            </a:endParaRPr>
          </a:p>
          <a:p>
            <a:pPr algn="l"/>
            <a:endParaRPr lang="en-US" altLang="ko-KR" b="0" dirty="0" smtClean="0">
              <a:ea typeface="굴림" charset="-127"/>
            </a:endParaRPr>
          </a:p>
          <a:p>
            <a:pPr algn="l"/>
            <a:r>
              <a:rPr lang="en-US" altLang="ko-KR" b="0" dirty="0">
                <a:ea typeface="굴림" charset="-127"/>
              </a:rPr>
              <a:t> </a:t>
            </a:r>
            <a:r>
              <a:rPr lang="en-US" altLang="ko-KR" b="0" dirty="0" smtClean="0">
                <a:ea typeface="굴림" charset="-127"/>
              </a:rPr>
              <a:t>                                                                             3</a:t>
            </a:r>
            <a:r>
              <a:rPr lang="ko-KR" altLang="en-US" b="0" dirty="0" smtClean="0">
                <a:ea typeface="굴림" charset="-127"/>
              </a:rPr>
              <a:t>조</a:t>
            </a:r>
            <a:endParaRPr lang="en-US" altLang="ko-KR" b="0" dirty="0" smtClean="0">
              <a:ea typeface="굴림" charset="-127"/>
            </a:endParaRPr>
          </a:p>
          <a:p>
            <a:pPr algn="l"/>
            <a:r>
              <a:rPr lang="en-US" altLang="ko-KR" sz="1800" b="0" dirty="0" smtClean="0">
                <a:ea typeface="굴림" charset="-127"/>
              </a:rPr>
              <a:t>                                                                                       20510786 </a:t>
            </a:r>
            <a:r>
              <a:rPr lang="ko-KR" altLang="en-US" sz="1800" b="0" dirty="0" smtClean="0">
                <a:ea typeface="굴림" charset="-127"/>
              </a:rPr>
              <a:t>박민혁</a:t>
            </a:r>
            <a:endParaRPr lang="en-US" altLang="ko-KR" sz="1800" b="0" dirty="0" smtClean="0">
              <a:ea typeface="굴림" charset="-127"/>
            </a:endParaRPr>
          </a:p>
          <a:p>
            <a:pPr algn="l"/>
            <a:r>
              <a:rPr lang="en-US" altLang="ko-KR" sz="1800" b="0" dirty="0" smtClean="0">
                <a:ea typeface="굴림" charset="-127"/>
              </a:rPr>
              <a:t>                                                        21101770 </a:t>
            </a:r>
            <a:r>
              <a:rPr lang="ko-KR" altLang="en-US" sz="1800" b="0" dirty="0" smtClean="0">
                <a:ea typeface="굴림" charset="-127"/>
              </a:rPr>
              <a:t>김봉섭</a:t>
            </a:r>
            <a:r>
              <a:rPr lang="en-US" altLang="ko-KR" sz="1800" b="0" dirty="0" smtClean="0">
                <a:ea typeface="굴림" charset="-127"/>
              </a:rPr>
              <a:t>       20511125 </a:t>
            </a:r>
            <a:r>
              <a:rPr lang="ko-KR" altLang="en-US" sz="1800" b="0" dirty="0" smtClean="0">
                <a:ea typeface="굴림" charset="-127"/>
              </a:rPr>
              <a:t>신중섭</a:t>
            </a:r>
            <a:endParaRPr lang="en-US" altLang="ko-KR" sz="1800" b="0" dirty="0" smtClean="0">
              <a:ea typeface="굴림" charset="-127"/>
            </a:endParaRPr>
          </a:p>
          <a:p>
            <a:pPr algn="l"/>
            <a:r>
              <a:rPr lang="ko-KR" altLang="en-US" sz="1800" b="0" dirty="0" smtClean="0">
                <a:ea typeface="굴림" charset="-127"/>
              </a:rPr>
              <a:t>                                                        </a:t>
            </a:r>
            <a:r>
              <a:rPr lang="en-US" altLang="ko-KR" sz="1800" b="0" dirty="0" smtClean="0">
                <a:ea typeface="굴림" charset="-127"/>
              </a:rPr>
              <a:t>21112646</a:t>
            </a:r>
            <a:r>
              <a:rPr lang="ko-KR" altLang="en-US" sz="1800" b="0" dirty="0" smtClean="0">
                <a:ea typeface="굴림" charset="-127"/>
              </a:rPr>
              <a:t> </a:t>
            </a:r>
            <a:r>
              <a:rPr lang="ko-KR" altLang="en-US" sz="1800" b="0" dirty="0" smtClean="0">
                <a:ea typeface="굴림" charset="-127"/>
              </a:rPr>
              <a:t>김영화       </a:t>
            </a:r>
            <a:r>
              <a:rPr lang="en-US" altLang="ko-KR" sz="1800" b="0" dirty="0" smtClean="0">
                <a:ea typeface="굴림" charset="-127"/>
              </a:rPr>
              <a:t>21112329</a:t>
            </a:r>
            <a:r>
              <a:rPr lang="ko-KR" altLang="en-US" sz="1800" b="0" dirty="0" smtClean="0">
                <a:ea typeface="굴림" charset="-127"/>
              </a:rPr>
              <a:t> 김주영  </a:t>
            </a:r>
            <a:endParaRPr lang="en-US" altLang="ko-KR" sz="1800" b="0" dirty="0" smtClean="0">
              <a:ea typeface="굴림" charset="-127"/>
            </a:endParaRPr>
          </a:p>
          <a:p>
            <a:pPr algn="l"/>
            <a:r>
              <a:rPr lang="ko-KR" altLang="en-US" sz="1800" b="0" dirty="0" smtClean="0">
                <a:ea typeface="굴림" charset="-127"/>
              </a:rPr>
              <a:t>                                                        </a:t>
            </a:r>
            <a:r>
              <a:rPr lang="en-US" altLang="ko-KR" sz="1800" b="0" dirty="0" smtClean="0">
                <a:ea typeface="굴림" charset="-127"/>
              </a:rPr>
              <a:t>21112028</a:t>
            </a:r>
            <a:r>
              <a:rPr lang="ko-KR" altLang="en-US" sz="1800" b="0" dirty="0" smtClean="0">
                <a:ea typeface="굴림" charset="-127"/>
              </a:rPr>
              <a:t> 김창범       </a:t>
            </a:r>
            <a:r>
              <a:rPr lang="en-US" altLang="ko-KR" sz="1800" b="0" dirty="0" smtClean="0">
                <a:ea typeface="굴림" charset="-127"/>
              </a:rPr>
              <a:t>21112170</a:t>
            </a:r>
            <a:r>
              <a:rPr lang="ko-KR" altLang="en-US" sz="1800" b="0" dirty="0" smtClean="0">
                <a:ea typeface="굴림" charset="-127"/>
              </a:rPr>
              <a:t> 임소라  </a:t>
            </a:r>
            <a:endParaRPr lang="en-US" altLang="ko-KR" sz="1800" b="0" dirty="0" smtClean="0">
              <a:ea typeface="굴림" charset="-127"/>
            </a:endParaRPr>
          </a:p>
          <a:p>
            <a:pPr algn="l"/>
            <a:r>
              <a:rPr lang="ko-KR" altLang="en-US" sz="1800" b="0" dirty="0" smtClean="0">
                <a:ea typeface="굴림" charset="-127"/>
              </a:rPr>
              <a:t>                                                        </a:t>
            </a:r>
            <a:r>
              <a:rPr lang="en-US" altLang="ko-KR" sz="1800" b="0" dirty="0" smtClean="0">
                <a:ea typeface="굴림" charset="-127"/>
              </a:rPr>
              <a:t>21112277</a:t>
            </a:r>
            <a:r>
              <a:rPr lang="ko-KR" altLang="en-US" sz="1800" b="0" dirty="0" smtClean="0">
                <a:ea typeface="굴림" charset="-127"/>
              </a:rPr>
              <a:t> 황혜민       </a:t>
            </a:r>
            <a:r>
              <a:rPr lang="en-US" altLang="ko-KR" sz="1800" b="0" dirty="0" smtClean="0">
                <a:ea typeface="굴림" charset="-127"/>
              </a:rPr>
              <a:t>21112633</a:t>
            </a:r>
            <a:r>
              <a:rPr lang="ko-KR" altLang="en-US" sz="1800" b="0" dirty="0" smtClean="0">
                <a:ea typeface="굴림" charset="-127"/>
              </a:rPr>
              <a:t> 김승연</a:t>
            </a:r>
            <a:endParaRPr lang="en-US" altLang="ko-KR" sz="1800" b="0" dirty="0">
              <a:ea typeface="굴림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(4)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근대의 국민국가와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아편전쟁으로 인한 남경조약 배경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   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아편전쟁의 한 장면 →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</a:t>
            </a: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←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러</a:t>
            </a:r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 전쟁을 일본이 승리로 이끌고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한반도 침략에 대한 확실한 우위를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  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얻게된다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24744"/>
            <a:ext cx="4536504" cy="2592288"/>
          </a:xfrm>
          <a:prstGeom prst="rect">
            <a:avLst/>
          </a:prstGeom>
        </p:spPr>
      </p:pic>
      <p:pic>
        <p:nvPicPr>
          <p:cNvPr id="5" name="그림 4" descr="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3672408" cy="33337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(5)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근대의 국민국가와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r>
              <a:rPr lang="ko-KR" altLang="en-US" sz="2000" dirty="0">
                <a:latin typeface="바탕체" pitchFamily="17" charset="-127"/>
                <a:ea typeface="바탕체" pitchFamily="17" charset="-127"/>
              </a:rPr>
              <a:t>국가간의 경계로서 국경지대</a:t>
            </a:r>
            <a:r>
              <a:rPr lang="en-US" altLang="ko-KR" sz="2000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dirty="0">
                <a:latin typeface="바탕체" pitchFamily="17" charset="-127"/>
                <a:ea typeface="바탕체" pitchFamily="17" charset="-127"/>
              </a:rPr>
              <a:t>영토주권과 자유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영토주권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: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국가가 다른 나라의 지배를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받지않고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자국의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영토내에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모든 사람과 사물을 통치하는 권능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유럽의 동진으로 국가와 국가간 관계가 빈번해지고 동아시아도 강대국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이 약소국의 침략에 의해 영토와 민족을 말살하는 형태가 진행되고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이로인해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국경이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공광지대가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산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강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산맥등의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자연경계를 활용하여 국경선의 형태가 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한민족의 역사적 과업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간도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독도 문제로 인한 지리적 정치적 특성으로 우리나라는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영토문제로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복잡한 이해관계가 얽혀있음 </a:t>
            </a:r>
            <a:r>
              <a:rPr lang="en-US" altLang="ko-KR" sz="1200" b="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1200" b="0" dirty="0" smtClean="0">
                <a:latin typeface="바탕체" pitchFamily="17" charset="-127"/>
                <a:ea typeface="바탕체" pitchFamily="17" charset="-127"/>
              </a:rPr>
              <a:t>추가 설명은 뒤에</a:t>
            </a:r>
            <a:r>
              <a:rPr lang="en-US" altLang="ko-KR" sz="1200" b="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800" b="1" dirty="0" smtClean="0">
                <a:latin typeface="바탕체" pitchFamily="17" charset="-127"/>
                <a:ea typeface="바탕체" pitchFamily="17" charset="-127"/>
              </a:rPr>
              <a:t>본론</a:t>
            </a:r>
            <a:r>
              <a:rPr lang="en-US" altLang="ko-KR" sz="2800" b="1" dirty="0" smtClean="0">
                <a:latin typeface="바탕체" pitchFamily="17" charset="-127"/>
                <a:ea typeface="바탕체" pitchFamily="17" charset="-127"/>
              </a:rPr>
              <a:t>3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(1)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현대의 다민족 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평등과 자유의 원칙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유엔헌장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)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에 입각 타국가의 영토 침략은 불법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분쟁지역은 당사자간의 합의나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국제사법제판소와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같은 제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의 기관에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의하여 조정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      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국제사법 재판소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2232248" cy="4040369"/>
          </a:xfrm>
          <a:prstGeom prst="rect">
            <a:avLst/>
          </a:prstGeom>
        </p:spPr>
      </p:pic>
      <p:pic>
        <p:nvPicPr>
          <p:cNvPr id="5" name="그림 4" descr="1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3096344" cy="3353683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(2)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현대의 다민족 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국가간의 경계와 국경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영토가 없다고 해서 근대 시대처럼 민권의 자유를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구속하지않으며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권은 국민이 아니어도 인권이 보장 되기에 그다지 중시하지 않는다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민족에 관해 현대에 있어 특정 국가는 특정 민족이라는 단일민족으로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구성되어 있지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않는게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대부분이며 국경을 넘어서 다민족 국가형성화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  <a:hlinkClick r:id="rId2" tooltip="http://100.naver.com/100.nhn?type=video&amp;media_id=804308&amp;docid=41721&amp;dir_id=030602"/>
            </a:endParaRPr>
          </a:p>
          <a:p>
            <a:pPr marL="457200" indent="-457200"/>
            <a:r>
              <a:rPr lang="en-US" altLang="ko-KR" sz="2000" b="0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hlinkClick r:id="rId2" tooltip="http://100.naver.com/100.nhn?type=video&amp;media_id=804308&amp;docid=41721&amp;dir_id=030602"/>
              </a:rPr>
              <a:t>º </a:t>
            </a:r>
            <a:r>
              <a:rPr lang="ko-KR" altLang="en-US" sz="2000" b="0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hlinkClick r:id="rId2" tooltip="http://100.naver.com/100.nhn?type=video&amp;media_id=804308&amp;docid=41721&amp;dir_id=030602"/>
                <a:hlinkMouseOver r:id="rId2"/>
              </a:rPr>
              <a:t>다민족</a:t>
            </a:r>
            <a:r>
              <a:rPr lang="ko-KR" altLang="en-US" sz="2000" b="0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  <a:hlinkClick r:id="rId2" tooltip="http://100.naver.com/100.nhn?type=video&amp;media_id=804308&amp;docid=41721&amp;dir_id=030602"/>
              </a:rPr>
              <a:t> 국가 동영상 자료</a:t>
            </a:r>
            <a:endParaRPr lang="en-US" altLang="ko-KR" sz="2000" b="0" dirty="0" smtClean="0">
              <a:solidFill>
                <a:srgbClr val="FF0000"/>
              </a:solidFill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↑클릭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pPr marL="457200" indent="-457200"/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(3)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현대의 다민족 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영토주권과 자유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유엔헌장에 입각하여 전쟁에 </a:t>
            </a:r>
            <a:r>
              <a:rPr lang="ko-KR" altLang="en-US" sz="2000" b="0" dirty="0">
                <a:latin typeface="바탕체" pitchFamily="17" charset="-127"/>
                <a:ea typeface="바탕체" pitchFamily="17" charset="-127"/>
              </a:rPr>
              <a:t>의한 영토확장은 불가능하기 때문에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영토주권은 </a:t>
            </a:r>
            <a:r>
              <a:rPr lang="ko-KR" altLang="en-US" sz="2000" b="0" dirty="0">
                <a:latin typeface="바탕체" pitchFamily="17" charset="-127"/>
                <a:ea typeface="바탕체" pitchFamily="17" charset="-127"/>
              </a:rPr>
              <a:t>법적으로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보장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전전의 </a:t>
            </a:r>
            <a:r>
              <a:rPr lang="ko-KR" altLang="en-US" sz="2000" b="0" dirty="0">
                <a:latin typeface="바탕체" pitchFamily="17" charset="-127"/>
                <a:ea typeface="바탕체" pitchFamily="17" charset="-127"/>
              </a:rPr>
              <a:t>영토문제가 지속되어 영토분쟁으로 진행되는 곳이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남았고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이들 </a:t>
            </a:r>
            <a:r>
              <a:rPr lang="ko-KR" altLang="en-US" sz="2000" b="0" dirty="0">
                <a:latin typeface="바탕체" pitchFamily="17" charset="-127"/>
                <a:ea typeface="바탕체" pitchFamily="17" charset="-127"/>
              </a:rPr>
              <a:t>지역에 한해서는 영토주권의 변종 가능하며</a:t>
            </a:r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>
                <a:latin typeface="바탕체" pitchFamily="17" charset="-127"/>
                <a:ea typeface="바탕체" pitchFamily="17" charset="-127"/>
              </a:rPr>
              <a:t>변동에 의해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민권의 </a:t>
            </a:r>
            <a:r>
              <a:rPr lang="ko-KR" altLang="en-US" sz="2000" b="0" dirty="0">
                <a:latin typeface="바탕체" pitchFamily="17" charset="-127"/>
                <a:ea typeface="바탕체" pitchFamily="17" charset="-127"/>
              </a:rPr>
              <a:t>자유가 구속될 수 있다</a:t>
            </a:r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.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24944"/>
            <a:ext cx="3528392" cy="3600400"/>
          </a:xfrm>
          <a:prstGeom prst="rect">
            <a:avLst/>
          </a:prstGeom>
        </p:spPr>
      </p:pic>
      <p:pic>
        <p:nvPicPr>
          <p:cNvPr id="5" name="그림 4" descr="1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2952328" cy="259228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(4)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현대의 다민족 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48680"/>
            <a:ext cx="8856984" cy="6120680"/>
          </a:xfrm>
        </p:spPr>
        <p:txBody>
          <a:bodyPr/>
          <a:lstStyle/>
          <a:p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영토문제 해결 방안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성급히 서둘러서 해결되지 않는다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3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기관에 의하더라도 권리 박탈당하는 입장에선 불만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시간이 흘러 시민의식이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성숙해졌을때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해결하는 방법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프랑스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–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캐나다의 경우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 국가의 양보에 의한 해결 방법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 독일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–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폴란드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독일의 양보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en-US" altLang="ko-KR" sz="2000" dirty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800" b="1" dirty="0" smtClean="0">
                <a:latin typeface="바탕체" pitchFamily="17" charset="-127"/>
                <a:ea typeface="바탕체" pitchFamily="17" charset="-127"/>
              </a:rPr>
              <a:t>본론</a:t>
            </a:r>
            <a:r>
              <a:rPr lang="en-US" altLang="ko-KR" sz="2800" b="1" dirty="0" smtClean="0">
                <a:latin typeface="바탕체" pitchFamily="17" charset="-127"/>
                <a:ea typeface="바탕체" pitchFamily="17" charset="-127"/>
              </a:rPr>
              <a:t>4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(1)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8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일 본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1869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아이누민족과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그영지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병합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1879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강압적으로 유구영토와 민족을 병합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1895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청일전쟁후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대만지역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주민 분리 병합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1910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한국영토 침입 한국 편입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차 대전 후 포츠담 선언에 의거 대만 한국 일본에서 분리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일본의 항복문서 →</a:t>
            </a:r>
            <a:endParaRPr lang="en-US" altLang="ko-KR" sz="18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포츠담 선언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864096" cy="576065"/>
          </a:xfrm>
          <a:prstGeom prst="rect">
            <a:avLst/>
          </a:prstGeom>
        </p:spPr>
      </p:pic>
      <p:pic>
        <p:nvPicPr>
          <p:cNvPr id="5" name="그림 4" descr="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3096344" cy="2058541"/>
          </a:xfrm>
          <a:prstGeom prst="rect">
            <a:avLst/>
          </a:prstGeom>
        </p:spPr>
      </p:pic>
      <p:pic>
        <p:nvPicPr>
          <p:cNvPr id="6" name="그림 5" descr="1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573016"/>
            <a:ext cx="2592288" cy="307657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(2)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일본의 침략 영토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한국</a:t>
            </a:r>
            <a:r>
              <a:rPr lang="en-US" altLang="ko-KR" sz="1800" b="0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사할린 포함 일본제국영토              일본이 침략한 영토</a:t>
            </a:r>
            <a:endParaRPr lang="en-US" altLang="ko-KR" sz="18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5" name="그림 4" descr="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104456" cy="4248472"/>
          </a:xfrm>
          <a:prstGeom prst="rect">
            <a:avLst/>
          </a:prstGeom>
        </p:spPr>
      </p:pic>
      <p:pic>
        <p:nvPicPr>
          <p:cNvPr id="6" name="그림 5" descr="한국,사할린을 포함한 일본제국 출처  네이버카페 나에게는 꿈이 있습니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032448" cy="417646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(3)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일본과 </a:t>
            </a:r>
            <a:r>
              <a:rPr lang="ko-KR" altLang="en-US" sz="2000" dirty="0" err="1" smtClean="0">
                <a:latin typeface="바탕체" pitchFamily="17" charset="-127"/>
                <a:ea typeface="바탕체" pitchFamily="17" charset="-127"/>
              </a:rPr>
              <a:t>아이누민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유구민족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아이누민족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일본과 병합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131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민족적 자치를 인정함으로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아이누민족과 일본정부의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모든 현안이 해결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</a:t>
            </a: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유구민족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아이누민족 보다 민족적 자취 요구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더심함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이유는 일시적으로 미국통치령으로 일본과 분리 되었기 때문이라고 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4680520" cy="288032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(4)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한 국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1910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일본이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합병하기전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민족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국가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일본으로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부터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자유를 구속 영토 주권을 잃음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해방과 함께 남북의 분단으로 분단국가가 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조선족과 조선족 거주지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1080120" cy="648072"/>
          </a:xfrm>
          <a:prstGeom prst="rect">
            <a:avLst/>
          </a:prstGeom>
        </p:spPr>
      </p:pic>
      <p:pic>
        <p:nvPicPr>
          <p:cNvPr id="5" name="그림 4" descr="3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3816424" cy="2808312"/>
          </a:xfrm>
          <a:prstGeom prst="rect">
            <a:avLst/>
          </a:prstGeom>
        </p:spPr>
      </p:pic>
      <p:pic>
        <p:nvPicPr>
          <p:cNvPr id="6" name="그림 5" descr="3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3816424" cy="280831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800" b="1" dirty="0" smtClean="0">
                <a:latin typeface="바탕체" pitchFamily="17" charset="-127"/>
                <a:ea typeface="바탕체" pitchFamily="17" charset="-127"/>
              </a:rPr>
              <a:t>서론</a:t>
            </a:r>
            <a:endParaRPr lang="en-US" altLang="ko-KR" sz="28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pPr>
              <a:lnSpc>
                <a:spcPct val="160000"/>
              </a:lnSpc>
            </a:pPr>
            <a:endParaRPr lang="en-US" altLang="ko-KR" sz="2000" dirty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</a:pPr>
            <a:r>
              <a:rPr lang="ko-KR" altLang="en-US" sz="2000" dirty="0" smtClean="0">
                <a:solidFill>
                  <a:srgbClr val="000000"/>
                </a:solidFill>
                <a:latin typeface="한컴바탕"/>
              </a:rPr>
              <a:t> 주권 </a:t>
            </a:r>
            <a:r>
              <a:rPr lang="en-US" altLang="ko-KR" sz="2000" dirty="0" smtClean="0">
                <a:solidFill>
                  <a:srgbClr val="000000"/>
                </a:solidFill>
                <a:latin typeface="한컴바탕"/>
              </a:rPr>
              <a:t>: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국가 권력의 대내적 최고성과 대외적 자주성</a:t>
            </a:r>
            <a:endParaRPr lang="en-US" altLang="ko-KR" sz="2000" b="0" dirty="0" smtClean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  <a:buFont typeface="한컴바탕"/>
              <a:buChar char=" "/>
            </a:pP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     독립성을 의미함</a:t>
            </a:r>
            <a:r>
              <a:rPr lang="en-US" altLang="ko-KR" sz="2000" b="0" dirty="0" smtClean="0">
                <a:solidFill>
                  <a:srgbClr val="000000"/>
                </a:solidFill>
                <a:latin typeface="한컴바탕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000" dirty="0" smtClean="0">
                <a:solidFill>
                  <a:srgbClr val="000000"/>
                </a:solidFill>
                <a:latin typeface="한컴바탕"/>
              </a:rPr>
              <a:t> 주권이 가지는 의미</a:t>
            </a:r>
            <a:endParaRPr lang="en-US" altLang="ko-KR" sz="2000" dirty="0" smtClean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  <a:buFont typeface="한컴바탕"/>
              <a:buChar char=" "/>
            </a:pPr>
            <a:r>
              <a:rPr lang="en-US" altLang="ko-KR" sz="2000" b="0" dirty="0" smtClean="0">
                <a:solidFill>
                  <a:srgbClr val="000000"/>
                </a:solidFill>
                <a:latin typeface="한컴바탕"/>
              </a:rPr>
              <a:t>º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국가 권력의 </a:t>
            </a:r>
            <a:r>
              <a:rPr lang="ko-KR" altLang="en-US" sz="2000" b="0" dirty="0" err="1" smtClean="0">
                <a:solidFill>
                  <a:srgbClr val="000000"/>
                </a:solidFill>
                <a:latin typeface="한컴바탕"/>
              </a:rPr>
              <a:t>최고성</a:t>
            </a:r>
            <a:endParaRPr lang="en-US" altLang="ko-KR" sz="2000" b="0" dirty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  <a:buFont typeface="한컴바탕"/>
              <a:buChar char=" "/>
            </a:pPr>
            <a:r>
              <a:rPr lang="en-US" altLang="ko-KR" sz="2000" b="0" dirty="0">
                <a:solidFill>
                  <a:srgbClr val="000000"/>
                </a:solidFill>
                <a:latin typeface="한컴바탕"/>
              </a:rPr>
              <a:t>º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국가 권력의</a:t>
            </a:r>
            <a:r>
              <a:rPr lang="en-US" altLang="ko-KR" sz="2000" b="0" dirty="0" smtClean="0">
                <a:solidFill>
                  <a:srgbClr val="000000"/>
                </a:solidFill>
                <a:latin typeface="한컴바탕"/>
              </a:rPr>
              <a:t>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독립성</a:t>
            </a:r>
            <a:endParaRPr lang="en-US" altLang="ko-KR" sz="2000" b="0" dirty="0" smtClean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  <a:buFont typeface="한컴바탕"/>
              <a:buChar char=" "/>
            </a:pPr>
            <a:r>
              <a:rPr lang="en-US" altLang="ko-KR" sz="2000" b="0" dirty="0">
                <a:solidFill>
                  <a:srgbClr val="000000"/>
                </a:solidFill>
                <a:latin typeface="한컴바탕"/>
              </a:rPr>
              <a:t>º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국가의 최고의사</a:t>
            </a:r>
            <a:endParaRPr lang="en-US" altLang="ko-KR" sz="2000" b="0" dirty="0" smtClean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  <a:buFont typeface="한컴바탕"/>
              <a:buChar char=" "/>
            </a:pPr>
            <a:r>
              <a:rPr lang="en-US" altLang="ko-KR" sz="2000" b="0" dirty="0">
                <a:solidFill>
                  <a:srgbClr val="000000"/>
                </a:solidFill>
                <a:latin typeface="한컴바탕"/>
              </a:rPr>
              <a:t>º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국가권력의 </a:t>
            </a:r>
            <a:r>
              <a:rPr lang="ko-KR" altLang="en-US" sz="2000" b="0" dirty="0" err="1" smtClean="0">
                <a:solidFill>
                  <a:srgbClr val="000000"/>
                </a:solidFill>
                <a:latin typeface="한컴바탕"/>
              </a:rPr>
              <a:t>통치성</a:t>
            </a:r>
            <a:endParaRPr lang="en-US" altLang="ko-KR" sz="2000" b="0" dirty="0" smtClean="0">
              <a:solidFill>
                <a:srgbClr val="000000"/>
              </a:solidFill>
              <a:latin typeface="한컴바탕"/>
            </a:endParaRPr>
          </a:p>
          <a:p>
            <a:pPr>
              <a:lnSpc>
                <a:spcPct val="160000"/>
              </a:lnSpc>
              <a:buFont typeface="한컴바탕"/>
              <a:buChar char=" "/>
            </a:pPr>
            <a:r>
              <a:rPr lang="en-US" altLang="ko-KR" sz="2000" b="0" dirty="0">
                <a:solidFill>
                  <a:srgbClr val="000000"/>
                </a:solidFill>
                <a:latin typeface="한컴바탕"/>
              </a:rPr>
              <a:t>º </a:t>
            </a:r>
            <a:r>
              <a:rPr lang="ko-KR" altLang="en-US" sz="2000" b="0" dirty="0" smtClean="0">
                <a:solidFill>
                  <a:srgbClr val="000000"/>
                </a:solidFill>
                <a:latin typeface="한컴바탕"/>
              </a:rPr>
              <a:t>국가권력의 자체                           </a:t>
            </a:r>
            <a:r>
              <a:rPr lang="en-US" altLang="ko-KR" sz="1600" b="0" dirty="0" smtClean="0">
                <a:solidFill>
                  <a:srgbClr val="000000"/>
                </a:solidFill>
                <a:latin typeface="한컴바탕"/>
              </a:rPr>
              <a:t>Jean </a:t>
            </a:r>
            <a:r>
              <a:rPr lang="en-US" altLang="ko-KR" sz="1600" b="0" dirty="0" err="1" smtClean="0">
                <a:solidFill>
                  <a:srgbClr val="000000"/>
                </a:solidFill>
                <a:latin typeface="한컴바탕"/>
              </a:rPr>
              <a:t>Bodin</a:t>
            </a:r>
            <a:r>
              <a:rPr lang="en-US" altLang="ko-KR" sz="1600" b="0" dirty="0" smtClean="0">
                <a:solidFill>
                  <a:srgbClr val="000000"/>
                </a:solidFill>
                <a:latin typeface="한컴바탕"/>
              </a:rPr>
              <a:t>(</a:t>
            </a:r>
            <a:r>
              <a:rPr lang="ko-KR" altLang="en-US" sz="1600" b="0" dirty="0" smtClean="0">
                <a:solidFill>
                  <a:srgbClr val="000000"/>
                </a:solidFill>
                <a:latin typeface="한컴바탕"/>
              </a:rPr>
              <a:t>장 </a:t>
            </a:r>
            <a:r>
              <a:rPr lang="ko-KR" altLang="en-US" sz="1600" b="0" dirty="0" err="1" smtClean="0">
                <a:solidFill>
                  <a:srgbClr val="000000"/>
                </a:solidFill>
                <a:latin typeface="한컴바탕"/>
              </a:rPr>
              <a:t>보댕</a:t>
            </a:r>
            <a:r>
              <a:rPr lang="en-US" altLang="ko-KR" sz="1600" b="0" dirty="0" smtClean="0">
                <a:solidFill>
                  <a:srgbClr val="000000"/>
                </a:solidFill>
                <a:latin typeface="한컴바탕"/>
              </a:rPr>
              <a:t>) 1503~1596</a:t>
            </a:r>
            <a:endParaRPr lang="en-US" altLang="ko-KR" sz="1600" b="0" dirty="0">
              <a:solidFill>
                <a:srgbClr val="000000"/>
              </a:solidFill>
              <a:latin typeface="한컴바탕"/>
            </a:endParaRPr>
          </a:p>
        </p:txBody>
      </p:sp>
      <p:pic>
        <p:nvPicPr>
          <p:cNvPr id="6" name="그림 5" descr="보뎅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72816"/>
            <a:ext cx="3888432" cy="309634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(5)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간도 문제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1909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이후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간도협약이후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100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여년이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지남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반강압적으로 간도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한민들이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중국 국적을 취하게 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중국의 정책 일환으로 조선족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 수수민족으로 민권의 자유를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누리고 있다는 인식으로 사고가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 전환됨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그전엔 자유억압 인식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3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499992" cy="2952328"/>
          </a:xfrm>
          <a:prstGeom prst="rect">
            <a:avLst/>
          </a:prstGeom>
        </p:spPr>
      </p:pic>
      <p:pic>
        <p:nvPicPr>
          <p:cNvPr id="5" name="그림 4" descr="3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861048"/>
            <a:ext cx="4536504" cy="273630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(6)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   독 도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 갈등의 고리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독도영유권 분쟁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과거부터 독도를 두고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한일간 영토 분쟁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일본의 억지 주장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5" name="그림 4" descr="4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5105400" cy="36576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(7)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–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중간의 영토 분쟁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국제법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이어도는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한국땅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억지관철 중국의 준비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한국과 중국의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해양경계선 주장 의견 →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4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836712"/>
            <a:ext cx="4464496" cy="2600325"/>
          </a:xfrm>
          <a:prstGeom prst="rect">
            <a:avLst/>
          </a:prstGeom>
        </p:spPr>
      </p:pic>
      <p:pic>
        <p:nvPicPr>
          <p:cNvPr id="5" name="그림 4" descr="4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4478660" cy="265747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(8)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중 국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소수민족의 자치와 독립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강압적으로 반대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중국인으로 살고 있으나 자유구속이란 인식이 강함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성격차이는 있으나 티베트 위구르 대만 등 민권차별 받음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936104" cy="556270"/>
          </a:xfrm>
          <a:prstGeom prst="rect">
            <a:avLst/>
          </a:prstGeom>
        </p:spPr>
      </p:pic>
      <p:pic>
        <p:nvPicPr>
          <p:cNvPr id="5" name="그림 4" descr="5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608512" cy="3096344"/>
          </a:xfrm>
          <a:prstGeom prst="rect">
            <a:avLst/>
          </a:prstGeom>
        </p:spPr>
      </p:pic>
      <p:pic>
        <p:nvPicPr>
          <p:cNvPr id="6" name="그림 5" descr="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852936"/>
            <a:ext cx="3445329" cy="386104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(9)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동아시아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국의 영토주권의 변천과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중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일 간의 영토 분쟁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센카쿠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열도를 영토 분쟁지역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으로 별도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구분하지않고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일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중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관계라는 항목으로 일본 고유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영토임을 주장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º2010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 중국이 기습 점거를 가상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하여 일본 미국 해상 공중 합동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훈련 계획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중국군에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대한 가상훈련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일본 미국 중국 삼국의 복합적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요소가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있는곳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6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영토 주권과 민권자유에 대한 현안과 과제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dirty="0" smtClean="0"/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근대시대에 제국주의국가에 영토주권을 침탈당한 민족은 흡수 되었는데 이들에 대한 차별적인 처우와 민족적 특성을 무시하는 정책을 실시하고 있어서 문제가 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7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7488832" cy="417646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결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영토주권과 민권의 자유라는 키워드로 시대별 동아시아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국의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헤게모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변동에 따른 영역의 변동에 관해 고찰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이를 정리하자면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국가의 형태에 관해서는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권으로 엄격하게 분리된 현대의 법치국가가 있다면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근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전근대에는 지역과 시기에 따라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다른형태의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국가가 존재했다 </a:t>
            </a: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시대변화에 따른 헤게모니와 영토주권의 변동에 관해서는 영토에 대한 가치인식의 변화에 따라 전근대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근대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현대로 진행되면서 영토주권에 대한 야욕이 시대적으로 다르게 나타난다 </a:t>
            </a: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시대별 국가의 형태를 보면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대체로 전근대는 민족국가의 형태이고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근대는 국민국가의 형태이고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현대는 다민족국가의 형태를 띠고 있다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. </a:t>
            </a:r>
            <a:endParaRPr lang="ko-KR" altLang="en-US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영토주권 침략에 있어서는 시대적으로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볼때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근대국민국가시대가 영토주권을 침략하는 시대였다면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전근대시대는 힘의 균형이 지나치고 불균형이 아니라면 속국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종주국관계를 유지하고 있었다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. </a:t>
            </a: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9144000" cy="1728192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감사합니다</a:t>
            </a:r>
            <a:r>
              <a:rPr lang="en-US" altLang="ko-KR" dirty="0" smtClean="0">
                <a:ea typeface="굴림" charset="-127"/>
              </a:rPr>
              <a:t>.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8856984" cy="6552728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영토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토지로써 구성되는 국가영역이며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국가영역중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가장 핵심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국민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일정한 국법의 지배를 받는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국가의 구성원을 말함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아시아 영토 분쟁 지역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영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200800" cy="3384376"/>
          </a:xfrm>
          <a:prstGeom prst="rect">
            <a:avLst/>
          </a:prstGeom>
        </p:spPr>
      </p:pic>
      <p:pic>
        <p:nvPicPr>
          <p:cNvPr id="5" name="그림 4" descr="국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4110236" cy="216024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800" b="1" dirty="0" smtClean="0">
                <a:latin typeface="바탕체" pitchFamily="17" charset="-127"/>
                <a:ea typeface="바탕체" pitchFamily="17" charset="-127"/>
              </a:rPr>
              <a:t>본론</a:t>
            </a:r>
            <a:r>
              <a:rPr lang="en-US" altLang="ko-KR" sz="2800" b="1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(1)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전근대의 민족국가와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1.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헤게모니 관계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종속국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/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속국체제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)</a:t>
            </a: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전근대 헤게모니 구도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군주권을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침탈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군주권을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예속하는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종주국과 속국의 관계로 표현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종주국 속국 관계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한국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대마도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여진족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-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한국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일본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–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아이누민족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유구민족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 대마도를 우리 영토로 표기한 고지서</a:t>
            </a:r>
            <a:endParaRPr lang="en-US" altLang="ko-KR" sz="18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1600" b="0" dirty="0" smtClean="0">
                <a:latin typeface="바탕체" pitchFamily="17" charset="-127"/>
                <a:ea typeface="바탕체" pitchFamily="17" charset="-127"/>
              </a:rPr>
              <a:t>                                       </a:t>
            </a:r>
            <a:endParaRPr lang="en-US" altLang="ko-KR" sz="16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5" name="그림 4" descr="속속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5" y="1988840"/>
            <a:ext cx="4464496" cy="338437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(2)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전근대의 국경지대 설정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오늘날 선을 경계로 영토적 국경이 된 것은 몇 세기 되지 않음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근대이전에는 영역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그자체가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국경이었으며 오늘날과 국경이란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개념자체가 많이 달랐음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5" name="그림 4" descr="국경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320480" cy="3096344"/>
          </a:xfrm>
          <a:prstGeom prst="rect">
            <a:avLst/>
          </a:prstGeom>
        </p:spPr>
      </p:pic>
      <p:pic>
        <p:nvPicPr>
          <p:cNvPr id="6" name="그림 5" descr="국경선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3960440" cy="3121411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(3)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영토 주권과 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전근대 시대의 경우 절대군주제 형태로 군주가 영토의 소유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서양은 봉건사회로 세부적 주종관계 상류층 영토 소유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동서양 모두 신분층이 나누어져 있어 평민계층은 영토와 자유를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누리지 못하고 백성들조차 군주의 것이기에 민권조차도 없었다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서양의 계급사회</a:t>
            </a:r>
            <a:r>
              <a:rPr lang="en-US" altLang="ko-KR" sz="1800" b="0" dirty="0" smtClean="0">
                <a:latin typeface="바탕체" pitchFamily="17" charset="-127"/>
                <a:ea typeface="바탕체" pitchFamily="17" charset="-127"/>
              </a:rPr>
              <a:t>                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동양</a:t>
            </a:r>
            <a:r>
              <a:rPr lang="en-US" altLang="ko-KR" sz="1800" b="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조선시대</a:t>
            </a:r>
            <a:r>
              <a:rPr lang="en-US" altLang="ko-KR" sz="1800" b="0" dirty="0" smtClean="0">
                <a:latin typeface="바탕체" pitchFamily="17" charset="-127"/>
                <a:ea typeface="바탕체" pitchFamily="17" charset="-127"/>
              </a:rPr>
              <a:t>)</a:t>
            </a:r>
            <a:r>
              <a:rPr lang="ko-KR" altLang="en-US" sz="1800" b="0" dirty="0" smtClean="0">
                <a:latin typeface="바탕체" pitchFamily="17" charset="-127"/>
                <a:ea typeface="바탕체" pitchFamily="17" charset="-127"/>
              </a:rPr>
              <a:t> 양반과 평민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5" name="그림 4" descr="봉건사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3600400" cy="2952328"/>
          </a:xfrm>
          <a:prstGeom prst="rect">
            <a:avLst/>
          </a:prstGeom>
        </p:spPr>
      </p:pic>
      <p:pic>
        <p:nvPicPr>
          <p:cNvPr id="6" name="그림 5" descr="17_viva1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564905"/>
            <a:ext cx="3312368" cy="302433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144000" cy="432048"/>
          </a:xfrm>
        </p:spPr>
        <p:txBody>
          <a:bodyPr/>
          <a:lstStyle/>
          <a:p>
            <a:pPr algn="l"/>
            <a:r>
              <a:rPr lang="ko-KR" altLang="en-US" sz="2800" b="1" dirty="0" smtClean="0">
                <a:latin typeface="바탕체" pitchFamily="17" charset="-127"/>
                <a:ea typeface="바탕체" pitchFamily="17" charset="-127"/>
              </a:rPr>
              <a:t>본론</a:t>
            </a:r>
            <a:r>
              <a:rPr lang="en-US" altLang="ko-KR" sz="2800" b="1" dirty="0" smtClean="0">
                <a:latin typeface="바탕체" pitchFamily="17" charset="-127"/>
                <a:ea typeface="바탕체" pitchFamily="17" charset="-127"/>
              </a:rPr>
              <a:t>2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(1)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근대의 국민국가와 영토주권과 민권자유</a:t>
            </a:r>
            <a:endParaRPr lang="en-US" altLang="ko-KR" sz="28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1.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헤게모니관계</a:t>
            </a:r>
            <a:r>
              <a:rPr lang="en-US" altLang="ko-KR" sz="18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약소민족과 국가에 대한 영토침략과 민족문화 학살</a:t>
            </a:r>
            <a:r>
              <a:rPr lang="en-US" altLang="ko-KR" sz="1800" dirty="0" smtClean="0">
                <a:latin typeface="바탕체" pitchFamily="17" charset="-127"/>
                <a:ea typeface="바탕체" pitchFamily="17" charset="-127"/>
              </a:rPr>
              <a:t>)</a:t>
            </a: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근대시대에 들어와서 영토 침략이 빈번이 일어남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침략에 대응하여 맞서기도 하고 타 영토에 병합되기도 함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영토 침략방법 중 전쟁이나 협박을 통하여 조약을 체결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영토 침략을 통한 타 영토에 대한 식민지화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(2)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근대의 국민국가와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영국의 중국 침략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</a:t>
            </a: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 </a:t>
            </a:r>
          </a:p>
          <a:p>
            <a:r>
              <a:rPr lang="en-US" altLang="ko-KR" sz="2000" b="0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                           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전성기 당시 청나라 지도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천진조약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베이징 조약에 의거하여 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영국에게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구룡반도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홍콩섬을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넘겨줌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 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삼국간섭 이후 신계지 까지 영국에게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넘겨 주었다가</a:t>
            </a:r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1997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년이 되어서야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 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홍콩섬을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비롯 </a:t>
            </a:r>
            <a:r>
              <a:rPr lang="ko-KR" altLang="en-US" sz="2000" b="0" dirty="0" err="1" smtClean="0">
                <a:latin typeface="바탕체" pitchFamily="17" charset="-127"/>
                <a:ea typeface="바탕체" pitchFamily="17" charset="-127"/>
              </a:rPr>
              <a:t>조차지를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돌려받음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2208245"/>
          </a:xfrm>
          <a:prstGeom prst="rect">
            <a:avLst/>
          </a:prstGeom>
        </p:spPr>
      </p:pic>
      <p:pic>
        <p:nvPicPr>
          <p:cNvPr id="5" name="그림 4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816424" cy="309634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/>
          <a:lstStyle/>
          <a:p>
            <a:pPr algn="l"/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(3)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근대의 국민국가와 영토주권과 민권자유</a:t>
            </a:r>
            <a:endParaRPr lang="en-US" altLang="ko-KR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8856984" cy="6120680"/>
          </a:xfrm>
        </p:spPr>
        <p:txBody>
          <a:bodyPr/>
          <a:lstStyle/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º</a:t>
            </a:r>
            <a:r>
              <a:rPr lang="ko-KR" altLang="en-US" sz="2000" b="0" dirty="0" smtClean="0">
                <a:latin typeface="바탕체" pitchFamily="17" charset="-127"/>
                <a:ea typeface="바탕체" pitchFamily="17" charset="-127"/>
              </a:rPr>
              <a:t> 러시아 중국간의 조약</a:t>
            </a:r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sz="20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1600" b="0" dirty="0" smtClean="0">
                <a:latin typeface="바탕체" pitchFamily="17" charset="-127"/>
                <a:ea typeface="바탕체" pitchFamily="17" charset="-127"/>
              </a:rPr>
              <a:t>                빗살 무늬 모양 러시아가 </a:t>
            </a:r>
            <a:r>
              <a:rPr lang="ko-KR" altLang="en-US" sz="1600" b="0" dirty="0" err="1" smtClean="0">
                <a:latin typeface="바탕체" pitchFamily="17" charset="-127"/>
                <a:ea typeface="바탕체" pitchFamily="17" charset="-127"/>
              </a:rPr>
              <a:t>아이훈</a:t>
            </a:r>
            <a:r>
              <a:rPr lang="ko-KR" altLang="en-US" sz="1600" b="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600" b="0" dirty="0" err="1" smtClean="0">
                <a:latin typeface="바탕체" pitchFamily="17" charset="-127"/>
                <a:ea typeface="바탕체" pitchFamily="17" charset="-127"/>
              </a:rPr>
              <a:t>조약때</a:t>
            </a:r>
            <a:r>
              <a:rPr lang="ko-KR" altLang="en-US" sz="1600" b="0" dirty="0" smtClean="0">
                <a:latin typeface="바탕체" pitchFamily="17" charset="-127"/>
                <a:ea typeface="바탕체" pitchFamily="17" charset="-127"/>
              </a:rPr>
              <a:t> 가져간 영토</a:t>
            </a:r>
            <a:endParaRPr lang="en-US" altLang="ko-KR" sz="16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1600" b="0" dirty="0" smtClean="0">
                <a:latin typeface="바탕체" pitchFamily="17" charset="-127"/>
                <a:ea typeface="바탕체" pitchFamily="17" charset="-127"/>
              </a:rPr>
              <a:t>              줄무늬 모양은 베이징 </a:t>
            </a:r>
            <a:r>
              <a:rPr lang="ko-KR" altLang="en-US" sz="1600" b="0" dirty="0" err="1" smtClean="0">
                <a:latin typeface="바탕체" pitchFamily="17" charset="-127"/>
                <a:ea typeface="바탕체" pitchFamily="17" charset="-127"/>
              </a:rPr>
              <a:t>조약때</a:t>
            </a:r>
            <a:r>
              <a:rPr lang="ko-KR" altLang="en-US" sz="1600" b="0" dirty="0" smtClean="0">
                <a:latin typeface="바탕체" pitchFamily="17" charset="-127"/>
                <a:ea typeface="바탕체" pitchFamily="17" charset="-127"/>
              </a:rPr>
              <a:t> 추가로 가져간 연해주 지역</a:t>
            </a:r>
            <a:endParaRPr lang="en-US" altLang="ko-KR" sz="1600" b="0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en-US" altLang="ko-KR" sz="2000" b="0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sz="2000" b="0" dirty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4" name="그림 3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696744" cy="39624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Office 테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363</TotalTime>
  <Words>1262</Words>
  <Application>Microsoft Office PowerPoint</Application>
  <PresentationFormat>화면 슬라이드 쇼(4:3)</PresentationFormat>
  <Paragraphs>354</Paragraphs>
  <Slides>27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cloud_skipper</vt:lpstr>
      <vt:lpstr>     3. 근대 동아시아의 영토주권 변천과                                                                       민권자유와의 관계성</vt:lpstr>
      <vt:lpstr>서론</vt:lpstr>
      <vt:lpstr>슬라이드 3</vt:lpstr>
      <vt:lpstr>본론1 (1)전근대의 민족국가와 영토주권과 민권자유</vt:lpstr>
      <vt:lpstr>(2)전근대의 국경지대 설정</vt:lpstr>
      <vt:lpstr>(3)영토 주권과 자유</vt:lpstr>
      <vt:lpstr>본론2 (1)근대의 국민국가와 영토주권과 민권자유</vt:lpstr>
      <vt:lpstr>(2)근대의 국민국가와 영토주권과 민권자유</vt:lpstr>
      <vt:lpstr>(3)근대의 국민국가와 영토주권과 민권자유</vt:lpstr>
      <vt:lpstr>(4)근대의 국민국가와 영토주권과 민권자유</vt:lpstr>
      <vt:lpstr>(5)근대의 국민국가와 영토주권과 민권자유</vt:lpstr>
      <vt:lpstr>본론3 (1)현대의 다민족 국가와 영토주권과 민권자유</vt:lpstr>
      <vt:lpstr>(2)현대의 다민족 국가와 영토주권과 민권자유</vt:lpstr>
      <vt:lpstr>(3)현대의 다민족 국가와 영토주권과 민권자유</vt:lpstr>
      <vt:lpstr>(4)현대의 다민족 국가와 영토주권과 민권자유</vt:lpstr>
      <vt:lpstr>본론4 (1) 동아시아 3국의 영토주권의 변천과 민권자유</vt:lpstr>
      <vt:lpstr>(2) 동아시아 3국의 영토주권의 변천과 민권자유</vt:lpstr>
      <vt:lpstr>(3) 동아시아 3국의 영토주권의 변천과 민권자유</vt:lpstr>
      <vt:lpstr>(4) 동아시아 3국의 영토주권의 변천과 민권자유</vt:lpstr>
      <vt:lpstr>(5) 동아시아 3국의 영토주권의 변천과 민권자유</vt:lpstr>
      <vt:lpstr>(6) 동아시아 3국의 영토주권의 변천과 민권자유</vt:lpstr>
      <vt:lpstr>(7) 동아시아 3국의 영토주권의 변천과 민권자유</vt:lpstr>
      <vt:lpstr>(8) 동아시아 3국의 영토주권의 변천과 민권자유</vt:lpstr>
      <vt:lpstr>(9) 동아시아 3국의 영토주권의 변천과 민권자유</vt:lpstr>
      <vt:lpstr>영토 주권과 민권자유에 대한 현안과 과제</vt:lpstr>
      <vt:lpstr>결 론</vt:lpstr>
      <vt:lpstr>감사합니다.</vt:lpstr>
    </vt:vector>
  </TitlesOfParts>
  <Company>XP SP3 FINAL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3. 근대 동아시아의 영토주권 변천과                                                                       민권자유와의 관계성</dc:title>
  <dc:creator>snoopy</dc:creator>
  <cp:lastModifiedBy>snoopy</cp:lastModifiedBy>
  <cp:revision>139</cp:revision>
  <dcterms:created xsi:type="dcterms:W3CDTF">2011-10-10T13:18:59Z</dcterms:created>
  <dcterms:modified xsi:type="dcterms:W3CDTF">2011-10-11T02:36:07Z</dcterms:modified>
</cp:coreProperties>
</file>