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8" r:id="rId8"/>
    <p:sldId id="263" r:id="rId9"/>
    <p:sldId id="269" r:id="rId10"/>
    <p:sldId id="270" r:id="rId11"/>
    <p:sldId id="272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B0E72-ED30-426D-90CA-0318557EF2F7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05673-C39B-4B47-A8C8-EEE068FDE0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3429024"/>
          </a:xfrm>
          <a:noFill/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ko-KR" altLang="en-US" sz="6500" b="1" dirty="0" err="1" smtClean="0">
                <a:ln w="508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궁서" pitchFamily="18" charset="-127"/>
                <a:ea typeface="궁서" pitchFamily="18" charset="-127"/>
              </a:rPr>
              <a:t>화과자와</a:t>
            </a:r>
            <a:r>
              <a:rPr lang="ko-KR" altLang="en-US" sz="6500" b="1" dirty="0" smtClean="0">
                <a:ln w="508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궁서" pitchFamily="18" charset="-127"/>
                <a:ea typeface="궁서" pitchFamily="18" charset="-127"/>
              </a:rPr>
              <a:t> </a:t>
            </a:r>
            <a:r>
              <a:rPr lang="en-US" altLang="ko-KR" sz="6500" b="1" dirty="0" smtClean="0">
                <a:ln w="508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궁서" pitchFamily="18" charset="-127"/>
                <a:ea typeface="궁서" pitchFamily="18" charset="-127"/>
              </a:rPr>
              <a:t/>
            </a:r>
            <a:br>
              <a:rPr lang="en-US" altLang="ko-KR" sz="6500" b="1" dirty="0" smtClean="0">
                <a:ln w="508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궁서" pitchFamily="18" charset="-127"/>
                <a:ea typeface="궁서" pitchFamily="18" charset="-127"/>
              </a:rPr>
            </a:br>
            <a:r>
              <a:rPr lang="ko-KR" altLang="en-US" sz="6500" b="1" dirty="0" smtClean="0">
                <a:ln w="508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궁서" pitchFamily="18" charset="-127"/>
                <a:ea typeface="궁서" pitchFamily="18" charset="-127"/>
              </a:rPr>
              <a:t>일본의 연중행사</a:t>
            </a:r>
            <a:endParaRPr lang="ko-KR" altLang="en-US" sz="6500" b="1" dirty="0">
              <a:ln w="50800"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>
                  <a:lumMod val="50000"/>
                </a:schemeClr>
              </a:solidFill>
              <a:latin typeface="궁서" pitchFamily="18" charset="-127"/>
              <a:ea typeface="궁서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743200" y="4714884"/>
            <a:ext cx="6400800" cy="1752600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일본어일본학과 박지현</a:t>
            </a:r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ko-KR" altLang="en-US" dirty="0" smtClean="0">
                <a:solidFill>
                  <a:schemeClr val="bg1"/>
                </a:solidFill>
              </a:rPr>
              <a:t>일본어일본학과 윤혜민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285784" y="0"/>
            <a:ext cx="97155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4. </a:t>
            </a:r>
            <a:r>
              <a:rPr lang="ko-KR" alt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일본연중행사에 따른 </a:t>
            </a:r>
            <a:r>
              <a:rPr lang="ko-KR" altLang="en-US" sz="44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화과자의</a:t>
            </a:r>
            <a:r>
              <a:rPr lang="ko-KR" alt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쓰임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제목 7"/>
          <p:cNvSpPr txBox="1">
            <a:spLocks/>
          </p:cNvSpPr>
          <p:nvPr/>
        </p:nvSpPr>
        <p:spPr>
          <a:xfrm>
            <a:off x="0" y="3212976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ko-KR" altLang="en-US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altLang="ko-KR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12</a:t>
            </a:r>
            <a:r>
              <a:rPr kumimoji="0" lang="ko-KR" altLang="en-US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월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7"/>
          <p:cNvSpPr txBox="1">
            <a:spLocks/>
          </p:cNvSpPr>
          <p:nvPr/>
        </p:nvSpPr>
        <p:spPr>
          <a:xfrm>
            <a:off x="0" y="1052736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6350" stA="60000" endA="900" endPos="60000" dist="29997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ko-KR" altLang="en-US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ko-KR" altLang="en-US" sz="2800" b="1" cap="all" dirty="0" err="1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七五三</a:t>
            </a:r>
            <a:r>
              <a:rPr lang="ko-KR" altLang="en-US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 </a:t>
            </a:r>
            <a:endParaRPr kumimoji="0" lang="ko-KR" altLang="en-US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6350" stA="60000" endA="900" endPos="60000" dist="29997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6350" stA="60000" endA="900" endPos="60000" dist="29997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85720" y="4437112"/>
            <a:ext cx="8358246" cy="21351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0" y="1700808"/>
            <a:ext cx="7500958" cy="18573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altLang="ko-KR" sz="1700" dirty="0" smtClean="0">
                <a:solidFill>
                  <a:schemeClr val="bg1"/>
                </a:solidFill>
              </a:rPr>
              <a:t> 11</a:t>
            </a:r>
            <a:r>
              <a:rPr lang="ko-KR" altLang="en-US" sz="1700" dirty="0" smtClean="0">
                <a:solidFill>
                  <a:schemeClr val="bg1"/>
                </a:solidFill>
              </a:rPr>
              <a:t>월 </a:t>
            </a:r>
            <a:r>
              <a:rPr lang="en-US" altLang="ko-KR" sz="1700" dirty="0" smtClean="0">
                <a:solidFill>
                  <a:schemeClr val="bg1"/>
                </a:solidFill>
              </a:rPr>
              <a:t>15</a:t>
            </a:r>
            <a:r>
              <a:rPr lang="ko-KR" altLang="en-US" sz="1700" dirty="0" smtClean="0">
                <a:solidFill>
                  <a:schemeClr val="bg1"/>
                </a:solidFill>
              </a:rPr>
              <a:t>일은 남자아이가 </a:t>
            </a:r>
            <a:r>
              <a:rPr lang="en-US" altLang="ko-KR" sz="1700" dirty="0" smtClean="0">
                <a:solidFill>
                  <a:schemeClr val="bg1"/>
                </a:solidFill>
              </a:rPr>
              <a:t>3</a:t>
            </a:r>
            <a:r>
              <a:rPr lang="ko-KR" altLang="en-US" sz="1700" dirty="0" smtClean="0">
                <a:solidFill>
                  <a:schemeClr val="bg1"/>
                </a:solidFill>
              </a:rPr>
              <a:t>살과 </a:t>
            </a:r>
            <a:r>
              <a:rPr lang="en-US" altLang="ko-KR" sz="1700" dirty="0" smtClean="0">
                <a:solidFill>
                  <a:schemeClr val="bg1"/>
                </a:solidFill>
              </a:rPr>
              <a:t>5</a:t>
            </a:r>
            <a:r>
              <a:rPr lang="ko-KR" altLang="en-US" sz="1700" dirty="0" smtClean="0">
                <a:solidFill>
                  <a:schemeClr val="bg1"/>
                </a:solidFill>
              </a:rPr>
              <a:t>살이 된 것을</a:t>
            </a:r>
            <a:r>
              <a:rPr lang="en-US" altLang="ko-KR" sz="1700" dirty="0" smtClean="0">
                <a:solidFill>
                  <a:schemeClr val="bg1"/>
                </a:solidFill>
              </a:rPr>
              <a:t>, </a:t>
            </a:r>
            <a:r>
              <a:rPr lang="ko-KR" altLang="en-US" sz="1700" dirty="0" smtClean="0">
                <a:solidFill>
                  <a:schemeClr val="bg1"/>
                </a:solidFill>
              </a:rPr>
              <a:t>여자아이가 </a:t>
            </a:r>
            <a:r>
              <a:rPr lang="en-US" altLang="ko-KR" sz="1700" dirty="0" smtClean="0">
                <a:solidFill>
                  <a:schemeClr val="bg1"/>
                </a:solidFill>
              </a:rPr>
              <a:t>3</a:t>
            </a:r>
            <a:r>
              <a:rPr lang="ko-KR" altLang="en-US" sz="1700" dirty="0" smtClean="0">
                <a:solidFill>
                  <a:schemeClr val="bg1"/>
                </a:solidFill>
              </a:rPr>
              <a:t>살과 </a:t>
            </a:r>
            <a:r>
              <a:rPr lang="en-US" altLang="ko-KR" sz="1700" dirty="0" smtClean="0">
                <a:solidFill>
                  <a:schemeClr val="bg1"/>
                </a:solidFill>
              </a:rPr>
              <a:t>7</a:t>
            </a:r>
            <a:r>
              <a:rPr lang="ko-KR" altLang="en-US" sz="1700" dirty="0" smtClean="0">
                <a:solidFill>
                  <a:schemeClr val="bg1"/>
                </a:solidFill>
              </a:rPr>
              <a:t>살이 된 것을 축하하여 나들이 옷을 입혀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宮參</a:t>
            </a:r>
            <a:r>
              <a:rPr lang="ko-KR" altLang="en-US" sz="1700" dirty="0" smtClean="0">
                <a:solidFill>
                  <a:schemeClr val="bg1"/>
                </a:solidFill>
              </a:rPr>
              <a:t>り</a:t>
            </a:r>
            <a:r>
              <a:rPr lang="en-US" altLang="ko-KR" sz="1700" dirty="0" smtClean="0">
                <a:solidFill>
                  <a:schemeClr val="bg1"/>
                </a:solidFill>
              </a:rPr>
              <a:t>(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미야마이리</a:t>
            </a:r>
            <a:r>
              <a:rPr lang="en-US" altLang="ko-KR" sz="1700" dirty="0" smtClean="0">
                <a:solidFill>
                  <a:schemeClr val="bg1"/>
                </a:solidFill>
              </a:rPr>
              <a:t>)</a:t>
            </a:r>
            <a:r>
              <a:rPr lang="ko-KR" altLang="en-US" sz="1700" dirty="0" smtClean="0">
                <a:solidFill>
                  <a:schemeClr val="bg1"/>
                </a:solidFill>
              </a:rPr>
              <a:t>를 하며 아이들의 행복과 건강을 기원하는 행사인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七五三</a:t>
            </a:r>
            <a:r>
              <a:rPr lang="en-US" altLang="ko-KR" sz="1700" dirty="0" smtClean="0">
                <a:solidFill>
                  <a:schemeClr val="bg1"/>
                </a:solidFill>
              </a:rPr>
              <a:t>(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시치고상</a:t>
            </a:r>
            <a:r>
              <a:rPr lang="en-US" altLang="ko-KR" sz="1700" dirty="0" smtClean="0">
                <a:solidFill>
                  <a:schemeClr val="bg1"/>
                </a:solidFill>
              </a:rPr>
              <a:t>)</a:t>
            </a:r>
            <a:r>
              <a:rPr lang="ko-KR" altLang="en-US" sz="1700" dirty="0" smtClean="0">
                <a:solidFill>
                  <a:schemeClr val="bg1"/>
                </a:solidFill>
              </a:rPr>
              <a:t>이다</a:t>
            </a:r>
            <a:r>
              <a:rPr lang="en-US" altLang="ko-KR" sz="1700" dirty="0" smtClean="0">
                <a:solidFill>
                  <a:schemeClr val="bg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700" dirty="0" smtClean="0">
                <a:solidFill>
                  <a:schemeClr val="bg1"/>
                </a:solidFill>
              </a:rPr>
              <a:t> 이 날 먹는 과자로는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千歲飴</a:t>
            </a:r>
            <a:r>
              <a:rPr lang="en-US" altLang="ko-KR" sz="1700" dirty="0" smtClean="0">
                <a:solidFill>
                  <a:schemeClr val="bg1"/>
                </a:solidFill>
              </a:rPr>
              <a:t>(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치토세아메</a:t>
            </a:r>
            <a:r>
              <a:rPr lang="en-US" altLang="ko-KR" sz="1700" dirty="0" smtClean="0">
                <a:solidFill>
                  <a:schemeClr val="bg1"/>
                </a:solidFill>
              </a:rPr>
              <a:t>:</a:t>
            </a:r>
            <a:r>
              <a:rPr lang="ko-KR" altLang="en-US" sz="1700" dirty="0" smtClean="0">
                <a:solidFill>
                  <a:schemeClr val="bg1"/>
                </a:solidFill>
              </a:rPr>
              <a:t>가래엿 일종</a:t>
            </a:r>
            <a:r>
              <a:rPr lang="en-US" altLang="ko-KR" sz="1700" dirty="0" smtClean="0">
                <a:solidFill>
                  <a:schemeClr val="bg1"/>
                </a:solidFill>
              </a:rPr>
              <a:t>), </a:t>
            </a:r>
            <a:r>
              <a:rPr lang="ko-KR" altLang="en-US" sz="1700" dirty="0" smtClean="0">
                <a:solidFill>
                  <a:schemeClr val="bg1"/>
                </a:solidFill>
              </a:rPr>
              <a:t>稚兒饅頭</a:t>
            </a:r>
            <a:r>
              <a:rPr lang="en-US" altLang="ko-KR" sz="1700" dirty="0" smtClean="0">
                <a:solidFill>
                  <a:schemeClr val="bg1"/>
                </a:solidFill>
              </a:rPr>
              <a:t>(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치고만쥬</a:t>
            </a:r>
            <a:r>
              <a:rPr lang="en-US" altLang="ko-KR" sz="1700" dirty="0" smtClean="0">
                <a:solidFill>
                  <a:schemeClr val="bg1"/>
                </a:solidFill>
              </a:rPr>
              <a:t>),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홍백만쥬</a:t>
            </a:r>
            <a:r>
              <a:rPr lang="ko-KR" altLang="en-US" sz="1700" dirty="0" smtClean="0">
                <a:solidFill>
                  <a:schemeClr val="bg1"/>
                </a:solidFill>
              </a:rPr>
              <a:t> 등이 있다</a:t>
            </a:r>
            <a:r>
              <a:rPr lang="en-US" altLang="ko-KR" sz="1700" dirty="0" smtClean="0">
                <a:solidFill>
                  <a:schemeClr val="bg1"/>
                </a:solidFill>
              </a:rPr>
              <a:t>.</a:t>
            </a:r>
          </a:p>
          <a:p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0" y="3789040"/>
            <a:ext cx="7143768" cy="29523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700" dirty="0" smtClean="0">
                <a:solidFill>
                  <a:schemeClr val="bg1"/>
                </a:solidFill>
              </a:rPr>
              <a:t>일본은 동지가 되면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단호박을</a:t>
            </a:r>
            <a:r>
              <a:rPr lang="ko-KR" altLang="en-US" sz="1700" dirty="0" smtClean="0">
                <a:solidFill>
                  <a:schemeClr val="bg1"/>
                </a:solidFill>
              </a:rPr>
              <a:t> 먹거나 목욕물에 유자를 넣어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유자탕</a:t>
            </a:r>
            <a:r>
              <a:rPr lang="ko-KR" altLang="en-US" sz="1700" dirty="0" smtClean="0">
                <a:solidFill>
                  <a:schemeClr val="bg1"/>
                </a:solidFill>
              </a:rPr>
              <a:t> 목욕을 하는 풍습이 있다</a:t>
            </a:r>
            <a:r>
              <a:rPr lang="en-US" altLang="ko-KR" sz="1700" dirty="0" smtClean="0">
                <a:solidFill>
                  <a:schemeClr val="bg1"/>
                </a:solidFill>
              </a:rPr>
              <a:t>.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유자탕</a:t>
            </a:r>
            <a:r>
              <a:rPr lang="ko-KR" altLang="en-US" sz="1700" dirty="0" smtClean="0">
                <a:solidFill>
                  <a:schemeClr val="bg1"/>
                </a:solidFill>
              </a:rPr>
              <a:t> 목욕을 하면 살이 건조해지거나 트는 것을 막고 감기를 예방하는데 좋다고 알려져 있어 과자에서도 많은 시도가 이루어지고 있다</a:t>
            </a:r>
            <a:r>
              <a:rPr lang="en-US" altLang="ko-KR" sz="1700" dirty="0" smtClean="0">
                <a:solidFill>
                  <a:schemeClr val="bg1"/>
                </a:solidFill>
              </a:rPr>
              <a:t>. </a:t>
            </a:r>
            <a:r>
              <a:rPr lang="ko-KR" altLang="en-US" sz="1700" dirty="0" smtClean="0">
                <a:solidFill>
                  <a:schemeClr val="bg1"/>
                </a:solidFill>
              </a:rPr>
              <a:t>특정 시기만이 아닌 연중에 늘 판매되는 유자과자가 있기도 하지만</a:t>
            </a:r>
            <a:r>
              <a:rPr lang="en-US" altLang="ko-KR" sz="1700" dirty="0" smtClean="0">
                <a:solidFill>
                  <a:schemeClr val="bg1"/>
                </a:solidFill>
              </a:rPr>
              <a:t>, </a:t>
            </a:r>
            <a:r>
              <a:rPr lang="ko-KR" altLang="en-US" sz="1700" dirty="0" smtClean="0">
                <a:solidFill>
                  <a:schemeClr val="bg1"/>
                </a:solidFill>
              </a:rPr>
              <a:t>생과자로는 동지와 관련해 </a:t>
            </a:r>
            <a:r>
              <a:rPr lang="en-US" altLang="ko-KR" sz="1700" dirty="0" smtClean="0">
                <a:solidFill>
                  <a:schemeClr val="bg1"/>
                </a:solidFill>
              </a:rPr>
              <a:t>12</a:t>
            </a:r>
            <a:r>
              <a:rPr lang="ko-KR" altLang="en-US" sz="1700" dirty="0" smtClean="0">
                <a:solidFill>
                  <a:schemeClr val="bg1"/>
                </a:solidFill>
              </a:rPr>
              <a:t>월에 많이 만들어 지고 있다</a:t>
            </a:r>
            <a:r>
              <a:rPr lang="en-US" altLang="ko-KR" sz="1700" dirty="0" smtClean="0">
                <a:solidFill>
                  <a:schemeClr val="bg1"/>
                </a:solidFill>
              </a:rPr>
              <a:t>. 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700" dirty="0" smtClean="0">
                <a:solidFill>
                  <a:schemeClr val="bg1"/>
                </a:solidFill>
              </a:rPr>
              <a:t>일본인들은 눈을 매우 아름답게 느끼기 때문에 겨울이 되면 눈처럼 하얀 생과자를 만들거나 소나무</a:t>
            </a:r>
            <a:r>
              <a:rPr lang="en-US" altLang="ko-KR" sz="1700" dirty="0" smtClean="0">
                <a:solidFill>
                  <a:schemeClr val="bg1"/>
                </a:solidFill>
              </a:rPr>
              <a:t>, </a:t>
            </a:r>
            <a:r>
              <a:rPr lang="ko-KR" altLang="en-US" sz="1700" dirty="0" smtClean="0">
                <a:solidFill>
                  <a:schemeClr val="bg1"/>
                </a:solidFill>
              </a:rPr>
              <a:t>대나무</a:t>
            </a:r>
            <a:r>
              <a:rPr lang="en-US" altLang="ko-KR" sz="1700" dirty="0" smtClean="0">
                <a:solidFill>
                  <a:schemeClr val="bg1"/>
                </a:solidFill>
              </a:rPr>
              <a:t>, </a:t>
            </a:r>
            <a:r>
              <a:rPr lang="ko-KR" altLang="en-US" sz="1700" dirty="0" smtClean="0">
                <a:solidFill>
                  <a:schemeClr val="bg1"/>
                </a:solidFill>
              </a:rPr>
              <a:t>매화 꽃 형태에 흰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소보루를</a:t>
            </a:r>
            <a:r>
              <a:rPr lang="ko-KR" altLang="en-US" sz="1700" dirty="0" smtClean="0">
                <a:solidFill>
                  <a:schemeClr val="bg1"/>
                </a:solidFill>
              </a:rPr>
              <a:t> 뿌려 마치 눈이 내린 것 같은 모양의 생과자를 만들기도 한다</a:t>
            </a:r>
            <a:r>
              <a:rPr lang="en-US" altLang="ko-KR" sz="1700" dirty="0" smtClean="0">
                <a:solidFill>
                  <a:schemeClr val="bg1"/>
                </a:solidFill>
              </a:rPr>
              <a:t>.</a:t>
            </a:r>
            <a:endParaRPr lang="ko-KR" altLang="en-US" sz="1700" dirty="0" smtClean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5" y="1428736"/>
            <a:ext cx="2000264" cy="226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05064"/>
            <a:ext cx="1803450" cy="2192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05064"/>
            <a:ext cx="16859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71604" y="2928934"/>
            <a:ext cx="5929354" cy="1470025"/>
          </a:xfrm>
          <a:noFill/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6500" dirty="0" smtClean="0">
                <a:solidFill>
                  <a:schemeClr val="bg1"/>
                </a:solidFill>
                <a:latin typeface="궁서" pitchFamily="18" charset="-127"/>
                <a:ea typeface="궁서" pitchFamily="18" charset="-127"/>
              </a:rPr>
              <a:t>감사합니다 </a:t>
            </a:r>
            <a:r>
              <a:rPr lang="en-US" altLang="ko-KR" sz="6500" dirty="0" smtClean="0">
                <a:solidFill>
                  <a:schemeClr val="bg1"/>
                </a:solidFill>
                <a:latin typeface="궁서" pitchFamily="18" charset="-127"/>
                <a:ea typeface="궁서" pitchFamily="18" charset="-127"/>
              </a:rPr>
              <a:t>^^</a:t>
            </a:r>
            <a:endParaRPr lang="ko-KR" altLang="en-US" sz="6500" dirty="0">
              <a:solidFill>
                <a:schemeClr val="bg1"/>
              </a:solidFill>
              <a:latin typeface="궁서" pitchFamily="18" charset="-127"/>
              <a:ea typeface="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3043230" cy="11430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ko-KR" altLang="en-US" b="1" dirty="0" smtClean="0">
                <a:ln w="508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궁서" pitchFamily="18" charset="-127"/>
                <a:ea typeface="궁서" pitchFamily="18" charset="-127"/>
              </a:rPr>
              <a:t>목차</a:t>
            </a:r>
            <a:endParaRPr lang="ko-KR" altLang="en-US" b="1" dirty="0"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200024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</a:rPr>
              <a:t>1. </a:t>
            </a:r>
            <a:r>
              <a:rPr lang="ko-KR" altLang="en-US" dirty="0" err="1">
                <a:solidFill>
                  <a:schemeClr val="bg1"/>
                </a:solidFill>
              </a:rPr>
              <a:t>화과자의</a:t>
            </a:r>
            <a:r>
              <a:rPr lang="ko-KR" altLang="en-US" dirty="0">
                <a:solidFill>
                  <a:schemeClr val="bg1"/>
                </a:solidFill>
              </a:rPr>
              <a:t> 역사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</a:rPr>
              <a:t>2. </a:t>
            </a:r>
            <a:r>
              <a:rPr lang="ko-KR" altLang="en-US" dirty="0" err="1">
                <a:solidFill>
                  <a:schemeClr val="bg1"/>
                </a:solidFill>
              </a:rPr>
              <a:t>화과자의</a:t>
            </a:r>
            <a:r>
              <a:rPr lang="ko-KR" altLang="en-US" dirty="0">
                <a:solidFill>
                  <a:schemeClr val="bg1"/>
                </a:solidFill>
              </a:rPr>
              <a:t> 분류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</a:rPr>
              <a:t>3. </a:t>
            </a:r>
            <a:r>
              <a:rPr lang="ko-KR" altLang="en-US" dirty="0" err="1">
                <a:solidFill>
                  <a:schemeClr val="bg1"/>
                </a:solidFill>
              </a:rPr>
              <a:t>화과자의</a:t>
            </a:r>
            <a:r>
              <a:rPr lang="ko-KR" altLang="en-US" dirty="0">
                <a:solidFill>
                  <a:schemeClr val="bg1"/>
                </a:solidFill>
              </a:rPr>
              <a:t> 원료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dirty="0" smtClean="0">
                <a:solidFill>
                  <a:schemeClr val="bg1"/>
                </a:solidFill>
              </a:rPr>
              <a:t>4. </a:t>
            </a:r>
            <a:r>
              <a:rPr lang="ko-KR" altLang="en-US" dirty="0">
                <a:solidFill>
                  <a:schemeClr val="bg1"/>
                </a:solidFill>
              </a:rPr>
              <a:t>일본 연중행사에 따른 </a:t>
            </a:r>
            <a:r>
              <a:rPr lang="ko-KR" altLang="en-US" dirty="0" err="1">
                <a:solidFill>
                  <a:schemeClr val="bg1"/>
                </a:solidFill>
              </a:rPr>
              <a:t>화과자의</a:t>
            </a:r>
            <a:r>
              <a:rPr lang="ko-KR" altLang="en-US" dirty="0">
                <a:solidFill>
                  <a:schemeClr val="bg1"/>
                </a:solidFill>
              </a:rPr>
              <a:t> 쓰임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285784" y="0"/>
            <a:ext cx="5229204" cy="1143000"/>
          </a:xfrm>
          <a:effectLst/>
        </p:spPr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1. </a:t>
            </a:r>
            <a:r>
              <a:rPr lang="ko-KR" altLang="en-US" dirty="0" err="1" smtClean="0">
                <a:solidFill>
                  <a:schemeClr val="bg1"/>
                </a:solidFill>
              </a:rPr>
              <a:t>화과자의</a:t>
            </a:r>
            <a:r>
              <a:rPr lang="ko-KR" altLang="en-US" dirty="0" smtClean="0">
                <a:solidFill>
                  <a:schemeClr val="bg1"/>
                </a:solidFill>
              </a:rPr>
              <a:t> 역사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" name="제목 7"/>
          <p:cNvSpPr txBox="1">
            <a:spLocks noGrp="1"/>
          </p:cNvSpPr>
          <p:nvPr>
            <p:ph idx="1"/>
          </p:nvPr>
        </p:nvSpPr>
        <p:spPr>
          <a:xfrm>
            <a:off x="142844" y="1000108"/>
            <a:ext cx="4429156" cy="857256"/>
          </a:xfrm>
          <a:prstGeom prst="roundRect">
            <a:avLst/>
          </a:prstGeom>
          <a:noFill/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endParaRPr lang="en-US" altLang="ko-KR" sz="2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ko-KR" altLang="en-US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나라</a:t>
            </a:r>
            <a:r>
              <a:rPr lang="en-US" altLang="ko-KR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․</a:t>
            </a:r>
            <a:r>
              <a:rPr lang="ko-KR" altLang="en-US" sz="28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헤이안시대</a:t>
            </a:r>
            <a:r>
              <a:rPr lang="en-US" altLang="ko-KR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(710~1192</a:t>
            </a:r>
            <a:r>
              <a:rPr lang="en-US" altLang="ko-KR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)</a:t>
            </a:r>
            <a:endParaRPr lang="ko-KR" altLang="en-US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14282" y="1785926"/>
            <a:ext cx="7858180" cy="5715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중국 당나라의 문화가 전파와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</a:rPr>
              <a:t>당과자</a:t>
            </a:r>
            <a:r>
              <a:rPr lang="ko-KR" altLang="en-US" dirty="0" smtClean="0">
                <a:solidFill>
                  <a:schemeClr val="tx1"/>
                </a:solidFill>
              </a:rPr>
              <a:t> 일본시장에 유입</a:t>
            </a:r>
            <a:r>
              <a:rPr lang="en-US" altLang="ko-KR" dirty="0" smtClean="0">
                <a:solidFill>
                  <a:schemeClr val="tx1"/>
                </a:solidFill>
              </a:rPr>
              <a:t>. </a:t>
            </a:r>
            <a:r>
              <a:rPr lang="ko-KR" altLang="en-US" dirty="0" err="1" smtClean="0">
                <a:solidFill>
                  <a:schemeClr val="tx1"/>
                </a:solidFill>
              </a:rPr>
              <a:t>화과자의</a:t>
            </a:r>
            <a:r>
              <a:rPr lang="ko-KR" altLang="en-US" dirty="0" smtClean="0">
                <a:solidFill>
                  <a:schemeClr val="tx1"/>
                </a:solidFill>
              </a:rPr>
              <a:t> 시초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제목 7"/>
          <p:cNvSpPr txBox="1">
            <a:spLocks/>
          </p:cNvSpPr>
          <p:nvPr/>
        </p:nvSpPr>
        <p:spPr>
          <a:xfrm>
            <a:off x="0" y="2285992"/>
            <a:ext cx="4286248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550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en-US" altLang="ko-KR" sz="2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ko-KR" altLang="en-US" sz="4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카마쿠라시대</a:t>
            </a:r>
            <a:r>
              <a:rPr lang="en-US" altLang="ko-KR" sz="4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(1192~1338)</a:t>
            </a:r>
            <a:endParaRPr lang="ko-KR" altLang="en-US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8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7"/>
          <p:cNvSpPr txBox="1">
            <a:spLocks/>
          </p:cNvSpPr>
          <p:nvPr/>
        </p:nvSpPr>
        <p:spPr>
          <a:xfrm>
            <a:off x="0" y="3643314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26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무로마치시대</a:t>
            </a:r>
            <a:r>
              <a:rPr lang="en-US" altLang="ko-KR" sz="2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(1338~1573)</a:t>
            </a:r>
            <a:endParaRPr lang="ko-KR" altLang="en-US" sz="2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7"/>
          <p:cNvSpPr txBox="1">
            <a:spLocks/>
          </p:cNvSpPr>
          <p:nvPr/>
        </p:nvSpPr>
        <p:spPr>
          <a:xfrm>
            <a:off x="0" y="4643446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6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26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모모야마시대</a:t>
            </a:r>
            <a:r>
              <a:rPr lang="en-US" altLang="ko-KR" sz="2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(1573~1603</a:t>
            </a:r>
            <a:r>
              <a:rPr lang="en-US" altLang="ko-KR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)</a:t>
            </a:r>
            <a:endParaRPr lang="ko-KR" altLang="en-US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85720" y="3071810"/>
            <a:ext cx="6429420" cy="5715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중국과의 무역활동으로 양갱과 </a:t>
            </a:r>
            <a:r>
              <a:rPr lang="ko-KR" altLang="en-US" dirty="0" err="1" smtClean="0">
                <a:solidFill>
                  <a:schemeClr val="bg1"/>
                </a:solidFill>
              </a:rPr>
              <a:t>만쥬가</a:t>
            </a:r>
            <a:r>
              <a:rPr lang="ko-KR" altLang="en-US" dirty="0" smtClean="0">
                <a:solidFill>
                  <a:schemeClr val="bg1"/>
                </a:solidFill>
              </a:rPr>
              <a:t> 함께 들어옴</a:t>
            </a:r>
            <a:r>
              <a:rPr lang="en-US" altLang="ko-KR" dirty="0" smtClean="0">
                <a:solidFill>
                  <a:sysClr val="windowText" lastClr="000000"/>
                </a:solidFill>
              </a:rPr>
              <a:t>.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357158" y="4357694"/>
            <a:ext cx="4714908" cy="5715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85720" y="5572140"/>
            <a:ext cx="8358246" cy="10001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포르투갈과 스페인과의 무역으로 </a:t>
            </a:r>
            <a:r>
              <a:rPr lang="ko-KR" altLang="en-US" dirty="0" err="1" smtClean="0">
                <a:solidFill>
                  <a:schemeClr val="bg1"/>
                </a:solidFill>
              </a:rPr>
              <a:t>남반과자의</a:t>
            </a:r>
            <a:r>
              <a:rPr lang="ko-KR" altLang="en-US" dirty="0" smtClean="0">
                <a:solidFill>
                  <a:schemeClr val="bg1"/>
                </a:solidFill>
              </a:rPr>
              <a:t> 유입 이것을 일본화 시키면서 더욱 발달하게 됨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</a:p>
          <a:p>
            <a:r>
              <a:rPr lang="ko-KR" altLang="en-US" dirty="0" smtClean="0">
                <a:solidFill>
                  <a:schemeClr val="bg1"/>
                </a:solidFill>
              </a:rPr>
              <a:t>다도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茶道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</a:rPr>
              <a:t>의 성행으로 차에 곁들이는 화과자의 발달이 이루어짐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285784" y="0"/>
            <a:ext cx="5229204" cy="1143000"/>
          </a:xfrm>
          <a:effectLst/>
        </p:spPr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1. </a:t>
            </a:r>
            <a:r>
              <a:rPr lang="ko-KR" altLang="en-US" dirty="0" err="1" smtClean="0">
                <a:solidFill>
                  <a:schemeClr val="bg1"/>
                </a:solidFill>
              </a:rPr>
              <a:t>화과자의</a:t>
            </a:r>
            <a:r>
              <a:rPr lang="ko-KR" altLang="en-US" dirty="0" smtClean="0">
                <a:solidFill>
                  <a:schemeClr val="bg1"/>
                </a:solidFill>
              </a:rPr>
              <a:t> 역사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" name="제목 7"/>
          <p:cNvSpPr txBox="1">
            <a:spLocks noGrp="1"/>
          </p:cNvSpPr>
          <p:nvPr>
            <p:ph idx="1"/>
          </p:nvPr>
        </p:nvSpPr>
        <p:spPr>
          <a:xfrm>
            <a:off x="0" y="1000108"/>
            <a:ext cx="4429156" cy="857256"/>
          </a:xfrm>
          <a:prstGeom prst="roundRect">
            <a:avLst/>
          </a:prstGeom>
          <a:noFill/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endParaRPr lang="en-US" altLang="ko-KR" sz="2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ko-KR" altLang="en-US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ko-KR" altLang="en-US" sz="28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에도시대</a:t>
            </a:r>
            <a:r>
              <a:rPr lang="en-US" altLang="ko-KR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(1603~1868)</a:t>
            </a:r>
            <a:endParaRPr lang="ko-KR" altLang="en-US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14282" y="1714488"/>
            <a:ext cx="8572560" cy="8572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ysClr val="windowText" lastClr="000000"/>
                </a:solidFill>
              </a:rPr>
              <a:t>활발한 무역활동으로 설탕의 구입이 쉬워져 여러 종류의 다양한 과자들이 등장</a:t>
            </a:r>
            <a:r>
              <a:rPr lang="en-US" altLang="ko-KR" dirty="0" smtClean="0">
                <a:solidFill>
                  <a:sysClr val="windowText" lastClr="000000"/>
                </a:solidFill>
              </a:rPr>
              <a:t>. </a:t>
            </a:r>
            <a:r>
              <a:rPr lang="ko-KR" altLang="en-US" dirty="0" smtClean="0">
                <a:solidFill>
                  <a:sysClr val="windowText" lastClr="000000"/>
                </a:solidFill>
              </a:rPr>
              <a:t>일본 </a:t>
            </a:r>
            <a:r>
              <a:rPr lang="ko-KR" altLang="en-US" dirty="0" err="1" smtClean="0">
                <a:solidFill>
                  <a:sysClr val="windowText" lastClr="000000"/>
                </a:solidFill>
              </a:rPr>
              <a:t>화과자의</a:t>
            </a:r>
            <a:r>
              <a:rPr lang="ko-KR" altLang="en-US" dirty="0" smtClean="0">
                <a:solidFill>
                  <a:sysClr val="windowText" lastClr="000000"/>
                </a:solidFill>
              </a:rPr>
              <a:t> 원형이 완성된 시기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6" name="제목 7"/>
          <p:cNvSpPr txBox="1">
            <a:spLocks/>
          </p:cNvSpPr>
          <p:nvPr/>
        </p:nvSpPr>
        <p:spPr>
          <a:xfrm>
            <a:off x="0" y="2428868"/>
            <a:ext cx="4071934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550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en-US" altLang="ko-KR" sz="2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4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메이</a:t>
            </a:r>
            <a:r>
              <a:rPr lang="ko-KR" altLang="en-US" sz="44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지</a:t>
            </a:r>
            <a:r>
              <a:rPr lang="ko-KR" altLang="en-US" sz="4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시대</a:t>
            </a:r>
            <a:r>
              <a:rPr lang="en-US" altLang="ko-KR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(1868~1912)</a:t>
            </a:r>
            <a:endParaRPr lang="ko-KR" altLang="en-US" sz="4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8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7"/>
          <p:cNvSpPr txBox="1">
            <a:spLocks/>
          </p:cNvSpPr>
          <p:nvPr/>
        </p:nvSpPr>
        <p:spPr>
          <a:xfrm>
            <a:off x="0" y="3714752"/>
            <a:ext cx="471487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2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다이와</a:t>
            </a:r>
            <a:r>
              <a:rPr lang="en-US" altLang="ko-KR" sz="2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</a:t>
            </a:r>
            <a:r>
              <a:rPr lang="ko-KR" altLang="en-US" sz="2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쇼와시대</a:t>
            </a:r>
            <a:r>
              <a:rPr lang="en-US" altLang="ko-KR" sz="2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(1912~1989)</a:t>
            </a:r>
            <a:endParaRPr lang="ko-KR" altLang="en-US" sz="2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7"/>
          <p:cNvSpPr txBox="1">
            <a:spLocks/>
          </p:cNvSpPr>
          <p:nvPr/>
        </p:nvSpPr>
        <p:spPr>
          <a:xfrm>
            <a:off x="0" y="5214950"/>
            <a:ext cx="4214810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2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헤이세이시</a:t>
            </a:r>
            <a:r>
              <a:rPr lang="ko-KR" altLang="en-US" sz="26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대</a:t>
            </a:r>
            <a:r>
              <a:rPr lang="en-US" altLang="ko-KR" sz="2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(1989~</a:t>
            </a:r>
            <a:r>
              <a:rPr lang="ko-KR" altLang="en-US" sz="2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현재</a:t>
            </a:r>
            <a:r>
              <a:rPr lang="en-US" altLang="ko-KR" sz="2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)</a:t>
            </a:r>
            <a:endParaRPr lang="ko-KR" altLang="en-US" sz="2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85720" y="3143248"/>
            <a:ext cx="8429684" cy="6429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해외로부터 양과자나 </a:t>
            </a:r>
            <a:r>
              <a:rPr lang="ko-KR" altLang="en-US" dirty="0" err="1" smtClean="0">
                <a:solidFill>
                  <a:schemeClr val="bg1"/>
                </a:solidFill>
              </a:rPr>
              <a:t>설탕등</a:t>
            </a:r>
            <a:r>
              <a:rPr lang="ko-KR" altLang="en-US" dirty="0" smtClean="0">
                <a:solidFill>
                  <a:schemeClr val="bg1"/>
                </a:solidFill>
              </a:rPr>
              <a:t> 물자가 대량으로 유입되어 민가에서도 과자점들이 많이 생겨남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85720" y="4357694"/>
            <a:ext cx="8358246" cy="10001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제</a:t>
            </a:r>
            <a:r>
              <a:rPr lang="en-US" altLang="ko-KR" dirty="0" smtClean="0">
                <a:solidFill>
                  <a:schemeClr val="bg1"/>
                </a:solidFill>
              </a:rPr>
              <a:t>2</a:t>
            </a:r>
            <a:r>
              <a:rPr lang="ko-KR" altLang="en-US" dirty="0" err="1" smtClean="0">
                <a:solidFill>
                  <a:schemeClr val="bg1"/>
                </a:solidFill>
              </a:rPr>
              <a:t>차세계대전으로</a:t>
            </a:r>
            <a:r>
              <a:rPr lang="ko-KR" altLang="en-US" dirty="0" smtClean="0">
                <a:solidFill>
                  <a:schemeClr val="bg1"/>
                </a:solidFill>
              </a:rPr>
              <a:t> 폐업하는 과자점 증가</a:t>
            </a:r>
            <a:r>
              <a:rPr lang="en-US" altLang="ko-KR" dirty="0" smtClean="0">
                <a:solidFill>
                  <a:schemeClr val="bg1"/>
                </a:solidFill>
              </a:rPr>
              <a:t>. 1960</a:t>
            </a:r>
            <a:r>
              <a:rPr lang="ko-KR" altLang="en-US" dirty="0" smtClean="0">
                <a:solidFill>
                  <a:schemeClr val="bg1"/>
                </a:solidFill>
              </a:rPr>
              <a:t>년대 </a:t>
            </a:r>
            <a:r>
              <a:rPr lang="ko-KR" altLang="en-US" dirty="0" err="1" smtClean="0">
                <a:solidFill>
                  <a:schemeClr val="bg1"/>
                </a:solidFill>
              </a:rPr>
              <a:t>부터의</a:t>
            </a:r>
            <a:r>
              <a:rPr lang="ko-KR" altLang="en-US" dirty="0" smtClean="0">
                <a:solidFill>
                  <a:schemeClr val="bg1"/>
                </a:solidFill>
              </a:rPr>
              <a:t> 통제완화로 전국각지의 과자점 부활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en-US" altLang="ko-KR" dirty="0">
              <a:solidFill>
                <a:schemeClr val="bg1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14282" y="5857892"/>
            <a:ext cx="8358246" cy="10001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/>
              <a:t>단맛이 </a:t>
            </a:r>
            <a:r>
              <a:rPr lang="ko-KR" altLang="en-US" dirty="0" smtClean="0"/>
              <a:t>날 정도로 </a:t>
            </a:r>
            <a:r>
              <a:rPr lang="ko-KR" altLang="en-US" dirty="0" smtClean="0"/>
              <a:t>짭조름한</a:t>
            </a:r>
            <a:r>
              <a:rPr lang="ko-KR" altLang="en-US" dirty="0" smtClean="0"/>
              <a:t> </a:t>
            </a:r>
            <a:r>
              <a:rPr lang="ko-KR" altLang="en-US" dirty="0" smtClean="0"/>
              <a:t>맛의 </a:t>
            </a:r>
            <a:r>
              <a:rPr lang="en-US" altLang="ko-KR" dirty="0" smtClean="0"/>
              <a:t>‘</a:t>
            </a:r>
            <a:r>
              <a:rPr lang="ko-KR" altLang="en-US" dirty="0" err="1" smtClean="0"/>
              <a:t>시오스위트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가 유행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-285784" y="0"/>
            <a:ext cx="5229204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2. </a:t>
            </a:r>
            <a:r>
              <a:rPr lang="ko-KR" altLang="en-US" dirty="0" err="1" smtClean="0">
                <a:solidFill>
                  <a:schemeClr val="bg1"/>
                </a:solidFill>
              </a:rPr>
              <a:t>화과자의</a:t>
            </a:r>
            <a:r>
              <a:rPr lang="ko-KR" altLang="en-US" dirty="0" smtClean="0">
                <a:solidFill>
                  <a:schemeClr val="bg1"/>
                </a:solidFill>
              </a:rPr>
              <a:t> 분류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6" name="제목 7"/>
          <p:cNvSpPr txBox="1">
            <a:spLocks/>
          </p:cNvSpPr>
          <p:nvPr/>
        </p:nvSpPr>
        <p:spPr>
          <a:xfrm>
            <a:off x="0" y="3071810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ko-KR" altLang="en-US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ko-KR" altLang="en-US" sz="2800" b="1" i="0" u="none" strike="noStrike" kern="1200" normalizeH="0" baseline="0" noProof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한나마가시</a:t>
            </a:r>
            <a:r>
              <a:rPr kumimoji="0" lang="en-US" altLang="ko-KR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lang="ko-KR" alt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半生菓子</a:t>
            </a:r>
            <a:r>
              <a:rPr kumimoji="0" lang="en-US" altLang="ko-KR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ko-KR" altLang="en-US" sz="2800" b="1" i="0" u="none" strike="noStrike" kern="120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7"/>
          <p:cNvSpPr txBox="1">
            <a:spLocks/>
          </p:cNvSpPr>
          <p:nvPr/>
        </p:nvSpPr>
        <p:spPr>
          <a:xfrm>
            <a:off x="0" y="4786322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ko-KR" altLang="en-US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ko-KR" altLang="en-US" sz="2800" b="1" i="0" u="none" strike="noStrike" kern="1200" normalizeH="0" baseline="0" noProof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히가시</a:t>
            </a:r>
            <a:r>
              <a:rPr kumimoji="0" lang="en-US" altLang="ko-KR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lang="ko-KR" alt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干菓子</a:t>
            </a:r>
            <a:r>
              <a:rPr kumimoji="0" lang="en-US" altLang="ko-KR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ko-KR" altLang="en-US" sz="2800" b="1" i="0" u="none" strike="noStrike" kern="120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7"/>
          <p:cNvSpPr txBox="1">
            <a:spLocks/>
          </p:cNvSpPr>
          <p:nvPr/>
        </p:nvSpPr>
        <p:spPr>
          <a:xfrm>
            <a:off x="0" y="1214422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 나마가시</a:t>
            </a:r>
            <a:r>
              <a:rPr kumimoji="0" lang="en-US" altLang="ko-KR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ko-KR" altLang="en-US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生菓子</a:t>
            </a:r>
            <a:r>
              <a:rPr kumimoji="0" lang="en-US" altLang="ko-KR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ko-KR" altLang="en-US" sz="2800" b="1" i="0" u="none" strike="noStrike" kern="120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285720" y="2000240"/>
            <a:ext cx="8358246" cy="10001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팥소를 쓴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물기 있는 과자로 수분함양이 가장 많은 과자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smtClean="0">
                <a:solidFill>
                  <a:schemeClr val="bg1"/>
                </a:solidFill>
              </a:rPr>
              <a:t>가장대표적인 것이 </a:t>
            </a:r>
            <a:r>
              <a:rPr lang="ko-KR" altLang="en-US" dirty="0" err="1" smtClean="0">
                <a:solidFill>
                  <a:schemeClr val="bg1"/>
                </a:solidFill>
              </a:rPr>
              <a:t>네리키리로</a:t>
            </a:r>
            <a:r>
              <a:rPr lang="ko-KR" altLang="en-US" dirty="0" smtClean="0">
                <a:solidFill>
                  <a:schemeClr val="bg1"/>
                </a:solidFill>
              </a:rPr>
              <a:t> 찹쌀과 </a:t>
            </a:r>
            <a:r>
              <a:rPr lang="ko-KR" altLang="en-US" dirty="0" err="1" smtClean="0">
                <a:solidFill>
                  <a:schemeClr val="bg1"/>
                </a:solidFill>
              </a:rPr>
              <a:t>팥앙금으로</a:t>
            </a:r>
            <a:r>
              <a:rPr lang="ko-KR" altLang="en-US" dirty="0" smtClean="0">
                <a:solidFill>
                  <a:schemeClr val="bg1"/>
                </a:solidFill>
              </a:rPr>
              <a:t> 계절에 맞추어 아름다운 모양을 만든다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85720" y="3857628"/>
            <a:ext cx="8358246" cy="10001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생과자와 마른과자의 중간 정도로 건조시켜 만든 과자로 나마가시보다 수분이 적다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85720" y="5572140"/>
            <a:ext cx="8358246" cy="10001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건조시켜 만든 것으로 오래 보관할 수 있다</a:t>
            </a:r>
            <a:r>
              <a:rPr lang="en-US" altLang="ko-KR" dirty="0" smtClean="0">
                <a:solidFill>
                  <a:sysClr val="windowText" lastClr="000000"/>
                </a:solidFill>
              </a:rPr>
              <a:t>.</a:t>
            </a:r>
            <a:endParaRPr lang="ko-KR" alt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-285784" y="0"/>
            <a:ext cx="5229204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3. </a:t>
            </a:r>
            <a:r>
              <a:rPr lang="ko-KR" altLang="en-US" dirty="0" err="1" smtClean="0">
                <a:solidFill>
                  <a:schemeClr val="bg1"/>
                </a:solidFill>
              </a:rPr>
              <a:t>화과자의</a:t>
            </a:r>
            <a:r>
              <a:rPr lang="ko-KR" altLang="en-US" dirty="0" smtClean="0">
                <a:solidFill>
                  <a:schemeClr val="bg1"/>
                </a:solidFill>
              </a:rPr>
              <a:t> 원료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5" name="제목 7"/>
          <p:cNvSpPr txBox="1">
            <a:spLocks/>
          </p:cNvSpPr>
          <p:nvPr/>
        </p:nvSpPr>
        <p:spPr>
          <a:xfrm>
            <a:off x="0" y="1285860"/>
            <a:ext cx="114297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800" b="1" i="0" u="none" strike="noStrike" kern="1200" spc="150" normalizeH="0" baseline="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팥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7"/>
          <p:cNvSpPr txBox="1">
            <a:spLocks/>
          </p:cNvSpPr>
          <p:nvPr/>
        </p:nvSpPr>
        <p:spPr>
          <a:xfrm>
            <a:off x="0" y="3714752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800" b="1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 찹쌀과 쌀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0" y="2214554"/>
            <a:ext cx="8358246" cy="15001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팥은 </a:t>
            </a:r>
            <a:r>
              <a:rPr lang="ko-KR" altLang="en-US" dirty="0" err="1" smtClean="0">
                <a:solidFill>
                  <a:schemeClr val="bg1"/>
                </a:solidFill>
              </a:rPr>
              <a:t>화과자에서</a:t>
            </a:r>
            <a:r>
              <a:rPr lang="ko-KR" altLang="en-US" dirty="0" smtClean="0">
                <a:solidFill>
                  <a:schemeClr val="bg1"/>
                </a:solidFill>
              </a:rPr>
              <a:t> 뺄 수 없는 것이자 </a:t>
            </a:r>
            <a:r>
              <a:rPr lang="ko-KR" altLang="en-US" dirty="0" err="1" smtClean="0">
                <a:solidFill>
                  <a:schemeClr val="bg1"/>
                </a:solidFill>
              </a:rPr>
              <a:t>화과자의</a:t>
            </a:r>
            <a:r>
              <a:rPr lang="ko-KR" altLang="en-US" dirty="0" smtClean="0">
                <a:solidFill>
                  <a:schemeClr val="bg1"/>
                </a:solidFill>
              </a:rPr>
              <a:t> 핵심이자 맛을 결정하는 주요 재료이다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smtClean="0">
                <a:solidFill>
                  <a:schemeClr val="bg1"/>
                </a:solidFill>
              </a:rPr>
              <a:t>주로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err="1" smtClean="0">
                <a:solidFill>
                  <a:schemeClr val="bg1"/>
                </a:solidFill>
              </a:rPr>
              <a:t>적팥이</a:t>
            </a:r>
            <a:r>
              <a:rPr lang="ko-KR" altLang="en-US" dirty="0" smtClean="0">
                <a:solidFill>
                  <a:schemeClr val="bg1"/>
                </a:solidFill>
              </a:rPr>
              <a:t> 일반적이며 </a:t>
            </a:r>
            <a:r>
              <a:rPr lang="ko-KR" altLang="en-US" dirty="0" err="1" smtClean="0">
                <a:solidFill>
                  <a:schemeClr val="bg1"/>
                </a:solidFill>
              </a:rPr>
              <a:t>백팥은</a:t>
            </a:r>
            <a:r>
              <a:rPr lang="ko-KR" altLang="en-US" dirty="0" smtClean="0">
                <a:solidFill>
                  <a:schemeClr val="bg1"/>
                </a:solidFill>
              </a:rPr>
              <a:t> 희소가치로 가격이 비싸고 국내에서 생산이 되지 않는다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smtClean="0">
                <a:solidFill>
                  <a:schemeClr val="bg1"/>
                </a:solidFill>
              </a:rPr>
              <a:t>팥알의 크기에 따라 </a:t>
            </a:r>
            <a:r>
              <a:rPr lang="ko-KR" altLang="en-US" dirty="0" err="1" smtClean="0">
                <a:solidFill>
                  <a:schemeClr val="bg1"/>
                </a:solidFill>
              </a:rPr>
              <a:t>다이나곤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err="1" smtClean="0">
                <a:solidFill>
                  <a:schemeClr val="bg1"/>
                </a:solidFill>
              </a:rPr>
              <a:t>츄우나곤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err="1" smtClean="0">
                <a:solidFill>
                  <a:schemeClr val="bg1"/>
                </a:solidFill>
              </a:rPr>
              <a:t>쇼우나곤으로</a:t>
            </a:r>
            <a:r>
              <a:rPr lang="ko-KR" altLang="en-US" dirty="0" smtClean="0">
                <a:solidFill>
                  <a:schemeClr val="bg1"/>
                </a:solidFill>
              </a:rPr>
              <a:t> 불린다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0" y="4714884"/>
            <a:ext cx="8358246" cy="10001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일본에서는 한국의 동해안과 마주보는 지역이 쌀의 산지로서 유명하며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err="1" smtClean="0">
                <a:solidFill>
                  <a:schemeClr val="bg1"/>
                </a:solidFill>
              </a:rPr>
              <a:t>니이가타현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err="1" smtClean="0">
                <a:solidFill>
                  <a:schemeClr val="bg1"/>
                </a:solidFill>
              </a:rPr>
              <a:t>아키타현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err="1" smtClean="0">
                <a:solidFill>
                  <a:schemeClr val="bg1"/>
                </a:solidFill>
              </a:rPr>
              <a:t>돗토리현</a:t>
            </a:r>
            <a:r>
              <a:rPr lang="ko-KR" altLang="en-US" dirty="0" smtClean="0">
                <a:solidFill>
                  <a:schemeClr val="bg1"/>
                </a:solidFill>
              </a:rPr>
              <a:t> 등에서 나는 품질이 우수한 쌀로 </a:t>
            </a:r>
            <a:r>
              <a:rPr lang="ko-KR" altLang="en-US" dirty="0" err="1" smtClean="0">
                <a:solidFill>
                  <a:schemeClr val="bg1"/>
                </a:solidFill>
              </a:rPr>
              <a:t>화과자와</a:t>
            </a:r>
            <a:r>
              <a:rPr lang="ko-KR" altLang="en-US" dirty="0" smtClean="0">
                <a:solidFill>
                  <a:schemeClr val="bg1"/>
                </a:solidFill>
              </a:rPr>
              <a:t> 술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정종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</a:rPr>
              <a:t>이 만들어지고 있다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-285784" y="0"/>
            <a:ext cx="5229204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3. </a:t>
            </a:r>
            <a:r>
              <a:rPr lang="ko-KR" altLang="en-US" dirty="0" err="1" smtClean="0">
                <a:solidFill>
                  <a:schemeClr val="bg1"/>
                </a:solidFill>
              </a:rPr>
              <a:t>화과자의</a:t>
            </a:r>
            <a:r>
              <a:rPr lang="ko-KR" altLang="en-US" dirty="0" smtClean="0">
                <a:solidFill>
                  <a:schemeClr val="bg1"/>
                </a:solidFill>
              </a:rPr>
              <a:t> 원료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7" name="제목 7"/>
          <p:cNvSpPr txBox="1">
            <a:spLocks/>
          </p:cNvSpPr>
          <p:nvPr/>
        </p:nvSpPr>
        <p:spPr>
          <a:xfrm>
            <a:off x="0" y="1928802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800" b="1" i="0" u="none" strike="noStrike" kern="1200" spc="150" normalizeH="0" baseline="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한천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0" y="2357430"/>
            <a:ext cx="8358246" cy="278608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한천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寒天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</a:rPr>
              <a:t>은 우뭇가사리 등 점액질로 된 홍조류를 자연 상태에서 탈색하여 말린 후 뜨거운 물로 끓여 추출시킨 액을 여과하고 응고시켜 탈수와 건조과정을 여러 차례 반복하여 여러가지 형태로 만든 식품이다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smtClean="0">
                <a:solidFill>
                  <a:schemeClr val="bg1"/>
                </a:solidFill>
              </a:rPr>
              <a:t>칼슘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나트륨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칼륨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마그네슘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철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구리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아연 등 미네랄도 많은 양 포함하고 있으며 전체 성분 중 </a:t>
            </a:r>
            <a:r>
              <a:rPr lang="en-US" altLang="ko-KR" dirty="0" smtClean="0">
                <a:solidFill>
                  <a:schemeClr val="bg1"/>
                </a:solidFill>
              </a:rPr>
              <a:t>80</a:t>
            </a:r>
            <a:r>
              <a:rPr lang="ko-KR" altLang="en-US" dirty="0" smtClean="0">
                <a:solidFill>
                  <a:schemeClr val="bg1"/>
                </a:solidFill>
              </a:rPr>
              <a:t>퍼센트가 식이섬유로 되어 있는 대표적인 저칼로리 식품으로 포만감은 높고 칼로리는 거의 없어서 훌륭한 다이어트 식품으로 </a:t>
            </a:r>
            <a:r>
              <a:rPr lang="ko-KR" altLang="en-US" dirty="0" err="1" smtClean="0">
                <a:solidFill>
                  <a:schemeClr val="bg1"/>
                </a:solidFill>
              </a:rPr>
              <a:t>사랑받고</a:t>
            </a:r>
            <a:r>
              <a:rPr lang="ko-KR" altLang="en-US" dirty="0" smtClean="0">
                <a:solidFill>
                  <a:schemeClr val="bg1"/>
                </a:solidFill>
              </a:rPr>
              <a:t> 있다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285784" y="0"/>
            <a:ext cx="97155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4. </a:t>
            </a:r>
            <a:r>
              <a:rPr lang="ko-KR" alt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일본연중행사에 따른 </a:t>
            </a:r>
            <a:r>
              <a:rPr lang="ko-KR" altLang="en-US" sz="44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화과자의</a:t>
            </a:r>
            <a:r>
              <a:rPr lang="ko-KR" alt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쓰임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제목 7"/>
          <p:cNvSpPr txBox="1">
            <a:spLocks/>
          </p:cNvSpPr>
          <p:nvPr/>
        </p:nvSpPr>
        <p:spPr>
          <a:xfrm>
            <a:off x="0" y="3714752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ko-KR" altLang="en-US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ko-KR" altLang="en-US" sz="2800" b="1" cap="all" dirty="0" err="1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히나마쓰리</a:t>
            </a:r>
            <a:r>
              <a:rPr lang="en-US" altLang="ko-KR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(</a:t>
            </a:r>
            <a:r>
              <a:rPr lang="ko-KR" altLang="en-US" sz="2800" b="1" cap="all" dirty="0" err="1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雛祭</a:t>
            </a:r>
            <a:r>
              <a:rPr lang="ja-JP" altLang="en-US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り</a:t>
            </a:r>
            <a:r>
              <a:rPr lang="en-US" altLang="ko-KR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  <a:endParaRPr kumimoji="0" lang="ko-KR" altLang="en-US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7"/>
          <p:cNvSpPr txBox="1">
            <a:spLocks/>
          </p:cNvSpPr>
          <p:nvPr/>
        </p:nvSpPr>
        <p:spPr>
          <a:xfrm>
            <a:off x="0" y="1357298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6350" stA="60000" endA="900" endPos="60000" dist="29997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ko-KR" altLang="en-US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ko-KR" altLang="en-US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일본정월</a:t>
            </a:r>
            <a:r>
              <a:rPr lang="en-US" altLang="ko-KR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(1</a:t>
            </a:r>
            <a:r>
              <a:rPr lang="ko-KR" altLang="en-US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월</a:t>
            </a:r>
            <a:r>
              <a:rPr lang="en-US" altLang="ko-KR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1</a:t>
            </a:r>
            <a:r>
              <a:rPr lang="ko-KR" altLang="en-US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일</a:t>
            </a:r>
            <a:r>
              <a:rPr lang="en-US" altLang="ko-KR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) </a:t>
            </a:r>
            <a:r>
              <a:rPr lang="ja-JP" altLang="en-US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お</a:t>
            </a:r>
            <a:r>
              <a:rPr lang="ko-KR" altLang="en-US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正月 </a:t>
            </a:r>
            <a:endParaRPr kumimoji="0" lang="ko-KR" altLang="en-US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6350" stA="60000" endA="900" endPos="60000" dist="29997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6350" stA="60000" endA="900" endPos="60000" dist="29997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85720" y="5572140"/>
            <a:ext cx="8358246" cy="10001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0" y="2143116"/>
            <a:ext cx="7572396" cy="15716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err="1" smtClean="0">
                <a:solidFill>
                  <a:schemeClr val="bg1"/>
                </a:solidFill>
              </a:rPr>
              <a:t>에토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干支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</a:rPr>
              <a:t>를 </a:t>
            </a:r>
            <a:r>
              <a:rPr lang="ko-KR" altLang="en-US" dirty="0" err="1" smtClean="0">
                <a:solidFill>
                  <a:schemeClr val="bg1"/>
                </a:solidFill>
              </a:rPr>
              <a:t>모티브로한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ko-KR" altLang="en-US" dirty="0" err="1" smtClean="0">
                <a:solidFill>
                  <a:schemeClr val="bg1"/>
                </a:solidFill>
              </a:rPr>
              <a:t>에토과자와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accent2"/>
                </a:solidFill>
              </a:rPr>
              <a:t>花</a:t>
            </a:r>
            <a:r>
              <a:rPr lang="ja-JP" altLang="en-US" sz="2000" dirty="0" smtClean="0">
                <a:solidFill>
                  <a:schemeClr val="accent2"/>
                </a:solidFill>
              </a:rPr>
              <a:t>びら</a:t>
            </a:r>
            <a:r>
              <a:rPr lang="ko-KR" altLang="en-US" sz="2000" dirty="0" smtClean="0">
                <a:solidFill>
                  <a:schemeClr val="accent2"/>
                </a:solidFill>
              </a:rPr>
              <a:t>餠 </a:t>
            </a:r>
            <a:r>
              <a:rPr lang="en-US" altLang="ko-KR" sz="2000" dirty="0" smtClean="0">
                <a:solidFill>
                  <a:schemeClr val="accent2"/>
                </a:solidFill>
              </a:rPr>
              <a:t>(</a:t>
            </a:r>
            <a:r>
              <a:rPr lang="ko-KR" altLang="en-US" sz="2400" u="sng" dirty="0" err="1" smtClean="0">
                <a:solidFill>
                  <a:schemeClr val="accent2"/>
                </a:solidFill>
              </a:rPr>
              <a:t>하나비라모치</a:t>
            </a:r>
            <a:r>
              <a:rPr lang="en-US" altLang="ko-KR" sz="2400" u="sng" dirty="0" smtClean="0">
                <a:solidFill>
                  <a:schemeClr val="accent2"/>
                </a:solidFill>
              </a:rPr>
              <a:t>)</a:t>
            </a:r>
          </a:p>
          <a:p>
            <a:endParaRPr lang="en-US" altLang="ko-KR" dirty="0" smtClean="0"/>
          </a:p>
          <a:p>
            <a:r>
              <a:rPr lang="en-US" altLang="ko-KR" sz="1700" dirty="0" smtClean="0"/>
              <a:t>【</a:t>
            </a:r>
            <a:r>
              <a:rPr lang="ko-KR" altLang="en-US" sz="1700" dirty="0" smtClean="0"/>
              <a:t>참고</a:t>
            </a:r>
            <a:r>
              <a:rPr lang="en-US" altLang="ko-KR" sz="1700" dirty="0" smtClean="0"/>
              <a:t>】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700" dirty="0" smtClean="0">
                <a:solidFill>
                  <a:schemeClr val="bg1"/>
                </a:solidFill>
              </a:rPr>
              <a:t>궁중의 정월행사에 사용한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菱</a:t>
            </a:r>
            <a:r>
              <a:rPr lang="ko-KR" altLang="en-US" sz="1700" dirty="0" smtClean="0">
                <a:solidFill>
                  <a:schemeClr val="bg1"/>
                </a:solidFill>
              </a:rPr>
              <a:t>はなびら</a:t>
            </a:r>
            <a:r>
              <a:rPr lang="en-US" altLang="ko-KR" sz="1700" dirty="0" smtClean="0">
                <a:solidFill>
                  <a:schemeClr val="bg1"/>
                </a:solidFill>
              </a:rPr>
              <a:t>(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히시하나비라</a:t>
            </a:r>
            <a:r>
              <a:rPr lang="en-US" altLang="ko-KR" sz="1700" dirty="0" smtClean="0">
                <a:solidFill>
                  <a:schemeClr val="bg1"/>
                </a:solidFill>
              </a:rPr>
              <a:t>)</a:t>
            </a:r>
            <a:r>
              <a:rPr lang="ko-KR" altLang="en-US" sz="1700" dirty="0" smtClean="0">
                <a:solidFill>
                  <a:schemeClr val="bg1"/>
                </a:solidFill>
              </a:rPr>
              <a:t>를 기초로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하고있음</a:t>
            </a:r>
            <a:r>
              <a:rPr lang="en-US" altLang="ko-KR" sz="17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ko-KR" altLang="en-US" sz="1700" dirty="0" err="1" smtClean="0">
                <a:solidFill>
                  <a:schemeClr val="bg1"/>
                </a:solidFill>
              </a:rPr>
              <a:t>하가타메</a:t>
            </a:r>
            <a:r>
              <a:rPr lang="en-US" altLang="ko-KR" sz="1700" dirty="0" smtClean="0">
                <a:solidFill>
                  <a:schemeClr val="bg1"/>
                </a:solidFill>
              </a:rPr>
              <a:t>(</a:t>
            </a:r>
            <a:r>
              <a:rPr lang="ko-KR" altLang="en-US" sz="1700" dirty="0" smtClean="0">
                <a:solidFill>
                  <a:schemeClr val="bg1"/>
                </a:solidFill>
              </a:rPr>
              <a:t>齒固</a:t>
            </a:r>
            <a:r>
              <a:rPr lang="en-US" altLang="ko-KR" sz="1700" dirty="0" smtClean="0">
                <a:solidFill>
                  <a:schemeClr val="bg1"/>
                </a:solidFill>
              </a:rPr>
              <a:t>) &lt; 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히시하나비라</a:t>
            </a:r>
            <a:r>
              <a:rPr lang="ko-KR" altLang="en-US" sz="1700" dirty="0" smtClean="0">
                <a:solidFill>
                  <a:schemeClr val="bg1"/>
                </a:solidFill>
              </a:rPr>
              <a:t> →</a:t>
            </a:r>
            <a:r>
              <a:rPr lang="ko-KR" altLang="en-US" sz="1700" dirty="0" err="1" smtClean="0">
                <a:solidFill>
                  <a:schemeClr val="bg1"/>
                </a:solidFill>
              </a:rPr>
              <a:t>하나비라모치</a:t>
            </a:r>
            <a:endParaRPr lang="en-US" altLang="ko-KR" sz="1700" dirty="0" smtClean="0">
              <a:solidFill>
                <a:schemeClr val="bg1"/>
              </a:solidFill>
            </a:endParaRPr>
          </a:p>
          <a:p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1428736"/>
            <a:ext cx="1700214" cy="2136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모서리가 둥근 직사각형 16"/>
          <p:cNvSpPr/>
          <p:nvPr/>
        </p:nvSpPr>
        <p:spPr>
          <a:xfrm>
            <a:off x="0" y="4572008"/>
            <a:ext cx="7143768" cy="16430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bg1"/>
                </a:solidFill>
              </a:rPr>
              <a:t> 3</a:t>
            </a:r>
            <a:r>
              <a:rPr lang="ko-KR" altLang="en-US" dirty="0" smtClean="0">
                <a:solidFill>
                  <a:schemeClr val="bg1"/>
                </a:solidFill>
              </a:rPr>
              <a:t>월</a:t>
            </a:r>
            <a:r>
              <a:rPr lang="en-US" altLang="ko-KR" dirty="0" smtClean="0">
                <a:solidFill>
                  <a:schemeClr val="bg1"/>
                </a:solidFill>
              </a:rPr>
              <a:t>3</a:t>
            </a:r>
            <a:r>
              <a:rPr lang="ko-KR" altLang="en-US" dirty="0" smtClean="0">
                <a:solidFill>
                  <a:schemeClr val="bg1"/>
                </a:solidFill>
              </a:rPr>
              <a:t>일은 여자아이의 성장을 기원하는 </a:t>
            </a:r>
            <a:r>
              <a:rPr lang="ko-KR" altLang="en-US" dirty="0" err="1" smtClean="0">
                <a:solidFill>
                  <a:schemeClr val="bg1"/>
                </a:solidFill>
              </a:rPr>
              <a:t>雛祭</a:t>
            </a:r>
            <a:r>
              <a:rPr lang="ja-JP" altLang="en-US" dirty="0" smtClean="0">
                <a:solidFill>
                  <a:schemeClr val="bg1"/>
                </a:solidFill>
              </a:rPr>
              <a:t>り</a:t>
            </a:r>
            <a:r>
              <a:rPr lang="ko-KR" altLang="en-US" dirty="0" smtClean="0">
                <a:solidFill>
                  <a:schemeClr val="bg1"/>
                </a:solidFill>
              </a:rPr>
              <a:t>의 날</a:t>
            </a:r>
            <a:endParaRPr lang="en-US" altLang="ko-KR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solidFill>
                  <a:schemeClr val="bg1"/>
                </a:solidFill>
              </a:rPr>
              <a:t> 신에게 기원하는 의식의 날에 유래하고 있어 액을 제거하는 의미로 쑥떡을 먹는 풍습이 있다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ko-KR" altLang="en-US" dirty="0" err="1" smtClean="0">
                <a:solidFill>
                  <a:schemeClr val="bg1"/>
                </a:solidFill>
              </a:rPr>
              <a:t>히나가시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err="1" smtClean="0">
                <a:solidFill>
                  <a:schemeClr val="bg1"/>
                </a:solidFill>
              </a:rPr>
              <a:t>雛菓子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</a:rPr>
              <a:t>나  아루헤이토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err="1" smtClean="0">
                <a:solidFill>
                  <a:schemeClr val="bg1"/>
                </a:solidFill>
              </a:rPr>
              <a:t>有平糖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</a:rPr>
              <a:t> 여자 아이가 좋아할만한 색과 모양의 과자가 주를 이룬다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 smtClean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929066"/>
            <a:ext cx="208674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-285784" y="0"/>
            <a:ext cx="97155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4. </a:t>
            </a:r>
            <a:r>
              <a:rPr lang="ko-KR" alt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일본연중행사에 따른 </a:t>
            </a:r>
            <a:r>
              <a:rPr lang="ko-KR" altLang="en-US" sz="44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화과자의</a:t>
            </a:r>
            <a:r>
              <a:rPr lang="ko-KR" alt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쓰임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제목 7"/>
          <p:cNvSpPr txBox="1">
            <a:spLocks/>
          </p:cNvSpPr>
          <p:nvPr/>
        </p:nvSpPr>
        <p:spPr>
          <a:xfrm>
            <a:off x="214282" y="3429000"/>
            <a:ext cx="3286084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ko-KR" altLang="en-US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ko-KR" altLang="en-US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월</a:t>
            </a:r>
            <a:r>
              <a:rPr kumimoji="0" lang="en-US" altLang="ko-KR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altLang="ko-KR" sz="2800" b="1" i="0" u="none" strike="noStrike" kern="1200" cap="all" normalizeH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7</a:t>
            </a:r>
            <a:r>
              <a:rPr kumimoji="0" lang="ko-KR" altLang="en-US" sz="2800" b="1" i="0" u="none" strike="noStrike" kern="1200" cap="all" normalizeH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월</a:t>
            </a:r>
            <a:endParaRPr kumimoji="0" lang="ko-KR" altLang="en-US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7"/>
          <p:cNvSpPr txBox="1">
            <a:spLocks/>
          </p:cNvSpPr>
          <p:nvPr/>
        </p:nvSpPr>
        <p:spPr>
          <a:xfrm>
            <a:off x="0" y="1357298"/>
            <a:ext cx="4429156" cy="857256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ko-KR" altLang="en-US" sz="2800" b="1" i="0" u="none" strike="noStrike" kern="1200" cap="all" normalizeH="0" baseline="0" noProof="0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ko-KR" altLang="en-US" sz="2800" b="1" cap="all" dirty="0" err="1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고이노보리</a:t>
            </a:r>
            <a:r>
              <a:rPr lang="en-US" altLang="ko-KR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(</a:t>
            </a:r>
            <a:r>
              <a:rPr lang="ko-KR" altLang="en-US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鯉</a:t>
            </a:r>
            <a:r>
              <a:rPr lang="ja-JP" altLang="en-US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のぼり</a:t>
            </a:r>
            <a:r>
              <a:rPr lang="en-US" altLang="ko-KR" sz="2800" b="1" cap="all" dirty="0" smtClean="0">
                <a:ln w="0"/>
                <a:solidFill>
                  <a:schemeClr val="bg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  <a:endParaRPr kumimoji="0" lang="ko-KR" altLang="en-US" sz="28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2500" b="1" i="0" u="none" strike="noStrike" kern="1200" cap="all" normalizeH="0" baseline="0" noProof="0" dirty="0" smtClean="0">
              <a:ln w="0"/>
              <a:solidFill>
                <a:schemeClr val="bg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0" y="2143116"/>
            <a:ext cx="7143768" cy="13573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ko-KR" altLang="en-US" dirty="0" err="1" smtClean="0">
                <a:solidFill>
                  <a:schemeClr val="bg1"/>
                </a:solidFill>
              </a:rPr>
              <a:t>고이노보리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err="1" smtClean="0">
                <a:solidFill>
                  <a:schemeClr val="bg1"/>
                </a:solidFill>
              </a:rPr>
              <a:t>鯉幟</a:t>
            </a:r>
            <a:r>
              <a:rPr lang="en-US" altLang="ko-KR" dirty="0" smtClean="0">
                <a:solidFill>
                  <a:schemeClr val="bg1"/>
                </a:solidFill>
              </a:rPr>
              <a:t>:</a:t>
            </a:r>
            <a:r>
              <a:rPr lang="ko-KR" altLang="en-US" dirty="0" smtClean="0">
                <a:solidFill>
                  <a:schemeClr val="bg1"/>
                </a:solidFill>
              </a:rPr>
              <a:t>종이나 천으로 만든 잉어모양의 기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</a:rPr>
              <a:t>를 달고 무사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武者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</a:rPr>
              <a:t>인형을 장식하여 남자 아이의 건강과 성장을 기원하는 날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ko-KR" altLang="en-US" dirty="0" err="1" smtClean="0">
                <a:solidFill>
                  <a:schemeClr val="bg1"/>
                </a:solidFill>
              </a:rPr>
              <a:t>가시와모치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柏餠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</a:rPr>
              <a:t>와 치마키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粽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endParaRPr lang="ko-KR" altLang="en-US" dirty="0" smtClean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1500174"/>
            <a:ext cx="1714512" cy="203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3714752"/>
            <a:ext cx="169155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모서리가 둥근 직사각형 10"/>
          <p:cNvSpPr/>
          <p:nvPr/>
        </p:nvSpPr>
        <p:spPr>
          <a:xfrm>
            <a:off x="0" y="4143380"/>
            <a:ext cx="7143768" cy="25717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bg1"/>
                </a:solidFill>
              </a:rPr>
              <a:t> 6</a:t>
            </a:r>
            <a:r>
              <a:rPr lang="ko-KR" altLang="en-US" dirty="0" smtClean="0">
                <a:solidFill>
                  <a:schemeClr val="bg1"/>
                </a:solidFill>
              </a:rPr>
              <a:t>월 더위가 본격적으로 시작된다고 여겨 팥이 들어간 과자를 먹으며 더위를 극복하고자 했음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bg1"/>
                </a:solidFill>
              </a:rPr>
              <a:t> 7</a:t>
            </a:r>
            <a:r>
              <a:rPr lang="ko-KR" altLang="en-US" dirty="0" smtClean="0">
                <a:solidFill>
                  <a:schemeClr val="bg1"/>
                </a:solidFill>
              </a:rPr>
              <a:t>월</a:t>
            </a:r>
            <a:r>
              <a:rPr lang="en-US" altLang="ko-KR" dirty="0" smtClean="0">
                <a:solidFill>
                  <a:schemeClr val="bg1"/>
                </a:solidFill>
              </a:rPr>
              <a:t>7</a:t>
            </a:r>
            <a:r>
              <a:rPr lang="ko-KR" altLang="en-US" dirty="0" smtClean="0">
                <a:solidFill>
                  <a:schemeClr val="bg1"/>
                </a:solidFill>
              </a:rPr>
              <a:t>일 칠석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七夕</a:t>
            </a:r>
            <a:r>
              <a:rPr lang="en-US" altLang="ko-KR" dirty="0" smtClean="0">
                <a:solidFill>
                  <a:schemeClr val="bg1"/>
                </a:solidFill>
              </a:rPr>
              <a:t>) </a:t>
            </a:r>
            <a:r>
              <a:rPr lang="ko-KR" altLang="en-US" dirty="0" smtClean="0">
                <a:solidFill>
                  <a:schemeClr val="bg1"/>
                </a:solidFill>
              </a:rPr>
              <a:t>칠석을 </a:t>
            </a:r>
            <a:r>
              <a:rPr lang="en-US" altLang="ko-KR" dirty="0" smtClean="0">
                <a:solidFill>
                  <a:schemeClr val="bg1"/>
                </a:solidFill>
              </a:rPr>
              <a:t>'</a:t>
            </a:r>
            <a:r>
              <a:rPr lang="ko-KR" altLang="en-US" dirty="0" smtClean="0">
                <a:solidFill>
                  <a:schemeClr val="bg1"/>
                </a:solidFill>
              </a:rPr>
              <a:t>七夕</a:t>
            </a:r>
            <a:r>
              <a:rPr lang="en-US" altLang="ko-KR" dirty="0" smtClean="0">
                <a:solidFill>
                  <a:schemeClr val="bg1"/>
                </a:solidFill>
              </a:rPr>
              <a:t>'</a:t>
            </a:r>
            <a:r>
              <a:rPr lang="ko-KR" altLang="en-US" dirty="0" smtClean="0">
                <a:solidFill>
                  <a:schemeClr val="bg1"/>
                </a:solidFill>
              </a:rPr>
              <a:t>으로 쓰지만 일본어로 </a:t>
            </a:r>
            <a:r>
              <a:rPr lang="ko-KR" altLang="en-US" dirty="0" err="1" smtClean="0">
                <a:solidFill>
                  <a:schemeClr val="bg1"/>
                </a:solidFill>
              </a:rPr>
              <a:t>읽을때는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'</a:t>
            </a:r>
            <a:r>
              <a:rPr lang="ko-KR" altLang="en-US" dirty="0" smtClean="0">
                <a:solidFill>
                  <a:schemeClr val="bg1"/>
                </a:solidFill>
              </a:rPr>
              <a:t>たなばた</a:t>
            </a:r>
            <a:r>
              <a:rPr lang="en-US" altLang="ko-KR" dirty="0" smtClean="0">
                <a:solidFill>
                  <a:schemeClr val="bg1"/>
                </a:solidFill>
              </a:rPr>
              <a:t>'</a:t>
            </a:r>
            <a:r>
              <a:rPr lang="ko-KR" altLang="en-US" dirty="0" smtClean="0">
                <a:solidFill>
                  <a:schemeClr val="bg1"/>
                </a:solidFill>
              </a:rPr>
              <a:t>라고 읽는다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ko-KR" altLang="en-US" dirty="0" err="1" smtClean="0">
                <a:solidFill>
                  <a:schemeClr val="bg1"/>
                </a:solidFill>
              </a:rPr>
              <a:t>칠석때</a:t>
            </a:r>
            <a:r>
              <a:rPr lang="ko-KR" altLang="en-US" dirty="0" smtClean="0">
                <a:solidFill>
                  <a:schemeClr val="bg1"/>
                </a:solidFill>
              </a:rPr>
              <a:t> 먹는 과자는 화려하지 않아서 눈에 띄는 것이 없음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smtClean="0">
                <a:solidFill>
                  <a:schemeClr val="bg1"/>
                </a:solidFill>
              </a:rPr>
              <a:t>하지만 최근 과자점에서는 별의 전설에 아이디어를 얻어 은하수를 비유한 과자를 많이 만들고 있음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3714752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761</Words>
  <Application>Microsoft Office PowerPoint</Application>
  <PresentationFormat>화면 슬라이드 쇼(4:3)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화과자와  일본의 연중행사</vt:lpstr>
      <vt:lpstr>목차</vt:lpstr>
      <vt:lpstr>1. 화과자의 역사</vt:lpstr>
      <vt:lpstr>1. 화과자의 역사</vt:lpstr>
      <vt:lpstr>2. 화과자의 분류</vt:lpstr>
      <vt:lpstr>3. 화과자의 원료</vt:lpstr>
      <vt:lpstr>3. 화과자의 원료</vt:lpstr>
      <vt:lpstr>슬라이드 8</vt:lpstr>
      <vt:lpstr>슬라이드 9</vt:lpstr>
      <vt:lpstr>슬라이드 10</vt:lpstr>
      <vt:lpstr>감사합니다 ^^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화과자문화</dc:title>
  <dc:creator>staff</dc:creator>
  <cp:lastModifiedBy>OemPC</cp:lastModifiedBy>
  <cp:revision>55</cp:revision>
  <dcterms:created xsi:type="dcterms:W3CDTF">2010-11-23T02:46:42Z</dcterms:created>
  <dcterms:modified xsi:type="dcterms:W3CDTF">2010-12-08T18:35:53Z</dcterms:modified>
</cp:coreProperties>
</file>