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1880850" cy="756126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5613" indent="1588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2813" indent="1588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0013" indent="1588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7213" indent="1588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53D4"/>
    <a:srgbClr val="F4F412"/>
    <a:srgbClr val="F0FDA5"/>
    <a:srgbClr val="B9D08C"/>
    <a:srgbClr val="C0D597"/>
    <a:srgbClr val="FDF0FE"/>
    <a:srgbClr val="FBE0FC"/>
    <a:srgbClr val="F9D9F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36" autoAdjust="0"/>
    <p:restoredTop sz="93713" autoAdjust="0"/>
  </p:normalViewPr>
  <p:slideViewPr>
    <p:cSldViewPr snapToObjects="1">
      <p:cViewPr varScale="1">
        <p:scale>
          <a:sx n="79" d="100"/>
          <a:sy n="79" d="100"/>
        </p:scale>
        <p:origin x="-342" y="-102"/>
      </p:cViewPr>
      <p:guideLst>
        <p:guide orient="horz" pos="521"/>
        <p:guide orient="horz" pos="1066"/>
        <p:guide orient="horz" pos="793"/>
        <p:guide orient="horz" pos="1383"/>
        <p:guide orient="horz" pos="1655"/>
        <p:guide orient="horz" pos="1973"/>
        <p:guide orient="horz" pos="2245"/>
        <p:guide orient="horz" pos="2562"/>
        <p:guide orient="horz" pos="2880"/>
        <p:guide orient="horz" pos="3152"/>
        <p:guide orient="horz" pos="3424"/>
        <p:guide orient="horz" pos="3742"/>
        <p:guide orient="horz" pos="4014"/>
        <p:guide pos="612"/>
        <p:guide pos="1429"/>
        <p:guide pos="2245"/>
        <p:guide pos="3062"/>
        <p:guide pos="3878"/>
        <p:guide pos="4740"/>
        <p:guide pos="5602"/>
        <p:guide pos="64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FEF0E33-309A-47AE-A0FE-5CF854C6744E}" type="datetimeFigureOut">
              <a:rPr lang="ko-KR" altLang="en-US"/>
              <a:pPr>
                <a:defRPr/>
              </a:pPr>
              <a:t>2012-09-28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685800"/>
            <a:ext cx="53879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E406351-F91E-46DC-98A3-58FFC514FE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89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8" algn="l" defTabSz="914289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89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89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ko-KR" altLang="en-US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DFBF36-FA72-4EE6-928D-9877C523709B}" type="slidenum">
              <a:rPr lang="ko-KR" altLang="en-US" smtClean="0"/>
              <a:pPr>
                <a:defRPr/>
              </a:pPr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91074" y="2348907"/>
            <a:ext cx="10098723" cy="1620771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782128" y="4284717"/>
            <a:ext cx="8316596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97DC9-5A30-4628-AC3F-490158C3D2DD}" type="datetimeFigureOut">
              <a:rPr lang="ko-KR" altLang="en-US"/>
              <a:pPr>
                <a:defRPr/>
              </a:pPr>
              <a:t>2012-09-28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5A57E-9947-4F55-AAB7-4418CE81A1A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B678E-AB2E-4198-A74A-9E66278FFB90}" type="datetimeFigureOut">
              <a:rPr lang="ko-KR" altLang="en-US"/>
              <a:pPr>
                <a:defRPr/>
              </a:pPr>
              <a:t>2012-09-28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57EB-A335-4FFC-A89B-61AD4A574E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613617" y="302816"/>
            <a:ext cx="2673193" cy="645157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94045" y="302816"/>
            <a:ext cx="7821560" cy="645157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15FC7-A216-4277-AD0B-D067506351F4}" type="datetimeFigureOut">
              <a:rPr lang="ko-KR" altLang="en-US"/>
              <a:pPr>
                <a:defRPr/>
              </a:pPr>
              <a:t>2012-09-28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89CD7-478F-4116-8456-345EC4A28CA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3AE98-D638-404F-ABCE-311DE6DE7018}" type="datetimeFigureOut">
              <a:rPr lang="ko-KR" altLang="en-US"/>
              <a:pPr>
                <a:defRPr/>
              </a:pPr>
              <a:t>2012-09-28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341B-D6D9-4BC3-BFE5-AF00241309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38506" y="4858826"/>
            <a:ext cx="10098723" cy="1501752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38506" y="3204787"/>
            <a:ext cx="10098723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C1E56-8350-4647-94E7-562C3983540F}" type="datetimeFigureOut">
              <a:rPr lang="ko-KR" altLang="en-US"/>
              <a:pPr>
                <a:defRPr/>
              </a:pPr>
              <a:t>2012-09-28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3F2B6-AA4C-48AD-A14F-E85802B8AAC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94045" y="1764303"/>
            <a:ext cx="5247375" cy="4990084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39435" y="1764303"/>
            <a:ext cx="5247375" cy="4990084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C7C19-5310-47CD-8D05-637272B5DF7B}" type="datetimeFigureOut">
              <a:rPr lang="ko-KR" altLang="en-US"/>
              <a:pPr>
                <a:defRPr/>
              </a:pPr>
              <a:t>2012-09-28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61182-9753-4843-95D8-2FBC8123D3A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94048" y="1692534"/>
            <a:ext cx="5249439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4" indent="0">
              <a:buNone/>
              <a:defRPr sz="2000" b="1"/>
            </a:lvl2pPr>
            <a:lvl3pPr marL="914289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79" indent="0">
              <a:buNone/>
              <a:defRPr sz="1600" b="1"/>
            </a:lvl5pPr>
            <a:lvl6pPr marL="2285724" indent="0">
              <a:buNone/>
              <a:defRPr sz="1600" b="1"/>
            </a:lvl6pPr>
            <a:lvl7pPr marL="2742868" indent="0">
              <a:buNone/>
              <a:defRPr sz="1600" b="1"/>
            </a:lvl7pPr>
            <a:lvl8pPr marL="3200014" indent="0">
              <a:buNone/>
              <a:defRPr sz="1600" b="1"/>
            </a:lvl8pPr>
            <a:lvl9pPr marL="3657159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94048" y="2397901"/>
            <a:ext cx="5249439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035318" y="1692534"/>
            <a:ext cx="525150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4" indent="0">
              <a:buNone/>
              <a:defRPr sz="2000" b="1"/>
            </a:lvl2pPr>
            <a:lvl3pPr marL="914289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79" indent="0">
              <a:buNone/>
              <a:defRPr sz="1600" b="1"/>
            </a:lvl5pPr>
            <a:lvl6pPr marL="2285724" indent="0">
              <a:buNone/>
              <a:defRPr sz="1600" b="1"/>
            </a:lvl6pPr>
            <a:lvl7pPr marL="2742868" indent="0">
              <a:buNone/>
              <a:defRPr sz="1600" b="1"/>
            </a:lvl7pPr>
            <a:lvl8pPr marL="3200014" indent="0">
              <a:buNone/>
              <a:defRPr sz="1600" b="1"/>
            </a:lvl8pPr>
            <a:lvl9pPr marL="3657159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035318" y="2397901"/>
            <a:ext cx="5251501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90D5D-66EA-489B-8127-4E097742F3EA}" type="datetimeFigureOut">
              <a:rPr lang="ko-KR" altLang="en-US"/>
              <a:pPr>
                <a:defRPr/>
              </a:pPr>
              <a:t>2012-09-28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73B4E-A2B3-4EB6-AAC2-F5D46B40FB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1ACF9-DC85-4974-B84B-D8B7BC03B2BE}" type="datetimeFigureOut">
              <a:rPr lang="ko-KR" altLang="en-US"/>
              <a:pPr>
                <a:defRPr/>
              </a:pPr>
              <a:t>2012-09-28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D85D8-529B-45EA-A55E-02409DD3E5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33913-C2CF-45C5-9F78-3B8DE2C9BF3F}" type="datetimeFigureOut">
              <a:rPr lang="ko-KR" altLang="en-US"/>
              <a:pPr>
                <a:defRPr/>
              </a:pPr>
              <a:t>2012-09-28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EE157-82F3-4066-B866-CC96A24DD87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94052" y="301050"/>
            <a:ext cx="3908716" cy="12812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45086" y="301064"/>
            <a:ext cx="6641726" cy="6453328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94052" y="1582268"/>
            <a:ext cx="3908716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144" indent="0">
              <a:buNone/>
              <a:defRPr sz="1200"/>
            </a:lvl2pPr>
            <a:lvl3pPr marL="914289" indent="0">
              <a:buNone/>
              <a:defRPr sz="1000"/>
            </a:lvl3pPr>
            <a:lvl4pPr marL="1371435" indent="0">
              <a:buNone/>
              <a:defRPr sz="900"/>
            </a:lvl4pPr>
            <a:lvl5pPr marL="1828579" indent="0">
              <a:buNone/>
              <a:defRPr sz="900"/>
            </a:lvl5pPr>
            <a:lvl6pPr marL="2285724" indent="0">
              <a:buNone/>
              <a:defRPr sz="900"/>
            </a:lvl6pPr>
            <a:lvl7pPr marL="2742868" indent="0">
              <a:buNone/>
              <a:defRPr sz="900"/>
            </a:lvl7pPr>
            <a:lvl8pPr marL="3200014" indent="0">
              <a:buNone/>
              <a:defRPr sz="900"/>
            </a:lvl8pPr>
            <a:lvl9pPr marL="3657159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62668-418B-45D7-81B3-5E51950641A9}" type="datetimeFigureOut">
              <a:rPr lang="ko-KR" altLang="en-US"/>
              <a:pPr>
                <a:defRPr/>
              </a:pPr>
              <a:t>2012-09-28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250C6-9F0A-4147-8C63-2158E414CC4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28731" y="5292884"/>
            <a:ext cx="712851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28731" y="675614"/>
            <a:ext cx="712851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57144" indent="0">
              <a:buNone/>
              <a:defRPr sz="2700"/>
            </a:lvl2pPr>
            <a:lvl3pPr marL="914289" indent="0">
              <a:buNone/>
              <a:defRPr sz="2400"/>
            </a:lvl3pPr>
            <a:lvl4pPr marL="1371435" indent="0">
              <a:buNone/>
              <a:defRPr sz="2000"/>
            </a:lvl4pPr>
            <a:lvl5pPr marL="1828579" indent="0">
              <a:buNone/>
              <a:defRPr sz="2000"/>
            </a:lvl5pPr>
            <a:lvl6pPr marL="2285724" indent="0">
              <a:buNone/>
              <a:defRPr sz="2000"/>
            </a:lvl6pPr>
            <a:lvl7pPr marL="2742868" indent="0">
              <a:buNone/>
              <a:defRPr sz="2000"/>
            </a:lvl7pPr>
            <a:lvl8pPr marL="3200014" indent="0">
              <a:buNone/>
              <a:defRPr sz="2000"/>
            </a:lvl8pPr>
            <a:lvl9pPr marL="3657159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28731" y="5917739"/>
            <a:ext cx="7128510" cy="887399"/>
          </a:xfrm>
        </p:spPr>
        <p:txBody>
          <a:bodyPr/>
          <a:lstStyle>
            <a:lvl1pPr marL="0" indent="0">
              <a:buNone/>
              <a:defRPr sz="1400"/>
            </a:lvl1pPr>
            <a:lvl2pPr marL="457144" indent="0">
              <a:buNone/>
              <a:defRPr sz="1200"/>
            </a:lvl2pPr>
            <a:lvl3pPr marL="914289" indent="0">
              <a:buNone/>
              <a:defRPr sz="1000"/>
            </a:lvl3pPr>
            <a:lvl4pPr marL="1371435" indent="0">
              <a:buNone/>
              <a:defRPr sz="900"/>
            </a:lvl4pPr>
            <a:lvl5pPr marL="1828579" indent="0">
              <a:buNone/>
              <a:defRPr sz="900"/>
            </a:lvl5pPr>
            <a:lvl6pPr marL="2285724" indent="0">
              <a:buNone/>
              <a:defRPr sz="900"/>
            </a:lvl6pPr>
            <a:lvl7pPr marL="2742868" indent="0">
              <a:buNone/>
              <a:defRPr sz="900"/>
            </a:lvl7pPr>
            <a:lvl8pPr marL="3200014" indent="0">
              <a:buNone/>
              <a:defRPr sz="900"/>
            </a:lvl8pPr>
            <a:lvl9pPr marL="3657159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D9644-19D5-479C-8263-8A1657A65BF9}" type="datetimeFigureOut">
              <a:rPr lang="ko-KR" altLang="en-US"/>
              <a:pPr>
                <a:defRPr/>
              </a:pPr>
              <a:t>2012-09-28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D7AB-5678-4E8E-B343-9463E0ED2E4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593725" y="303213"/>
            <a:ext cx="10693400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593725" y="1763713"/>
            <a:ext cx="106934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593725" y="7008813"/>
            <a:ext cx="2771775" cy="4016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CD0EF0C-449F-4570-8891-5BFA67E107C7}" type="datetimeFigureOut">
              <a:rPr lang="ko-KR" altLang="en-US"/>
              <a:pPr>
                <a:defRPr/>
              </a:pPr>
              <a:t>2012-09-28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59238" y="7008813"/>
            <a:ext cx="3762375" cy="4016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515350" y="7008813"/>
            <a:ext cx="2771775" cy="4016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685B4FD-1155-4634-B79C-F2411764BD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144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289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435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579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1313" indent="-341313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6" indent="-228572" algn="l" defTabSz="914289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2" indent="-228572" algn="l" defTabSz="914289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6" indent="-228572" algn="l" defTabSz="914289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1" indent="-228572" algn="l" defTabSz="914289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28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9" algn="l" defTabSz="91428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8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9" algn="l" defTabSz="91428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4" algn="l" defTabSz="91428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8" algn="l" defTabSz="91428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4" algn="l" defTabSz="91428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9" algn="l" defTabSz="91428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직사각형 144"/>
          <p:cNvSpPr/>
          <p:nvPr/>
        </p:nvSpPr>
        <p:spPr>
          <a:xfrm>
            <a:off x="849536" y="3028678"/>
            <a:ext cx="1131836" cy="89596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2" name="부제목 2"/>
          <p:cNvSpPr txBox="1">
            <a:spLocks/>
          </p:cNvSpPr>
          <p:nvPr/>
        </p:nvSpPr>
        <p:spPr>
          <a:xfrm>
            <a:off x="899865" y="357882"/>
            <a:ext cx="1008062" cy="323850"/>
          </a:xfrm>
          <a:prstGeom prst="rect">
            <a:avLst/>
          </a:prstGeom>
        </p:spPr>
        <p:txBody>
          <a:bodyPr lIns="91428" tIns="45714" rIns="91428" bIns="45714"/>
          <a:lstStyle/>
          <a:p>
            <a:pPr marL="342858" indent="-342858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lt"/>
                <a:ea typeface="굴림체" pitchFamily="49" charset="-127"/>
              </a:rPr>
              <a:t>1</a:t>
            </a:r>
            <a:r>
              <a:rPr kumimoji="0" lang="ko-KR" altLang="en-US" sz="1000" b="1" dirty="0">
                <a:latin typeface="+mn-lt"/>
                <a:ea typeface="굴림체" pitchFamily="49" charset="-127"/>
              </a:rPr>
              <a:t>학년 </a:t>
            </a:r>
            <a:r>
              <a:rPr kumimoji="0" lang="en-US" altLang="ko-KR" sz="1000" b="1" dirty="0">
                <a:latin typeface="+mn-lt"/>
                <a:ea typeface="굴림체" pitchFamily="49" charset="-127"/>
              </a:rPr>
              <a:t>1</a:t>
            </a:r>
            <a:r>
              <a:rPr kumimoji="0" lang="ko-KR" altLang="en-US" sz="1000" b="1" dirty="0">
                <a:latin typeface="+mn-lt"/>
                <a:ea typeface="굴림체" pitchFamily="49" charset="-127"/>
              </a:rPr>
              <a:t>학기</a:t>
            </a:r>
            <a:endParaRPr kumimoji="0" lang="en-US" altLang="ko-KR" sz="1000" b="1" dirty="0">
              <a:latin typeface="+mn-lt"/>
              <a:ea typeface="굴림체" pitchFamily="49" charset="-127"/>
            </a:endParaRPr>
          </a:p>
          <a:p>
            <a:pPr marL="342858" indent="-342858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lt"/>
                <a:ea typeface="굴림체" pitchFamily="49" charset="-127"/>
              </a:rPr>
              <a:t> </a:t>
            </a:r>
            <a:endParaRPr kumimoji="0" lang="ko-KR" altLang="en-US" sz="1000" b="1" dirty="0">
              <a:latin typeface="+mn-lt"/>
              <a:ea typeface="굴림체" pitchFamily="49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99914" y="4533627"/>
            <a:ext cx="1008062" cy="3238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err="1" smtClean="0">
                <a:ea typeface="굴림체" pitchFamily="49" charset="-127"/>
              </a:rPr>
              <a:t>일반물리학및</a:t>
            </a:r>
            <a:endParaRPr kumimoji="0" lang="en-US" altLang="ko-KR" sz="1000" b="1" dirty="0" smtClean="0">
              <a:ea typeface="굴림체" pitchFamily="49" charset="-127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실험</a:t>
            </a:r>
            <a:r>
              <a:rPr kumimoji="0" lang="en-US" altLang="ko-KR" sz="1000" b="1" dirty="0">
                <a:ea typeface="굴림체" pitchFamily="49" charset="-127"/>
              </a:rPr>
              <a:t>(1)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99541" y="3522367"/>
            <a:ext cx="1008062" cy="32543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기초수학</a:t>
            </a:r>
            <a:r>
              <a:rPr kumimoji="0" lang="en-US" altLang="ko-KR" sz="1000" b="1" dirty="0">
                <a:ea typeface="굴림체" pitchFamily="49" charset="-127"/>
              </a:rPr>
              <a:t>(1)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99914" y="1223070"/>
            <a:ext cx="1008062" cy="3238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공학윤리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899914" y="1656457"/>
            <a:ext cx="1008062" cy="3238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글쓰기와</a:t>
            </a:r>
            <a:endParaRPr kumimoji="0" lang="en-US" altLang="ko-KR" sz="1000" b="1" dirty="0" smtClean="0">
              <a:ea typeface="굴림체" pitchFamily="49" charset="-127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커뮤니케이션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201416" y="4534045"/>
            <a:ext cx="1008063" cy="3238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err="1" smtClean="0">
                <a:ea typeface="굴림체" pitchFamily="49" charset="-127"/>
              </a:rPr>
              <a:t>일반물리학및</a:t>
            </a:r>
            <a:endParaRPr kumimoji="0" lang="en-US" altLang="ko-KR" sz="1000" b="1" dirty="0" smtClean="0">
              <a:ea typeface="굴림체" pitchFamily="49" charset="-127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실험</a:t>
            </a:r>
            <a:r>
              <a:rPr kumimoji="0" lang="en-US" altLang="ko-KR" sz="1000" b="1" dirty="0">
                <a:ea typeface="굴림체" pitchFamily="49" charset="-127"/>
              </a:rPr>
              <a:t>(2)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40" name="부제목 2"/>
          <p:cNvSpPr txBox="1">
            <a:spLocks/>
          </p:cNvSpPr>
          <p:nvPr/>
        </p:nvSpPr>
        <p:spPr>
          <a:xfrm>
            <a:off x="2196058" y="357882"/>
            <a:ext cx="1008063" cy="323850"/>
          </a:xfrm>
          <a:prstGeom prst="rect">
            <a:avLst/>
          </a:prstGeom>
        </p:spPr>
        <p:txBody>
          <a:bodyPr lIns="91428" tIns="45714" rIns="91428" bIns="45714"/>
          <a:lstStyle/>
          <a:p>
            <a:pPr marL="342858" indent="-342858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lt"/>
                <a:ea typeface="굴림체" pitchFamily="49" charset="-127"/>
              </a:rPr>
              <a:t>1</a:t>
            </a:r>
            <a:r>
              <a:rPr kumimoji="0" lang="ko-KR" altLang="en-US" sz="1000" b="1" dirty="0">
                <a:latin typeface="+mn-lt"/>
                <a:ea typeface="굴림체" pitchFamily="49" charset="-127"/>
              </a:rPr>
              <a:t>학년 </a:t>
            </a:r>
            <a:r>
              <a:rPr kumimoji="0" lang="en-US" altLang="ko-KR" sz="1000" b="1" dirty="0">
                <a:latin typeface="+mn-lt"/>
                <a:ea typeface="굴림체" pitchFamily="49" charset="-127"/>
              </a:rPr>
              <a:t>2</a:t>
            </a:r>
            <a:r>
              <a:rPr kumimoji="0" lang="ko-KR" altLang="en-US" sz="1000" b="1" dirty="0">
                <a:latin typeface="+mn-lt"/>
                <a:ea typeface="굴림체" pitchFamily="49" charset="-127"/>
              </a:rPr>
              <a:t>학기</a:t>
            </a:r>
            <a:endParaRPr kumimoji="0" lang="en-US" altLang="ko-KR" sz="1000" b="1" dirty="0">
              <a:latin typeface="+mn-lt"/>
              <a:ea typeface="굴림체" pitchFamily="49" charset="-127"/>
            </a:endParaRPr>
          </a:p>
          <a:p>
            <a:pPr marL="342858" indent="-342858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lt"/>
                <a:ea typeface="굴림체" pitchFamily="49" charset="-127"/>
              </a:rPr>
              <a:t> </a:t>
            </a:r>
            <a:endParaRPr kumimoji="0" lang="ko-KR" altLang="en-US" sz="1000" b="1" dirty="0">
              <a:latin typeface="+mn-lt"/>
              <a:ea typeface="굴림체" pitchFamily="49" charset="-127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2196031" y="3523954"/>
            <a:ext cx="1008063" cy="3238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기초수학</a:t>
            </a:r>
            <a:r>
              <a:rPr kumimoji="0" lang="en-US" altLang="ko-KR" sz="1000" b="1" dirty="0">
                <a:ea typeface="굴림체" pitchFamily="49" charset="-127"/>
              </a:rPr>
              <a:t>(2)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899914" y="790898"/>
            <a:ext cx="1008062" cy="32543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영어회화</a:t>
            </a:r>
            <a:r>
              <a:rPr kumimoji="0" lang="en-US" altLang="ko-KR" sz="1000" b="1" dirty="0" smtClean="0">
                <a:ea typeface="굴림체" pitchFamily="49" charset="-127"/>
              </a:rPr>
              <a:t>(1)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196032" y="789683"/>
            <a:ext cx="1008063" cy="32543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영어독해</a:t>
            </a:r>
            <a:r>
              <a:rPr kumimoji="0" lang="en-US" altLang="ko-KR" sz="1000" b="1" dirty="0" smtClean="0">
                <a:ea typeface="굴림체" pitchFamily="49" charset="-127"/>
              </a:rPr>
              <a:t>(1)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196032" y="1656457"/>
            <a:ext cx="1008063" cy="3238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ea typeface="굴림체" pitchFamily="49" charset="-127"/>
              </a:rPr>
              <a:t>OA</a:t>
            </a:r>
            <a:r>
              <a:rPr kumimoji="0" lang="ko-KR" altLang="en-US" sz="1000" b="1" dirty="0">
                <a:ea typeface="굴림체" pitchFamily="49" charset="-127"/>
              </a:rPr>
              <a:t>실무</a:t>
            </a:r>
          </a:p>
        </p:txBody>
      </p:sp>
      <p:sp>
        <p:nvSpPr>
          <p:cNvPr id="61" name="직사각형 60"/>
          <p:cNvSpPr/>
          <p:nvPr/>
        </p:nvSpPr>
        <p:spPr>
          <a:xfrm>
            <a:off x="10116938" y="1656457"/>
            <a:ext cx="1008063" cy="3238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err="1" smtClean="0">
                <a:ea typeface="굴림체" pitchFamily="49" charset="-127"/>
              </a:rPr>
              <a:t>인간과화술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2196032" y="1223070"/>
            <a:ext cx="1008063" cy="3238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기본화학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3491928" y="3094485"/>
            <a:ext cx="1008063" cy="3254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spc="-150" dirty="0">
                <a:ea typeface="굴림체" pitchFamily="49" charset="-127"/>
              </a:rPr>
              <a:t>건축구조역학</a:t>
            </a:r>
            <a:r>
              <a:rPr kumimoji="0" lang="en-US" altLang="ko-KR" sz="1000" b="1" spc="-150" dirty="0">
                <a:ea typeface="굴림체" pitchFamily="49" charset="-127"/>
              </a:rPr>
              <a:t>(1)</a:t>
            </a:r>
            <a:endParaRPr kumimoji="0" lang="ko-KR" altLang="en-US" sz="1000" b="1" spc="-150" dirty="0">
              <a:ea typeface="굴림체" pitchFamily="49" charset="-127"/>
            </a:endParaRPr>
          </a:p>
        </p:txBody>
      </p:sp>
      <p:sp>
        <p:nvSpPr>
          <p:cNvPr id="93" name="부제목 2"/>
          <p:cNvSpPr txBox="1">
            <a:spLocks/>
          </p:cNvSpPr>
          <p:nvPr/>
        </p:nvSpPr>
        <p:spPr>
          <a:xfrm>
            <a:off x="3492202" y="357882"/>
            <a:ext cx="1008063" cy="323850"/>
          </a:xfrm>
          <a:prstGeom prst="rect">
            <a:avLst/>
          </a:prstGeom>
        </p:spPr>
        <p:txBody>
          <a:bodyPr lIns="91428" tIns="45714" rIns="91428" bIns="45714"/>
          <a:lstStyle/>
          <a:p>
            <a:pPr marL="342858" indent="-342858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lt"/>
                <a:ea typeface="굴림체" pitchFamily="49" charset="-127"/>
              </a:rPr>
              <a:t>2</a:t>
            </a:r>
            <a:r>
              <a:rPr kumimoji="0" lang="ko-KR" altLang="en-US" sz="1000" b="1" dirty="0">
                <a:latin typeface="+mn-lt"/>
                <a:ea typeface="굴림체" pitchFamily="49" charset="-127"/>
              </a:rPr>
              <a:t>학년 </a:t>
            </a:r>
            <a:r>
              <a:rPr kumimoji="0" lang="en-US" altLang="ko-KR" sz="1000" b="1" dirty="0">
                <a:latin typeface="+mn-lt"/>
                <a:ea typeface="굴림체" pitchFamily="49" charset="-127"/>
              </a:rPr>
              <a:t>1</a:t>
            </a:r>
            <a:r>
              <a:rPr kumimoji="0" lang="ko-KR" altLang="en-US" sz="1000" b="1" dirty="0">
                <a:latin typeface="+mn-lt"/>
                <a:ea typeface="굴림체" pitchFamily="49" charset="-127"/>
              </a:rPr>
              <a:t>학기</a:t>
            </a:r>
            <a:endParaRPr kumimoji="0" lang="en-US" altLang="ko-KR" sz="1000" b="1" dirty="0">
              <a:latin typeface="+mn-lt"/>
              <a:ea typeface="굴림체" pitchFamily="49" charset="-127"/>
            </a:endParaRPr>
          </a:p>
          <a:p>
            <a:pPr marL="342858" indent="-342858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lt"/>
                <a:ea typeface="굴림체" pitchFamily="49" charset="-127"/>
              </a:rPr>
              <a:t> </a:t>
            </a:r>
            <a:endParaRPr kumimoji="0" lang="ko-KR" altLang="en-US" sz="1000" b="1" dirty="0">
              <a:latin typeface="+mn-lt"/>
              <a:ea typeface="굴림체" pitchFamily="49" charset="-127"/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2201416" y="2581273"/>
            <a:ext cx="1008062" cy="32543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건축제도</a:t>
            </a:r>
            <a:endParaRPr kumimoji="0" lang="en-US" altLang="ko-KR" sz="1000" b="1" dirty="0">
              <a:ea typeface="굴림체" pitchFamily="49" charset="-127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3491928" y="3527872"/>
            <a:ext cx="1008063" cy="3238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건축구법</a:t>
            </a:r>
            <a:r>
              <a:rPr kumimoji="0" lang="en-US" altLang="ko-KR" sz="1000" b="1" dirty="0">
                <a:ea typeface="굴림체" pitchFamily="49" charset="-127"/>
              </a:rPr>
              <a:t>(1)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4788916" y="2152724"/>
            <a:ext cx="1008062" cy="3254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건축설계</a:t>
            </a:r>
            <a:r>
              <a:rPr kumimoji="0" lang="en-US" altLang="ko-KR" sz="1000" b="1" dirty="0" smtClean="0">
                <a:ea typeface="굴림체" pitchFamily="49" charset="-127"/>
              </a:rPr>
              <a:t>(1)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3491929" y="1657251"/>
            <a:ext cx="1008063" cy="32305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kern="100" dirty="0">
                <a:ea typeface="굴림체" pitchFamily="49" charset="-127"/>
              </a:rPr>
              <a:t>건축과컴퓨터</a:t>
            </a:r>
            <a:endParaRPr kumimoji="0" lang="en-US" altLang="ko-KR" sz="1000" b="1" kern="100" dirty="0">
              <a:ea typeface="굴림체" pitchFamily="49" charset="-127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kern="100" dirty="0">
                <a:ea typeface="굴림체" pitchFamily="49" charset="-127"/>
              </a:rPr>
              <a:t>응용</a:t>
            </a:r>
          </a:p>
        </p:txBody>
      </p:sp>
      <p:sp>
        <p:nvSpPr>
          <p:cNvPr id="105" name="부제목 2"/>
          <p:cNvSpPr txBox="1">
            <a:spLocks/>
          </p:cNvSpPr>
          <p:nvPr/>
        </p:nvSpPr>
        <p:spPr>
          <a:xfrm>
            <a:off x="4788346" y="357882"/>
            <a:ext cx="1008063" cy="323850"/>
          </a:xfrm>
          <a:prstGeom prst="rect">
            <a:avLst/>
          </a:prstGeom>
        </p:spPr>
        <p:txBody>
          <a:bodyPr lIns="91428" tIns="45714" rIns="91428" bIns="45714"/>
          <a:lstStyle/>
          <a:p>
            <a:pPr marL="342858" indent="-342858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lt"/>
                <a:ea typeface="굴림체" pitchFamily="49" charset="-127"/>
              </a:rPr>
              <a:t>2</a:t>
            </a:r>
            <a:r>
              <a:rPr kumimoji="0" lang="ko-KR" altLang="en-US" sz="1000" b="1" dirty="0">
                <a:latin typeface="+mn-lt"/>
                <a:ea typeface="굴림체" pitchFamily="49" charset="-127"/>
              </a:rPr>
              <a:t>학년 </a:t>
            </a:r>
            <a:r>
              <a:rPr kumimoji="0" lang="en-US" altLang="ko-KR" sz="1000" b="1" dirty="0">
                <a:latin typeface="+mn-lt"/>
                <a:ea typeface="굴림체" pitchFamily="49" charset="-127"/>
              </a:rPr>
              <a:t>2</a:t>
            </a:r>
            <a:r>
              <a:rPr kumimoji="0" lang="ko-KR" altLang="en-US" sz="1000" b="1" dirty="0">
                <a:latin typeface="+mn-lt"/>
                <a:ea typeface="굴림체" pitchFamily="49" charset="-127"/>
              </a:rPr>
              <a:t>학기</a:t>
            </a:r>
            <a:endParaRPr kumimoji="0" lang="en-US" altLang="ko-KR" sz="1000" b="1" dirty="0">
              <a:latin typeface="+mn-lt"/>
              <a:ea typeface="굴림체" pitchFamily="49" charset="-127"/>
            </a:endParaRPr>
          </a:p>
          <a:p>
            <a:pPr marL="342858" indent="-342858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lt"/>
                <a:ea typeface="굴림체" pitchFamily="49" charset="-127"/>
              </a:rPr>
              <a:t> </a:t>
            </a:r>
            <a:endParaRPr kumimoji="0" lang="ko-KR" altLang="en-US" sz="1000" b="1" dirty="0">
              <a:latin typeface="+mn-lt"/>
              <a:ea typeface="굴림체" pitchFamily="49" charset="-127"/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4788916" y="3523954"/>
            <a:ext cx="1008063" cy="3238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건축구법</a:t>
            </a:r>
            <a:r>
              <a:rPr kumimoji="0" lang="en-US" altLang="ko-KR" sz="1000" b="1" dirty="0">
                <a:ea typeface="굴림체" pitchFamily="49" charset="-127"/>
              </a:rPr>
              <a:t>(2)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131" name="부제목 2"/>
          <p:cNvSpPr txBox="1">
            <a:spLocks/>
          </p:cNvSpPr>
          <p:nvPr/>
        </p:nvSpPr>
        <p:spPr>
          <a:xfrm>
            <a:off x="6073204" y="357882"/>
            <a:ext cx="1008062" cy="323850"/>
          </a:xfrm>
          <a:prstGeom prst="rect">
            <a:avLst/>
          </a:prstGeom>
        </p:spPr>
        <p:txBody>
          <a:bodyPr lIns="91428" tIns="45714" rIns="91428" bIns="45714"/>
          <a:lstStyle/>
          <a:p>
            <a:pPr marL="342858" indent="-342858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lt"/>
                <a:ea typeface="굴림체" pitchFamily="49" charset="-127"/>
              </a:rPr>
              <a:t>3</a:t>
            </a:r>
            <a:r>
              <a:rPr kumimoji="0" lang="ko-KR" altLang="en-US" sz="1000" b="1" dirty="0">
                <a:latin typeface="+mn-lt"/>
                <a:ea typeface="굴림체" pitchFamily="49" charset="-127"/>
              </a:rPr>
              <a:t>학년 </a:t>
            </a:r>
            <a:r>
              <a:rPr kumimoji="0" lang="en-US" altLang="ko-KR" sz="1000" b="1" dirty="0">
                <a:latin typeface="+mn-lt"/>
                <a:ea typeface="굴림체" pitchFamily="49" charset="-127"/>
              </a:rPr>
              <a:t>1</a:t>
            </a:r>
            <a:r>
              <a:rPr kumimoji="0" lang="ko-KR" altLang="en-US" sz="1000" b="1" dirty="0">
                <a:latin typeface="+mn-lt"/>
                <a:ea typeface="굴림체" pitchFamily="49" charset="-127"/>
              </a:rPr>
              <a:t>학기</a:t>
            </a:r>
            <a:endParaRPr kumimoji="0" lang="en-US" altLang="ko-KR" sz="1000" b="1" dirty="0">
              <a:latin typeface="+mn-lt"/>
              <a:ea typeface="굴림체" pitchFamily="49" charset="-127"/>
            </a:endParaRPr>
          </a:p>
          <a:p>
            <a:pPr marL="342858" indent="-342858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lt"/>
                <a:ea typeface="굴림체" pitchFamily="49" charset="-127"/>
              </a:rPr>
              <a:t> </a:t>
            </a:r>
            <a:endParaRPr kumimoji="0" lang="ko-KR" altLang="en-US" sz="1000" b="1" dirty="0">
              <a:latin typeface="+mn-lt"/>
              <a:ea typeface="굴림체" pitchFamily="49" charset="-127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8821166" y="789683"/>
            <a:ext cx="1008062" cy="3238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법과 시민</a:t>
            </a:r>
            <a:endParaRPr kumimoji="0" lang="en-US" altLang="ko-KR" sz="1000" b="1" dirty="0">
              <a:ea typeface="굴림체" pitchFamily="49" charset="-127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생활</a:t>
            </a:r>
          </a:p>
        </p:txBody>
      </p:sp>
      <p:sp>
        <p:nvSpPr>
          <p:cNvPr id="135" name="직사각형 134"/>
          <p:cNvSpPr/>
          <p:nvPr/>
        </p:nvSpPr>
        <p:spPr>
          <a:xfrm>
            <a:off x="4788916" y="3096072"/>
            <a:ext cx="1008062" cy="3254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spc="-150" dirty="0">
                <a:ea typeface="굴림체" pitchFamily="49" charset="-127"/>
              </a:rPr>
              <a:t>건축구조역학</a:t>
            </a:r>
            <a:r>
              <a:rPr kumimoji="0" lang="en-US" altLang="ko-KR" sz="1000" b="1" spc="-150" dirty="0">
                <a:ea typeface="굴림체" pitchFamily="49" charset="-127"/>
              </a:rPr>
              <a:t>(2)</a:t>
            </a:r>
            <a:endParaRPr kumimoji="0" lang="ko-KR" altLang="en-US" sz="1000" b="1" spc="-150" dirty="0">
              <a:ea typeface="굴림체" pitchFamily="49" charset="-127"/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6084490" y="5471807"/>
            <a:ext cx="1008062" cy="32543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공학설계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3491968" y="5470313"/>
            <a:ext cx="1008062" cy="32543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입문공학설계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8821166" y="2152724"/>
            <a:ext cx="1008062" cy="3254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건축사</a:t>
            </a:r>
          </a:p>
        </p:txBody>
      </p:sp>
      <p:sp>
        <p:nvSpPr>
          <p:cNvPr id="68" name="직사각형 67"/>
          <p:cNvSpPr/>
          <p:nvPr/>
        </p:nvSpPr>
        <p:spPr>
          <a:xfrm>
            <a:off x="7444804" y="4540076"/>
            <a:ext cx="1008062" cy="3254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건축적산</a:t>
            </a:r>
          </a:p>
        </p:txBody>
      </p:sp>
      <p:sp>
        <p:nvSpPr>
          <p:cNvPr id="168" name="부제목 2"/>
          <p:cNvSpPr txBox="1">
            <a:spLocks/>
          </p:cNvSpPr>
          <p:nvPr/>
        </p:nvSpPr>
        <p:spPr>
          <a:xfrm>
            <a:off x="7380585" y="357882"/>
            <a:ext cx="1008062" cy="323850"/>
          </a:xfrm>
          <a:prstGeom prst="rect">
            <a:avLst/>
          </a:prstGeom>
        </p:spPr>
        <p:txBody>
          <a:bodyPr lIns="91428" tIns="45714" rIns="91428" bIns="45714"/>
          <a:lstStyle/>
          <a:p>
            <a:pPr marL="342858" indent="-342858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lt"/>
                <a:ea typeface="굴림체" pitchFamily="49" charset="-127"/>
              </a:rPr>
              <a:t>3</a:t>
            </a:r>
            <a:r>
              <a:rPr kumimoji="0" lang="ko-KR" altLang="en-US" sz="1000" b="1" dirty="0">
                <a:latin typeface="+mn-lt"/>
                <a:ea typeface="굴림체" pitchFamily="49" charset="-127"/>
              </a:rPr>
              <a:t>학년 </a:t>
            </a:r>
            <a:r>
              <a:rPr kumimoji="0" lang="en-US" altLang="ko-KR" sz="1000" b="1" dirty="0">
                <a:latin typeface="+mn-lt"/>
                <a:ea typeface="굴림체" pitchFamily="49" charset="-127"/>
              </a:rPr>
              <a:t>2</a:t>
            </a:r>
            <a:r>
              <a:rPr kumimoji="0" lang="ko-KR" altLang="en-US" sz="1000" b="1" dirty="0">
                <a:latin typeface="+mn-lt"/>
                <a:ea typeface="굴림체" pitchFamily="49" charset="-127"/>
              </a:rPr>
              <a:t>학기</a:t>
            </a:r>
            <a:endParaRPr kumimoji="0" lang="en-US" altLang="ko-KR" sz="1000" b="1" dirty="0">
              <a:latin typeface="+mn-lt"/>
              <a:ea typeface="굴림체" pitchFamily="49" charset="-127"/>
            </a:endParaRPr>
          </a:p>
          <a:p>
            <a:pPr marL="342858" indent="-342858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lt"/>
                <a:ea typeface="굴림체" pitchFamily="49" charset="-127"/>
              </a:rPr>
              <a:t> </a:t>
            </a:r>
            <a:endParaRPr kumimoji="0" lang="ko-KR" altLang="en-US" sz="1000" b="1" dirty="0">
              <a:latin typeface="+mn-lt"/>
              <a:ea typeface="굴림체" pitchFamily="49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7444804" y="2152724"/>
            <a:ext cx="1008062" cy="3254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건축법규</a:t>
            </a:r>
          </a:p>
        </p:txBody>
      </p:sp>
      <p:sp>
        <p:nvSpPr>
          <p:cNvPr id="177" name="직사각형 176"/>
          <p:cNvSpPr/>
          <p:nvPr/>
        </p:nvSpPr>
        <p:spPr>
          <a:xfrm>
            <a:off x="7452741" y="5902361"/>
            <a:ext cx="1008062" cy="32543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err="1" smtClean="0">
                <a:ea typeface="굴림체" pitchFamily="49" charset="-127"/>
              </a:rPr>
              <a:t>건축캡스톤</a:t>
            </a:r>
            <a:endParaRPr kumimoji="0" lang="en-US" altLang="ko-KR" sz="1000" b="1" dirty="0" smtClean="0">
              <a:ea typeface="굴림체" pitchFamily="49" charset="-127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디자인</a:t>
            </a:r>
            <a:r>
              <a:rPr kumimoji="0" lang="en-US" altLang="ko-KR" sz="1000" b="1" dirty="0" smtClean="0">
                <a:ea typeface="굴림체" pitchFamily="49" charset="-127"/>
              </a:rPr>
              <a:t>(1)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7452741" y="3527872"/>
            <a:ext cx="1008062" cy="3254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철근콘크리트구조</a:t>
            </a:r>
          </a:p>
        </p:txBody>
      </p:sp>
      <p:sp>
        <p:nvSpPr>
          <p:cNvPr id="180" name="직사각형 179"/>
          <p:cNvSpPr/>
          <p:nvPr/>
        </p:nvSpPr>
        <p:spPr>
          <a:xfrm>
            <a:off x="7444804" y="3097659"/>
            <a:ext cx="1008062" cy="3238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철골구조</a:t>
            </a:r>
          </a:p>
        </p:txBody>
      </p:sp>
      <p:sp>
        <p:nvSpPr>
          <p:cNvPr id="211" name="부제목 2"/>
          <p:cNvSpPr txBox="1">
            <a:spLocks/>
          </p:cNvSpPr>
          <p:nvPr/>
        </p:nvSpPr>
        <p:spPr>
          <a:xfrm>
            <a:off x="8820745" y="357882"/>
            <a:ext cx="1008063" cy="323850"/>
          </a:xfrm>
          <a:prstGeom prst="rect">
            <a:avLst/>
          </a:prstGeom>
        </p:spPr>
        <p:txBody>
          <a:bodyPr lIns="91428" tIns="45714" rIns="91428" bIns="45714"/>
          <a:lstStyle/>
          <a:p>
            <a:pPr marL="342858" indent="-342858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lt"/>
                <a:ea typeface="굴림체" pitchFamily="49" charset="-127"/>
              </a:rPr>
              <a:t>4</a:t>
            </a:r>
            <a:r>
              <a:rPr kumimoji="0" lang="ko-KR" altLang="en-US" sz="1000" b="1" dirty="0">
                <a:latin typeface="+mn-lt"/>
                <a:ea typeface="굴림체" pitchFamily="49" charset="-127"/>
              </a:rPr>
              <a:t>학년 </a:t>
            </a:r>
            <a:r>
              <a:rPr kumimoji="0" lang="en-US" altLang="ko-KR" sz="1000" b="1" dirty="0">
                <a:latin typeface="+mn-lt"/>
                <a:ea typeface="굴림체" pitchFamily="49" charset="-127"/>
              </a:rPr>
              <a:t>1</a:t>
            </a:r>
            <a:r>
              <a:rPr kumimoji="0" lang="ko-KR" altLang="en-US" sz="1000" b="1" dirty="0">
                <a:latin typeface="+mn-lt"/>
                <a:ea typeface="굴림체" pitchFamily="49" charset="-127"/>
              </a:rPr>
              <a:t>학기</a:t>
            </a:r>
            <a:endParaRPr kumimoji="0" lang="en-US" altLang="ko-KR" sz="1000" b="1" dirty="0">
              <a:latin typeface="+mn-lt"/>
              <a:ea typeface="굴림체" pitchFamily="49" charset="-127"/>
            </a:endParaRPr>
          </a:p>
          <a:p>
            <a:pPr marL="342858" indent="-342858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lt"/>
                <a:ea typeface="굴림체" pitchFamily="49" charset="-127"/>
              </a:rPr>
              <a:t> </a:t>
            </a:r>
            <a:endParaRPr kumimoji="0" lang="ko-KR" altLang="en-US" sz="1000" b="1" dirty="0">
              <a:latin typeface="+mn-lt"/>
              <a:ea typeface="굴림체" pitchFamily="49" charset="-127"/>
            </a:endParaRPr>
          </a:p>
        </p:txBody>
      </p:sp>
      <p:sp>
        <p:nvSpPr>
          <p:cNvPr id="212" name="부제목 2"/>
          <p:cNvSpPr txBox="1">
            <a:spLocks/>
          </p:cNvSpPr>
          <p:nvPr/>
        </p:nvSpPr>
        <p:spPr>
          <a:xfrm>
            <a:off x="10044881" y="357882"/>
            <a:ext cx="1008062" cy="323850"/>
          </a:xfrm>
          <a:prstGeom prst="rect">
            <a:avLst/>
          </a:prstGeom>
        </p:spPr>
        <p:txBody>
          <a:bodyPr lIns="91428" tIns="45714" rIns="91428" bIns="45714"/>
          <a:lstStyle/>
          <a:p>
            <a:pPr marL="342858" indent="-342858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lt"/>
                <a:ea typeface="굴림체" pitchFamily="49" charset="-127"/>
              </a:rPr>
              <a:t>4</a:t>
            </a:r>
            <a:r>
              <a:rPr kumimoji="0" lang="ko-KR" altLang="en-US" sz="1000" b="1" dirty="0">
                <a:latin typeface="+mn-lt"/>
                <a:ea typeface="굴림체" pitchFamily="49" charset="-127"/>
              </a:rPr>
              <a:t>학년 </a:t>
            </a:r>
            <a:r>
              <a:rPr kumimoji="0" lang="en-US" altLang="ko-KR" sz="1000" b="1" dirty="0">
                <a:latin typeface="+mn-lt"/>
                <a:ea typeface="굴림체" pitchFamily="49" charset="-127"/>
              </a:rPr>
              <a:t>2</a:t>
            </a:r>
            <a:r>
              <a:rPr kumimoji="0" lang="ko-KR" altLang="en-US" sz="1000" b="1" dirty="0">
                <a:latin typeface="+mn-lt"/>
                <a:ea typeface="굴림체" pitchFamily="49" charset="-127"/>
              </a:rPr>
              <a:t>학기</a:t>
            </a:r>
            <a:endParaRPr kumimoji="0" lang="en-US" altLang="ko-KR" sz="1000" b="1" dirty="0">
              <a:latin typeface="+mn-lt"/>
              <a:ea typeface="굴림체" pitchFamily="49" charset="-127"/>
            </a:endParaRPr>
          </a:p>
          <a:p>
            <a:pPr marL="342858" indent="-342858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latin typeface="+mn-lt"/>
                <a:ea typeface="굴림체" pitchFamily="49" charset="-127"/>
              </a:rPr>
              <a:t> </a:t>
            </a:r>
            <a:endParaRPr kumimoji="0" lang="ko-KR" altLang="en-US" sz="1000" b="1" dirty="0">
              <a:latin typeface="+mn-lt"/>
              <a:ea typeface="굴림체" pitchFamily="49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10116938" y="792485"/>
            <a:ext cx="1008062" cy="3238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인성개발과</a:t>
            </a:r>
            <a:endParaRPr kumimoji="0" lang="en-US" altLang="ko-KR" sz="1000" b="1" dirty="0" smtClean="0">
              <a:ea typeface="굴림체" pitchFamily="49" charset="-127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리더십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10116938" y="1223070"/>
            <a:ext cx="1008062" cy="3238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비즈니스의</a:t>
            </a:r>
            <a:endParaRPr kumimoji="0" lang="en-US" altLang="ko-KR" sz="1000" b="1" dirty="0" smtClean="0">
              <a:ea typeface="굴림체" pitchFamily="49" charset="-127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이해</a:t>
            </a:r>
            <a:endParaRPr kumimoji="0" lang="en-US" altLang="ko-KR" sz="1000" b="1" dirty="0">
              <a:ea typeface="굴림체" pitchFamily="49" charset="-127"/>
            </a:endParaRPr>
          </a:p>
        </p:txBody>
      </p:sp>
      <p:sp>
        <p:nvSpPr>
          <p:cNvPr id="249" name="직사각형 248"/>
          <p:cNvSpPr/>
          <p:nvPr/>
        </p:nvSpPr>
        <p:spPr>
          <a:xfrm>
            <a:off x="8821166" y="4975487"/>
            <a:ext cx="1008062" cy="3238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건축공정관리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10116938" y="3527872"/>
            <a:ext cx="1008063" cy="3238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기초공학</a:t>
            </a:r>
          </a:p>
        </p:txBody>
      </p:sp>
      <p:sp>
        <p:nvSpPr>
          <p:cNvPr id="269" name="직사각형 268"/>
          <p:cNvSpPr/>
          <p:nvPr/>
        </p:nvSpPr>
        <p:spPr>
          <a:xfrm>
            <a:off x="755848" y="6409109"/>
            <a:ext cx="1008063" cy="3238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i="1" dirty="0" smtClean="0">
                <a:ea typeface="굴림체" pitchFamily="49" charset="-127"/>
              </a:rPr>
              <a:t>전문교양</a:t>
            </a:r>
            <a:endParaRPr kumimoji="0" lang="ko-KR" altLang="en-US" sz="1400" b="1" i="1" dirty="0">
              <a:ea typeface="굴림체" pitchFamily="49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1907976" y="6409109"/>
            <a:ext cx="1008062" cy="3238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i="1" dirty="0" smtClean="0">
                <a:ea typeface="굴림체" pitchFamily="49" charset="-127"/>
              </a:rPr>
              <a:t>MSC</a:t>
            </a:r>
            <a:endParaRPr kumimoji="0" lang="ko-KR" altLang="en-US" sz="1400" b="1" i="1" dirty="0">
              <a:ea typeface="굴림체" pitchFamily="49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3060104" y="6402759"/>
            <a:ext cx="1008063" cy="3238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i="1" dirty="0" smtClean="0">
                <a:ea typeface="굴림체" pitchFamily="49" charset="-127"/>
              </a:rPr>
              <a:t>전공</a:t>
            </a:r>
            <a:endParaRPr kumimoji="0" lang="ko-KR" altLang="en-US" sz="1400" b="1" i="1" dirty="0">
              <a:ea typeface="굴림체" pitchFamily="49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99914" y="3096072"/>
            <a:ext cx="1008062" cy="3238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err="1" smtClean="0">
                <a:ea typeface="굴림체" pitchFamily="49" charset="-127"/>
              </a:rPr>
              <a:t>벡터의기초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8821166" y="1223070"/>
            <a:ext cx="1008062" cy="3238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err="1" smtClean="0">
                <a:ea typeface="굴림체" pitchFamily="49" charset="-127"/>
              </a:rPr>
              <a:t>자동차속의</a:t>
            </a:r>
            <a:endParaRPr kumimoji="0" lang="en-US" altLang="ko-KR" sz="1000" b="1" dirty="0" smtClean="0">
              <a:ea typeface="굴림체" pitchFamily="49" charset="-127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과학과문화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10116938" y="2154311"/>
            <a:ext cx="1008063" cy="3238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생물미래학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6084440" y="1656457"/>
            <a:ext cx="1008063" cy="3238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지구과학</a:t>
            </a:r>
          </a:p>
        </p:txBody>
      </p:sp>
      <p:sp>
        <p:nvSpPr>
          <p:cNvPr id="86" name="직사각형 85"/>
          <p:cNvSpPr/>
          <p:nvPr/>
        </p:nvSpPr>
        <p:spPr>
          <a:xfrm>
            <a:off x="6084440" y="1223070"/>
            <a:ext cx="1008063" cy="3238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spc="-150" dirty="0" err="1">
                <a:ea typeface="굴림체" pitchFamily="49" charset="-127"/>
              </a:rPr>
              <a:t>공학확률및통계</a:t>
            </a:r>
            <a:endParaRPr kumimoji="0" lang="ko-KR" altLang="en-US" sz="1000" b="1" spc="-150" dirty="0">
              <a:ea typeface="굴림체" pitchFamily="49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3491929" y="2581274"/>
            <a:ext cx="1008062" cy="3254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건축계획</a:t>
            </a:r>
          </a:p>
        </p:txBody>
      </p:sp>
      <p:grpSp>
        <p:nvGrpSpPr>
          <p:cNvPr id="112" name="그룹 111"/>
          <p:cNvGrpSpPr/>
          <p:nvPr/>
        </p:nvGrpSpPr>
        <p:grpSpPr>
          <a:xfrm>
            <a:off x="1403920" y="5220791"/>
            <a:ext cx="1872208" cy="864096"/>
            <a:chOff x="4212233" y="540271"/>
            <a:chExt cx="1872208" cy="864096"/>
          </a:xfrm>
        </p:grpSpPr>
        <p:sp>
          <p:nvSpPr>
            <p:cNvPr id="111" name="직사각형 110"/>
            <p:cNvSpPr/>
            <p:nvPr/>
          </p:nvSpPr>
          <p:spPr>
            <a:xfrm>
              <a:off x="4212233" y="540271"/>
              <a:ext cx="1872208" cy="86409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91428" tIns="45714" rIns="91428" bIns="45714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ko-KR" altLang="en-US" sz="1050" b="1" dirty="0">
                <a:ea typeface="굴림체" pitchFamily="49" charset="-127"/>
              </a:endParaRPr>
            </a:p>
          </p:txBody>
        </p:sp>
        <p:cxnSp>
          <p:nvCxnSpPr>
            <p:cNvPr id="104" name="직선 연결선 103"/>
            <p:cNvCxnSpPr/>
            <p:nvPr/>
          </p:nvCxnSpPr>
          <p:spPr>
            <a:xfrm>
              <a:off x="4435872" y="756295"/>
              <a:ext cx="352425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부제목 2"/>
            <p:cNvSpPr txBox="1">
              <a:spLocks/>
            </p:cNvSpPr>
            <p:nvPr/>
          </p:nvSpPr>
          <p:spPr>
            <a:xfrm>
              <a:off x="4716289" y="612279"/>
              <a:ext cx="1296144" cy="323850"/>
            </a:xfrm>
            <a:prstGeom prst="rect">
              <a:avLst/>
            </a:prstGeom>
          </p:spPr>
          <p:txBody>
            <a:bodyPr lIns="91428" tIns="45714" rIns="91428" bIns="45714"/>
            <a:lstStyle/>
            <a:p>
              <a:pPr marL="342858" indent="-342858" algn="ctr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kumimoji="0" lang="ko-KR" altLang="en-US" sz="1200" b="1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  <a:ea typeface="굴림체" pitchFamily="49" charset="-127"/>
                </a:rPr>
                <a:t>권장 이수체계</a:t>
              </a:r>
              <a:endParaRPr kumimoji="0" lang="ko-KR" altLang="en-US" sz="12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굴림체" pitchFamily="49" charset="-127"/>
              </a:endParaRPr>
            </a:p>
          </p:txBody>
        </p:sp>
        <p:cxnSp>
          <p:nvCxnSpPr>
            <p:cNvPr id="109" name="직선 연결선 108"/>
            <p:cNvCxnSpPr/>
            <p:nvPr/>
          </p:nvCxnSpPr>
          <p:spPr>
            <a:xfrm>
              <a:off x="4435872" y="1116335"/>
              <a:ext cx="352425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부제목 2"/>
            <p:cNvSpPr txBox="1">
              <a:spLocks/>
            </p:cNvSpPr>
            <p:nvPr/>
          </p:nvSpPr>
          <p:spPr>
            <a:xfrm>
              <a:off x="4716289" y="1008509"/>
              <a:ext cx="1296144" cy="323850"/>
            </a:xfrm>
            <a:prstGeom prst="rect">
              <a:avLst/>
            </a:prstGeom>
          </p:spPr>
          <p:txBody>
            <a:bodyPr lIns="91428" tIns="45714" rIns="91428" bIns="45714"/>
            <a:lstStyle/>
            <a:p>
              <a:pPr marL="342858" indent="-342858" algn="ctr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kumimoji="0" lang="ko-KR" altLang="en-US" sz="1200" b="1" dirty="0" smtClean="0">
                  <a:solidFill>
                    <a:srgbClr val="FF0000"/>
                  </a:solidFill>
                  <a:latin typeface="+mn-lt"/>
                  <a:ea typeface="굴림체" pitchFamily="49" charset="-127"/>
                </a:rPr>
                <a:t>필수 이수체계</a:t>
              </a:r>
              <a:endParaRPr kumimoji="0" lang="ko-KR" altLang="en-US" sz="1200" b="1" dirty="0">
                <a:solidFill>
                  <a:srgbClr val="FF0000"/>
                </a:solidFill>
                <a:latin typeface="+mn-lt"/>
                <a:ea typeface="굴림체" pitchFamily="49" charset="-127"/>
              </a:endParaRPr>
            </a:p>
          </p:txBody>
        </p:sp>
      </p:grpSp>
      <p:cxnSp>
        <p:nvCxnSpPr>
          <p:cNvPr id="113" name="꺾인 연결선 112"/>
          <p:cNvCxnSpPr>
            <a:stCxn id="10" idx="3"/>
            <a:endCxn id="43" idx="1"/>
          </p:cNvCxnSpPr>
          <p:nvPr/>
        </p:nvCxnSpPr>
        <p:spPr>
          <a:xfrm>
            <a:off x="1907603" y="3685086"/>
            <a:ext cx="288428" cy="793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0" name="꺾인 연결선 119"/>
          <p:cNvCxnSpPr>
            <a:stCxn id="145" idx="3"/>
            <a:endCxn id="92" idx="1"/>
          </p:cNvCxnSpPr>
          <p:nvPr/>
        </p:nvCxnSpPr>
        <p:spPr>
          <a:xfrm flipV="1">
            <a:off x="1981372" y="3257204"/>
            <a:ext cx="1510556" cy="219459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8" name="부제목 2"/>
          <p:cNvSpPr txBox="1">
            <a:spLocks/>
          </p:cNvSpPr>
          <p:nvPr/>
        </p:nvSpPr>
        <p:spPr>
          <a:xfrm>
            <a:off x="1862289" y="3233425"/>
            <a:ext cx="864096" cy="216024"/>
          </a:xfrm>
          <a:prstGeom prst="rect">
            <a:avLst/>
          </a:prstGeom>
        </p:spPr>
        <p:txBody>
          <a:bodyPr lIns="91428" tIns="45714" rIns="91428" bIns="45714"/>
          <a:lstStyle/>
          <a:p>
            <a:pPr marL="342858" indent="-342858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 smtClean="0">
                <a:solidFill>
                  <a:srgbClr val="FF0000"/>
                </a:solidFill>
                <a:latin typeface="+mn-lt"/>
                <a:ea typeface="굴림체" pitchFamily="49" charset="-127"/>
              </a:rPr>
              <a:t>1</a:t>
            </a:r>
            <a:r>
              <a:rPr kumimoji="0" lang="ko-KR" altLang="en-US" sz="1000" b="1" dirty="0" smtClean="0">
                <a:solidFill>
                  <a:srgbClr val="FF0000"/>
                </a:solidFill>
                <a:latin typeface="+mn-lt"/>
                <a:ea typeface="굴림체" pitchFamily="49" charset="-127"/>
              </a:rPr>
              <a:t>개 이상</a:t>
            </a:r>
            <a:endParaRPr kumimoji="0" lang="ko-KR" altLang="en-US" sz="1000" b="1" dirty="0">
              <a:solidFill>
                <a:srgbClr val="FF0000"/>
              </a:solidFill>
              <a:latin typeface="+mn-lt"/>
              <a:ea typeface="굴림체" pitchFamily="49" charset="-127"/>
            </a:endParaRPr>
          </a:p>
        </p:txBody>
      </p:sp>
      <p:cxnSp>
        <p:nvCxnSpPr>
          <p:cNvPr id="149" name="꺾인 연결선 148"/>
          <p:cNvCxnSpPr>
            <a:stCxn id="92" idx="3"/>
            <a:endCxn id="135" idx="1"/>
          </p:cNvCxnSpPr>
          <p:nvPr/>
        </p:nvCxnSpPr>
        <p:spPr>
          <a:xfrm>
            <a:off x="4499991" y="3257204"/>
            <a:ext cx="288925" cy="1587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4" name="꺾인 연결선 153"/>
          <p:cNvCxnSpPr>
            <a:stCxn id="43" idx="3"/>
            <a:endCxn id="92" idx="1"/>
          </p:cNvCxnSpPr>
          <p:nvPr/>
        </p:nvCxnSpPr>
        <p:spPr>
          <a:xfrm flipV="1">
            <a:off x="3204094" y="3257204"/>
            <a:ext cx="287834" cy="428675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5" name="직사각형 164"/>
          <p:cNvSpPr/>
          <p:nvPr/>
        </p:nvSpPr>
        <p:spPr>
          <a:xfrm>
            <a:off x="899541" y="2581274"/>
            <a:ext cx="1008062" cy="32543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도학</a:t>
            </a:r>
            <a:endParaRPr kumimoji="0" lang="en-US" altLang="ko-KR" sz="1000" b="1" dirty="0">
              <a:ea typeface="굴림체" pitchFamily="49" charset="-127"/>
            </a:endParaRPr>
          </a:p>
        </p:txBody>
      </p:sp>
      <p:cxnSp>
        <p:nvCxnSpPr>
          <p:cNvPr id="173" name="꺾인 연결선 172"/>
          <p:cNvCxnSpPr>
            <a:stCxn id="165" idx="3"/>
            <a:endCxn id="94" idx="1"/>
          </p:cNvCxnSpPr>
          <p:nvPr/>
        </p:nvCxnSpPr>
        <p:spPr>
          <a:xfrm flipV="1">
            <a:off x="1907603" y="2743992"/>
            <a:ext cx="293813" cy="1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1" name="직사각형 180"/>
          <p:cNvSpPr/>
          <p:nvPr/>
        </p:nvSpPr>
        <p:spPr>
          <a:xfrm>
            <a:off x="2196032" y="2152724"/>
            <a:ext cx="1008062" cy="3254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건축</a:t>
            </a:r>
            <a:r>
              <a:rPr kumimoji="0" lang="en-US" altLang="ko-KR" sz="1000" b="1" dirty="0" smtClean="0">
                <a:ea typeface="굴림체" pitchFamily="49" charset="-127"/>
              </a:rPr>
              <a:t>CAD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2153652" y="2537460"/>
            <a:ext cx="2389773" cy="422333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sz="1000" b="1" dirty="0">
              <a:ea typeface="굴림체" pitchFamily="49" charset="-127"/>
            </a:endParaRPr>
          </a:p>
        </p:txBody>
      </p:sp>
      <p:cxnSp>
        <p:nvCxnSpPr>
          <p:cNvPr id="191" name="꺾인 연결선 190"/>
          <p:cNvCxnSpPr>
            <a:stCxn id="189" idx="3"/>
            <a:endCxn id="99" idx="1"/>
          </p:cNvCxnSpPr>
          <p:nvPr/>
        </p:nvCxnSpPr>
        <p:spPr>
          <a:xfrm flipV="1">
            <a:off x="4543425" y="2315443"/>
            <a:ext cx="245491" cy="433184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oli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4" name="부제목 2"/>
          <p:cNvSpPr txBox="1">
            <a:spLocks/>
          </p:cNvSpPr>
          <p:nvPr/>
        </p:nvSpPr>
        <p:spPr>
          <a:xfrm>
            <a:off x="4416352" y="2735623"/>
            <a:ext cx="864096" cy="216024"/>
          </a:xfrm>
          <a:prstGeom prst="rect">
            <a:avLst/>
          </a:prstGeom>
        </p:spPr>
        <p:txBody>
          <a:bodyPr lIns="91428" tIns="45714" rIns="91428" bIns="45714"/>
          <a:lstStyle/>
          <a:p>
            <a:pPr marL="342858" indent="-342858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 smtClean="0">
                <a:solidFill>
                  <a:srgbClr val="FF0000"/>
                </a:solidFill>
                <a:latin typeface="+mn-lt"/>
                <a:ea typeface="굴림체" pitchFamily="49" charset="-127"/>
              </a:rPr>
              <a:t>1</a:t>
            </a:r>
            <a:r>
              <a:rPr kumimoji="0" lang="ko-KR" altLang="en-US" sz="1000" b="1" dirty="0" smtClean="0">
                <a:solidFill>
                  <a:srgbClr val="FF0000"/>
                </a:solidFill>
                <a:latin typeface="+mn-lt"/>
                <a:ea typeface="굴림체" pitchFamily="49" charset="-127"/>
              </a:rPr>
              <a:t>개 이상</a:t>
            </a:r>
            <a:endParaRPr kumimoji="0" lang="ko-KR" altLang="en-US" sz="1000" b="1" dirty="0">
              <a:solidFill>
                <a:srgbClr val="FF0000"/>
              </a:solidFill>
              <a:latin typeface="+mn-lt"/>
              <a:ea typeface="굴림체" pitchFamily="49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084441" y="2581275"/>
            <a:ext cx="1008062" cy="3254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건축설계</a:t>
            </a:r>
            <a:r>
              <a:rPr kumimoji="0" lang="en-US" altLang="ko-KR" sz="1000" b="1" dirty="0" smtClean="0">
                <a:ea typeface="굴림체" pitchFamily="49" charset="-127"/>
              </a:rPr>
              <a:t>(2)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cxnSp>
        <p:nvCxnSpPr>
          <p:cNvPr id="197" name="꺾인 연결선 196"/>
          <p:cNvCxnSpPr>
            <a:stCxn id="189" idx="3"/>
            <a:endCxn id="196" idx="1"/>
          </p:cNvCxnSpPr>
          <p:nvPr/>
        </p:nvCxnSpPr>
        <p:spPr>
          <a:xfrm flipV="1">
            <a:off x="4543425" y="2743994"/>
            <a:ext cx="1541016" cy="4633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oli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1" name="꺾인 연결선 200"/>
          <p:cNvCxnSpPr>
            <a:stCxn id="99" idx="3"/>
            <a:endCxn id="196" idx="1"/>
          </p:cNvCxnSpPr>
          <p:nvPr/>
        </p:nvCxnSpPr>
        <p:spPr>
          <a:xfrm>
            <a:off x="5796978" y="2315443"/>
            <a:ext cx="287463" cy="428551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8" name="꺾인 연결선 207"/>
          <p:cNvCxnSpPr/>
          <p:nvPr/>
        </p:nvCxnSpPr>
        <p:spPr>
          <a:xfrm>
            <a:off x="3204095" y="1839590"/>
            <a:ext cx="287834" cy="397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4" name="꺾인 연결선 213"/>
          <p:cNvCxnSpPr>
            <a:stCxn id="135" idx="3"/>
            <a:endCxn id="180" idx="1"/>
          </p:cNvCxnSpPr>
          <p:nvPr/>
        </p:nvCxnSpPr>
        <p:spPr>
          <a:xfrm>
            <a:off x="5796978" y="3258791"/>
            <a:ext cx="1647826" cy="793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9" name="꺾인 연결선 218"/>
          <p:cNvCxnSpPr>
            <a:stCxn id="135" idx="3"/>
            <a:endCxn id="178" idx="1"/>
          </p:cNvCxnSpPr>
          <p:nvPr/>
        </p:nvCxnSpPr>
        <p:spPr>
          <a:xfrm>
            <a:off x="5796978" y="3258791"/>
            <a:ext cx="1655763" cy="431800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9" name="꺾인 연결선 238"/>
          <p:cNvCxnSpPr>
            <a:stCxn id="178" idx="3"/>
            <a:endCxn id="265" idx="1"/>
          </p:cNvCxnSpPr>
          <p:nvPr/>
        </p:nvCxnSpPr>
        <p:spPr>
          <a:xfrm flipV="1">
            <a:off x="8460803" y="3689797"/>
            <a:ext cx="1656135" cy="794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42" name="직사각형 241"/>
          <p:cNvSpPr/>
          <p:nvPr/>
        </p:nvSpPr>
        <p:spPr>
          <a:xfrm>
            <a:off x="8820745" y="2584524"/>
            <a:ext cx="1008062" cy="3254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단지계획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788917" y="4538811"/>
            <a:ext cx="1008062" cy="3238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건축재료실험</a:t>
            </a:r>
          </a:p>
        </p:txBody>
      </p:sp>
      <p:sp>
        <p:nvSpPr>
          <p:cNvPr id="244" name="직사각형 243"/>
          <p:cNvSpPr/>
          <p:nvPr/>
        </p:nvSpPr>
        <p:spPr>
          <a:xfrm>
            <a:off x="3491928" y="4536182"/>
            <a:ext cx="1008062" cy="3238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err="1" smtClean="0">
                <a:ea typeface="굴림체" pitchFamily="49" charset="-127"/>
              </a:rPr>
              <a:t>건축재료학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cxnSp>
        <p:nvCxnSpPr>
          <p:cNvPr id="245" name="꺾인 연결선 244"/>
          <p:cNvCxnSpPr>
            <a:stCxn id="98" idx="3"/>
            <a:endCxn id="106" idx="1"/>
          </p:cNvCxnSpPr>
          <p:nvPr/>
        </p:nvCxnSpPr>
        <p:spPr>
          <a:xfrm flipV="1">
            <a:off x="4499991" y="3685879"/>
            <a:ext cx="288925" cy="3918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48" name="꺾인 연결선 247"/>
          <p:cNvCxnSpPr>
            <a:stCxn id="244" idx="3"/>
            <a:endCxn id="243" idx="1"/>
          </p:cNvCxnSpPr>
          <p:nvPr/>
        </p:nvCxnSpPr>
        <p:spPr>
          <a:xfrm>
            <a:off x="4499990" y="4698107"/>
            <a:ext cx="288927" cy="2629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52" name="직사각형 251"/>
          <p:cNvSpPr/>
          <p:nvPr/>
        </p:nvSpPr>
        <p:spPr>
          <a:xfrm>
            <a:off x="4788296" y="4977105"/>
            <a:ext cx="1008062" cy="3238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err="1" smtClean="0">
                <a:ea typeface="굴림체" pitchFamily="49" charset="-127"/>
              </a:rPr>
              <a:t>건축시공학</a:t>
            </a:r>
            <a:r>
              <a:rPr kumimoji="0" lang="en-US" altLang="ko-KR" sz="1000" b="1" dirty="0" smtClean="0">
                <a:ea typeface="굴림체" pitchFamily="49" charset="-127"/>
              </a:rPr>
              <a:t>(1)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cxnSp>
        <p:nvCxnSpPr>
          <p:cNvPr id="253" name="꺾인 연결선 252"/>
          <p:cNvCxnSpPr>
            <a:stCxn id="244" idx="3"/>
            <a:endCxn id="252" idx="1"/>
          </p:cNvCxnSpPr>
          <p:nvPr/>
        </p:nvCxnSpPr>
        <p:spPr>
          <a:xfrm>
            <a:off x="4499990" y="4698107"/>
            <a:ext cx="288306" cy="440923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57" name="직사각형 256"/>
          <p:cNvSpPr/>
          <p:nvPr/>
        </p:nvSpPr>
        <p:spPr>
          <a:xfrm>
            <a:off x="6084441" y="4971157"/>
            <a:ext cx="1008062" cy="3238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err="1" smtClean="0">
                <a:ea typeface="굴림체" pitchFamily="49" charset="-127"/>
              </a:rPr>
              <a:t>건축시공학</a:t>
            </a:r>
            <a:r>
              <a:rPr kumimoji="0" lang="en-US" altLang="ko-KR" sz="1000" b="1" dirty="0" smtClean="0">
                <a:ea typeface="굴림체" pitchFamily="49" charset="-127"/>
              </a:rPr>
              <a:t>(2)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4738513" y="4932759"/>
            <a:ext cx="2414762" cy="405980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10116566" y="4973428"/>
            <a:ext cx="1008062" cy="3238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>
                <a:ea typeface="굴림체" pitchFamily="49" charset="-127"/>
              </a:rPr>
              <a:t>건축공사실무</a:t>
            </a:r>
          </a:p>
        </p:txBody>
      </p:sp>
      <p:cxnSp>
        <p:nvCxnSpPr>
          <p:cNvPr id="266" name="꺾인 연결선 265"/>
          <p:cNvCxnSpPr>
            <a:stCxn id="263" idx="3"/>
            <a:endCxn id="68" idx="1"/>
          </p:cNvCxnSpPr>
          <p:nvPr/>
        </p:nvCxnSpPr>
        <p:spPr>
          <a:xfrm flipV="1">
            <a:off x="7153275" y="4702795"/>
            <a:ext cx="291529" cy="432954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4" name="꺾인 연결선 273"/>
          <p:cNvCxnSpPr>
            <a:stCxn id="263" idx="3"/>
            <a:endCxn id="249" idx="1"/>
          </p:cNvCxnSpPr>
          <p:nvPr/>
        </p:nvCxnSpPr>
        <p:spPr>
          <a:xfrm>
            <a:off x="7153275" y="5135749"/>
            <a:ext cx="1667891" cy="1663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oli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1" name="부제목 2"/>
          <p:cNvSpPr txBox="1">
            <a:spLocks/>
          </p:cNvSpPr>
          <p:nvPr/>
        </p:nvSpPr>
        <p:spPr>
          <a:xfrm>
            <a:off x="7066135" y="5101158"/>
            <a:ext cx="864096" cy="216024"/>
          </a:xfrm>
          <a:prstGeom prst="rect">
            <a:avLst/>
          </a:prstGeom>
        </p:spPr>
        <p:txBody>
          <a:bodyPr lIns="91428" tIns="45714" rIns="91428" bIns="45714"/>
          <a:lstStyle/>
          <a:p>
            <a:pPr marL="342858" indent="-342858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 smtClean="0">
                <a:solidFill>
                  <a:srgbClr val="FF0000"/>
                </a:solidFill>
                <a:latin typeface="+mn-lt"/>
                <a:ea typeface="굴림체" pitchFamily="49" charset="-127"/>
              </a:rPr>
              <a:t>1</a:t>
            </a:r>
            <a:r>
              <a:rPr kumimoji="0" lang="ko-KR" altLang="en-US" sz="1000" b="1" dirty="0" smtClean="0">
                <a:solidFill>
                  <a:srgbClr val="FF0000"/>
                </a:solidFill>
                <a:latin typeface="+mn-lt"/>
                <a:ea typeface="굴림체" pitchFamily="49" charset="-127"/>
              </a:rPr>
              <a:t>개 이상</a:t>
            </a:r>
            <a:endParaRPr kumimoji="0" lang="ko-KR" altLang="en-US" sz="1000" b="1" dirty="0">
              <a:solidFill>
                <a:srgbClr val="FF0000"/>
              </a:solidFill>
              <a:latin typeface="+mn-lt"/>
              <a:ea typeface="굴림체" pitchFamily="49" charset="-127"/>
            </a:endParaRPr>
          </a:p>
        </p:txBody>
      </p:sp>
      <p:sp>
        <p:nvSpPr>
          <p:cNvPr id="282" name="직사각형 281"/>
          <p:cNvSpPr/>
          <p:nvPr/>
        </p:nvSpPr>
        <p:spPr>
          <a:xfrm>
            <a:off x="8821166" y="4540076"/>
            <a:ext cx="1008062" cy="3238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산업체</a:t>
            </a:r>
            <a:endParaRPr kumimoji="0" lang="en-US" altLang="ko-KR" sz="1000" b="1" dirty="0" smtClean="0">
              <a:ea typeface="굴림체" pitchFamily="49" charset="-127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현장실습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cxnSp>
        <p:nvCxnSpPr>
          <p:cNvPr id="283" name="꺾인 연결선 282"/>
          <p:cNvCxnSpPr>
            <a:stCxn id="249" idx="3"/>
            <a:endCxn id="264" idx="1"/>
          </p:cNvCxnSpPr>
          <p:nvPr/>
        </p:nvCxnSpPr>
        <p:spPr>
          <a:xfrm flipV="1">
            <a:off x="9829228" y="5135353"/>
            <a:ext cx="287338" cy="2059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6" name="직사각형 285"/>
          <p:cNvSpPr/>
          <p:nvPr/>
        </p:nvSpPr>
        <p:spPr>
          <a:xfrm>
            <a:off x="8821166" y="3094485"/>
            <a:ext cx="1008062" cy="3238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err="1" smtClean="0">
                <a:ea typeface="굴림체" pitchFamily="49" charset="-127"/>
              </a:rPr>
              <a:t>측량및실습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cxnSp>
        <p:nvCxnSpPr>
          <p:cNvPr id="287" name="꺾인 연결선 286"/>
          <p:cNvCxnSpPr>
            <a:stCxn id="25" idx="3"/>
            <a:endCxn id="244" idx="1"/>
          </p:cNvCxnSpPr>
          <p:nvPr/>
        </p:nvCxnSpPr>
        <p:spPr>
          <a:xfrm>
            <a:off x="3209479" y="4695970"/>
            <a:ext cx="282449" cy="2137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2" name="직사각형 291"/>
          <p:cNvSpPr/>
          <p:nvPr/>
        </p:nvSpPr>
        <p:spPr>
          <a:xfrm>
            <a:off x="4788296" y="4029770"/>
            <a:ext cx="1008062" cy="3254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건축환경공학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6084316" y="4026595"/>
            <a:ext cx="1008062" cy="3254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건축설비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7444804" y="4039295"/>
            <a:ext cx="1008062" cy="3254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공기조화설비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cxnSp>
        <p:nvCxnSpPr>
          <p:cNvPr id="295" name="꺾인 연결선 294"/>
          <p:cNvCxnSpPr>
            <a:stCxn id="252" idx="3"/>
            <a:endCxn id="257" idx="1"/>
          </p:cNvCxnSpPr>
          <p:nvPr/>
        </p:nvCxnSpPr>
        <p:spPr>
          <a:xfrm flipV="1">
            <a:off x="5796358" y="5133082"/>
            <a:ext cx="288083" cy="5948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1" name="꺾인 연결선 300"/>
          <p:cNvCxnSpPr>
            <a:stCxn id="292" idx="3"/>
            <a:endCxn id="293" idx="1"/>
          </p:cNvCxnSpPr>
          <p:nvPr/>
        </p:nvCxnSpPr>
        <p:spPr>
          <a:xfrm flipV="1">
            <a:off x="5796358" y="4189314"/>
            <a:ext cx="287958" cy="3175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5" name="직사각형 304"/>
          <p:cNvSpPr/>
          <p:nvPr/>
        </p:nvSpPr>
        <p:spPr>
          <a:xfrm>
            <a:off x="4738513" y="3992340"/>
            <a:ext cx="2426047" cy="420017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sz="1000" b="1" dirty="0">
              <a:ea typeface="굴림체" pitchFamily="49" charset="-127"/>
            </a:endParaRPr>
          </a:p>
        </p:txBody>
      </p:sp>
      <p:cxnSp>
        <p:nvCxnSpPr>
          <p:cNvPr id="306" name="꺾인 연결선 305"/>
          <p:cNvCxnSpPr>
            <a:stCxn id="305" idx="3"/>
            <a:endCxn id="294" idx="1"/>
          </p:cNvCxnSpPr>
          <p:nvPr/>
        </p:nvCxnSpPr>
        <p:spPr>
          <a:xfrm flipV="1">
            <a:off x="7164560" y="4202014"/>
            <a:ext cx="280244" cy="335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oli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0" name="부제목 2"/>
          <p:cNvSpPr txBox="1">
            <a:spLocks/>
          </p:cNvSpPr>
          <p:nvPr/>
        </p:nvSpPr>
        <p:spPr>
          <a:xfrm>
            <a:off x="7025828" y="4323041"/>
            <a:ext cx="864096" cy="216024"/>
          </a:xfrm>
          <a:prstGeom prst="rect">
            <a:avLst/>
          </a:prstGeom>
        </p:spPr>
        <p:txBody>
          <a:bodyPr lIns="91428" tIns="45714" rIns="91428" bIns="45714"/>
          <a:lstStyle/>
          <a:p>
            <a:pPr marL="342858" indent="-342858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altLang="ko-KR" sz="1000" b="1" dirty="0" smtClean="0">
                <a:solidFill>
                  <a:srgbClr val="FF0000"/>
                </a:solidFill>
                <a:latin typeface="+mn-lt"/>
                <a:ea typeface="굴림체" pitchFamily="49" charset="-127"/>
              </a:rPr>
              <a:t>1</a:t>
            </a:r>
            <a:r>
              <a:rPr kumimoji="0" lang="ko-KR" altLang="en-US" sz="1000" b="1" dirty="0" smtClean="0">
                <a:solidFill>
                  <a:srgbClr val="FF0000"/>
                </a:solidFill>
                <a:latin typeface="+mn-lt"/>
                <a:ea typeface="굴림체" pitchFamily="49" charset="-127"/>
              </a:rPr>
              <a:t>개 이상</a:t>
            </a:r>
            <a:endParaRPr kumimoji="0" lang="ko-KR" altLang="en-US" sz="1000" b="1" dirty="0">
              <a:solidFill>
                <a:srgbClr val="FF0000"/>
              </a:solidFill>
              <a:latin typeface="+mn-lt"/>
              <a:ea typeface="굴림체" pitchFamily="49" charset="-127"/>
            </a:endParaRPr>
          </a:p>
        </p:txBody>
      </p:sp>
      <p:cxnSp>
        <p:nvCxnSpPr>
          <p:cNvPr id="313" name="꺾인 연결선 312"/>
          <p:cNvCxnSpPr>
            <a:stCxn id="423" idx="3"/>
            <a:endCxn id="424" idx="1"/>
          </p:cNvCxnSpPr>
          <p:nvPr/>
        </p:nvCxnSpPr>
        <p:spPr>
          <a:xfrm>
            <a:off x="9829227" y="5633826"/>
            <a:ext cx="287338" cy="793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oli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16" name="꺾인 연결선 315"/>
          <p:cNvCxnSpPr>
            <a:stCxn id="142" idx="3"/>
            <a:endCxn id="137" idx="1"/>
          </p:cNvCxnSpPr>
          <p:nvPr/>
        </p:nvCxnSpPr>
        <p:spPr>
          <a:xfrm>
            <a:off x="4500030" y="5633032"/>
            <a:ext cx="1584460" cy="1494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oli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7" name="꺾인 연결선 326"/>
          <p:cNvCxnSpPr>
            <a:stCxn id="137" idx="3"/>
            <a:endCxn id="177" idx="1"/>
          </p:cNvCxnSpPr>
          <p:nvPr/>
        </p:nvCxnSpPr>
        <p:spPr>
          <a:xfrm>
            <a:off x="7092552" y="5634526"/>
            <a:ext cx="360189" cy="430554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oli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33" name="꺾인 연결선 332"/>
          <p:cNvCxnSpPr>
            <a:stCxn id="9" idx="3"/>
            <a:endCxn id="25" idx="1"/>
          </p:cNvCxnSpPr>
          <p:nvPr/>
        </p:nvCxnSpPr>
        <p:spPr>
          <a:xfrm>
            <a:off x="1907976" y="4695552"/>
            <a:ext cx="293440" cy="418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23" name="직사각형 422"/>
          <p:cNvSpPr/>
          <p:nvPr/>
        </p:nvSpPr>
        <p:spPr>
          <a:xfrm>
            <a:off x="8821165" y="5471901"/>
            <a:ext cx="1008062" cy="3238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종합설계</a:t>
            </a:r>
            <a:r>
              <a:rPr kumimoji="0" lang="en-US" altLang="ko-KR" sz="1000" b="1" dirty="0" smtClean="0">
                <a:ea typeface="굴림체" pitchFamily="49" charset="-127"/>
              </a:rPr>
              <a:t>(1)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sp>
        <p:nvSpPr>
          <p:cNvPr id="424" name="직사각형 423"/>
          <p:cNvSpPr/>
          <p:nvPr/>
        </p:nvSpPr>
        <p:spPr>
          <a:xfrm>
            <a:off x="10116565" y="5472694"/>
            <a:ext cx="1008062" cy="3238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ea typeface="굴림체" pitchFamily="49" charset="-127"/>
              </a:rPr>
              <a:t>종합설계</a:t>
            </a:r>
            <a:r>
              <a:rPr kumimoji="0" lang="en-US" altLang="ko-KR" sz="1000" b="1" dirty="0" smtClean="0">
                <a:ea typeface="굴림체" pitchFamily="49" charset="-127"/>
              </a:rPr>
              <a:t>(2)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cxnSp>
        <p:nvCxnSpPr>
          <p:cNvPr id="124" name="꺾인 연결선 123"/>
          <p:cNvCxnSpPr>
            <a:stCxn id="94" idx="3"/>
            <a:endCxn id="118" idx="1"/>
          </p:cNvCxnSpPr>
          <p:nvPr/>
        </p:nvCxnSpPr>
        <p:spPr>
          <a:xfrm>
            <a:off x="3209478" y="2743992"/>
            <a:ext cx="282451" cy="1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9" name="꺾인 연결선 128"/>
          <p:cNvCxnSpPr>
            <a:stCxn id="196" idx="3"/>
            <a:endCxn id="242" idx="1"/>
          </p:cNvCxnSpPr>
          <p:nvPr/>
        </p:nvCxnSpPr>
        <p:spPr>
          <a:xfrm>
            <a:off x="7092503" y="2743994"/>
            <a:ext cx="1728242" cy="3249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4" name="직사각형 133"/>
          <p:cNvSpPr/>
          <p:nvPr/>
        </p:nvSpPr>
        <p:spPr>
          <a:xfrm>
            <a:off x="10116889" y="2582686"/>
            <a:ext cx="1008062" cy="3254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err="1" smtClean="0">
                <a:ea typeface="굴림체" pitchFamily="49" charset="-127"/>
              </a:rPr>
              <a:t>현대건축론</a:t>
            </a:r>
            <a:endParaRPr kumimoji="0" lang="ko-KR" altLang="en-US" sz="1000" b="1" dirty="0">
              <a:ea typeface="굴림체" pitchFamily="49" charset="-127"/>
            </a:endParaRPr>
          </a:p>
        </p:txBody>
      </p:sp>
      <p:cxnSp>
        <p:nvCxnSpPr>
          <p:cNvPr id="136" name="꺾인 연결선 135"/>
          <p:cNvCxnSpPr>
            <a:stCxn id="67" idx="3"/>
            <a:endCxn id="134" idx="1"/>
          </p:cNvCxnSpPr>
          <p:nvPr/>
        </p:nvCxnSpPr>
        <p:spPr>
          <a:xfrm>
            <a:off x="9829228" y="2315443"/>
            <a:ext cx="287661" cy="429962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3" name="꺾인 연결선 142"/>
          <p:cNvCxnSpPr>
            <a:stCxn id="137" idx="3"/>
            <a:endCxn id="423" idx="1"/>
          </p:cNvCxnSpPr>
          <p:nvPr/>
        </p:nvCxnSpPr>
        <p:spPr>
          <a:xfrm flipV="1">
            <a:off x="7092552" y="5633826"/>
            <a:ext cx="1728613" cy="700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prstDash val="soli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lIns="91428" tIns="45714" rIns="91428" bIns="45714" anchor="ctr"/>
      <a:lstStyle>
        <a:defPPr algn="ctr" fontAlgn="auto">
          <a:spcBef>
            <a:spcPts val="0"/>
          </a:spcBef>
          <a:spcAft>
            <a:spcPts val="0"/>
          </a:spcAft>
          <a:defRPr kumimoji="0" sz="1000" b="1" dirty="0">
            <a:ea typeface="굴림체" pitchFamily="49" charset="-127"/>
          </a:defRPr>
        </a:defPPr>
      </a:lstStyle>
      <a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a:style>
    </a:spDef>
    <a:lnDef>
      <a:spPr>
        <a:ln w="38100">
          <a:solidFill>
            <a:schemeClr val="accent2"/>
          </a:solidFill>
        </a:ln>
      </a:spPr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/>
      <a:bodyPr lIns="91428" tIns="45714" rIns="91428" bIns="45714"/>
      <a:lstStyle>
        <a:defPPr marL="342858" indent="-342858" algn="ctr" fontAlgn="auto">
          <a:spcBef>
            <a:spcPct val="20000"/>
          </a:spcBef>
          <a:spcAft>
            <a:spcPts val="0"/>
          </a:spcAft>
          <a:defRPr kumimoji="0" sz="1000" b="1" dirty="0">
            <a:latin typeface="+mn-lt"/>
            <a:ea typeface="굴림체" pitchFamily="49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2317</TotalTime>
  <Words>178</Words>
  <Application>Microsoft Office PowerPoint</Application>
  <PresentationFormat>사용자 지정</PresentationFormat>
  <Paragraphs>90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Your User Name</dc:creator>
  <cp:lastModifiedBy>user</cp:lastModifiedBy>
  <cp:revision>234</cp:revision>
  <dcterms:created xsi:type="dcterms:W3CDTF">2008-10-07T02:08:44Z</dcterms:created>
  <dcterms:modified xsi:type="dcterms:W3CDTF">2012-09-28T07:25:07Z</dcterms:modified>
</cp:coreProperties>
</file>