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77" r:id="rId4"/>
    <p:sldId id="262" r:id="rId5"/>
    <p:sldId id="258" r:id="rId6"/>
    <p:sldId id="278" r:id="rId7"/>
    <p:sldId id="260" r:id="rId8"/>
    <p:sldId id="276" r:id="rId9"/>
  </p:sldIdLst>
  <p:sldSz cx="12192000" cy="6858000"/>
  <p:notesSz cx="6858000" cy="9144000"/>
  <p:embeddedFontLst>
    <p:embeddedFont>
      <p:font typeface="HY태백B" panose="02030600000101010101" pitchFamily="18" charset="-127"/>
      <p:regular r:id="rId10"/>
    </p:embeddedFont>
    <p:embeddedFont>
      <p:font typeface="HY궁서" panose="02030600000101010101" pitchFamily="18" charset="-127"/>
      <p:regular r:id="rId11"/>
    </p:embeddedFont>
    <p:embeddedFont>
      <p:font typeface="HY울릉도M" panose="02030600000101010101" pitchFamily="18" charset="-127"/>
      <p:regular r:id="rId12"/>
    </p:embeddedFont>
    <p:embeddedFont>
      <p:font typeface="맑은 고딕" panose="020B0503020000020004" pitchFamily="50" charset="-127"/>
      <p:regular r:id="rId13"/>
      <p:bold r:id="rId14"/>
    </p:embeddedFont>
    <p:embeddedFont>
      <p:font typeface="HY수평선B" panose="02030600000101010101" pitchFamily="18" charset="-127"/>
      <p:regular r:id="rId15"/>
    </p:embeddedFont>
    <p:embeddedFont>
      <p:font typeface="나눔고딕" panose="020D0604000000000000" pitchFamily="50" charset="-127"/>
      <p:regular r:id="rId16"/>
    </p:embeddedFont>
    <p:embeddedFont>
      <p:font typeface="HY수평선M" panose="02030600000101010101" pitchFamily="18" charset="-127"/>
      <p:regular r:id="rId17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E5"/>
    <a:srgbClr val="FFABAB"/>
    <a:srgbClr val="FFE5ED"/>
    <a:srgbClr val="FFCD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451" y="-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5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A705-137C-4C0F-8F5B-0372A34CCEFC}" type="datetimeFigureOut">
              <a:rPr lang="ko-KR" altLang="en-US" smtClean="0"/>
              <a:t>2020-03-04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268D-CB5A-4298-95FE-3500F39C28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602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A705-137C-4C0F-8F5B-0372A34CCEFC}" type="datetimeFigureOut">
              <a:rPr lang="ko-KR" altLang="en-US" smtClean="0"/>
              <a:t>2020-03-04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268D-CB5A-4298-95FE-3500F39C28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614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A705-137C-4C0F-8F5B-0372A34CCEFC}" type="datetimeFigureOut">
              <a:rPr lang="ko-KR" altLang="en-US" smtClean="0"/>
              <a:t>2020-03-04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268D-CB5A-4298-95FE-3500F39C28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184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A705-137C-4C0F-8F5B-0372A34CCEFC}" type="datetimeFigureOut">
              <a:rPr lang="ko-KR" altLang="en-US" smtClean="0"/>
              <a:t>2020-03-04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268D-CB5A-4298-95FE-3500F39C28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674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A705-137C-4C0F-8F5B-0372A34CCEFC}" type="datetimeFigureOut">
              <a:rPr lang="ko-KR" altLang="en-US" smtClean="0"/>
              <a:t>2020-03-04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268D-CB5A-4298-95FE-3500F39C28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979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A705-137C-4C0F-8F5B-0372A34CCEFC}" type="datetimeFigureOut">
              <a:rPr lang="ko-KR" altLang="en-US" smtClean="0"/>
              <a:t>2020-03-04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268D-CB5A-4298-95FE-3500F39C28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8015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A705-137C-4C0F-8F5B-0372A34CCEFC}" type="datetimeFigureOut">
              <a:rPr lang="ko-KR" altLang="en-US" smtClean="0"/>
              <a:t>2020-03-04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268D-CB5A-4298-95FE-3500F39C28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626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A705-137C-4C0F-8F5B-0372A34CCEFC}" type="datetimeFigureOut">
              <a:rPr lang="ko-KR" altLang="en-US" smtClean="0"/>
              <a:t>2020-03-04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268D-CB5A-4298-95FE-3500F39C28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036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A705-137C-4C0F-8F5B-0372A34CCEFC}" type="datetimeFigureOut">
              <a:rPr lang="ko-KR" altLang="en-US" smtClean="0"/>
              <a:t>2020-03-04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268D-CB5A-4298-95FE-3500F39C28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4504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A705-137C-4C0F-8F5B-0372A34CCEFC}" type="datetimeFigureOut">
              <a:rPr lang="ko-KR" altLang="en-US" smtClean="0"/>
              <a:t>2020-03-04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268D-CB5A-4298-95FE-3500F39C28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904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A705-137C-4C0F-8F5B-0372A34CCEFC}" type="datetimeFigureOut">
              <a:rPr lang="ko-KR" altLang="en-US" smtClean="0"/>
              <a:t>2020-03-04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268D-CB5A-4298-95FE-3500F39C28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975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FA705-137C-4C0F-8F5B-0372A34CCEFC}" type="datetimeFigureOut">
              <a:rPr lang="ko-KR" altLang="en-US" smtClean="0"/>
              <a:t>2020-03-04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A268D-CB5A-4298-95FE-3500F39C282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466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janny81@naver.com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/>
          <p:cNvCxnSpPr/>
          <p:nvPr/>
        </p:nvCxnSpPr>
        <p:spPr>
          <a:xfrm>
            <a:off x="838200" y="19050"/>
            <a:ext cx="0" cy="6838950"/>
          </a:xfrm>
          <a:prstGeom prst="line">
            <a:avLst/>
          </a:prstGeom>
          <a:noFill/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" name="직사각형 3"/>
          <p:cNvSpPr/>
          <p:nvPr/>
        </p:nvSpPr>
        <p:spPr>
          <a:xfrm>
            <a:off x="457200" y="2001560"/>
            <a:ext cx="4256690" cy="3758762"/>
          </a:xfrm>
          <a:prstGeom prst="rect">
            <a:avLst/>
          </a:prstGeom>
          <a:solidFill>
            <a:srgbClr val="FF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7467724" y="3092196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600" dirty="0">
                <a:solidFill>
                  <a:schemeClr val="accent5">
                    <a:lumMod val="50000"/>
                  </a:schemeClr>
                </a:solidFill>
                <a:latin typeface="HY수평선B" panose="02030600000101010101" pitchFamily="18" charset="-127"/>
                <a:ea typeface="HY수평선B" panose="02030600000101010101" pitchFamily="18" charset="-127"/>
              </a:rPr>
              <a:t>회계학과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66885" y="2817167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chemeClr val="accent5">
                    <a:lumMod val="50000"/>
                  </a:schemeClr>
                </a:solidFill>
                <a:latin typeface="HY태백B" panose="02030600000101010101" pitchFamily="18" charset="-127"/>
                <a:ea typeface="HY태백B" panose="02030600000101010101" pitchFamily="18" charset="-127"/>
              </a:rPr>
              <a:t>2020</a:t>
            </a:r>
            <a:endParaRPr lang="ko-KR" altLang="en-US" sz="2400" dirty="0">
              <a:solidFill>
                <a:schemeClr val="accent5">
                  <a:lumMod val="50000"/>
                </a:schemeClr>
              </a:solidFill>
              <a:latin typeface="HY태백B" panose="02030600000101010101" pitchFamily="18" charset="-127"/>
              <a:ea typeface="HY태백B" panose="02030600000101010101" pitchFamily="18" charset="-127"/>
            </a:endParaRPr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xmlns="" id="{C735621E-FAE8-4A01-BF8F-822DB2A2889A}"/>
              </a:ext>
            </a:extLst>
          </p:cNvPr>
          <p:cNvSpPr/>
          <p:nvPr/>
        </p:nvSpPr>
        <p:spPr>
          <a:xfrm>
            <a:off x="1219201" y="1089976"/>
            <a:ext cx="4004440" cy="4004440"/>
          </a:xfrm>
          <a:prstGeom prst="ellipse">
            <a:avLst/>
          </a:prstGeom>
          <a:noFill/>
          <a:ln w="57150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01A8EC8-7D23-48BA-972C-9480CF599DD0}"/>
              </a:ext>
            </a:extLst>
          </p:cNvPr>
          <p:cNvSpPr txBox="1"/>
          <p:nvPr/>
        </p:nvSpPr>
        <p:spPr>
          <a:xfrm>
            <a:off x="2144844" y="2001560"/>
            <a:ext cx="223651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0" dirty="0">
                <a:solidFill>
                  <a:schemeClr val="accent5">
                    <a:lumMod val="50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단결</a:t>
            </a:r>
            <a:endParaRPr lang="en-US" altLang="ko-KR" sz="8000" dirty="0">
              <a:solidFill>
                <a:schemeClr val="accent5">
                  <a:lumMod val="50000"/>
                </a:schemeClr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r>
              <a:rPr lang="ko-KR" altLang="en-US" sz="8000" dirty="0">
                <a:solidFill>
                  <a:schemeClr val="accent5">
                    <a:lumMod val="50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회계</a:t>
            </a:r>
          </a:p>
        </p:txBody>
      </p:sp>
    </p:spTree>
    <p:extLst>
      <p:ext uri="{BB962C8B-B14F-4D97-AF65-F5344CB8AC3E}">
        <p14:creationId xmlns:p14="http://schemas.microsoft.com/office/powerpoint/2010/main" val="195510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1295400"/>
            <a:ext cx="10744200" cy="5562600"/>
          </a:xfrm>
          <a:prstGeom prst="rect">
            <a:avLst/>
          </a:prstGeom>
          <a:solidFill>
            <a:srgbClr val="FF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연결선 6"/>
          <p:cNvCxnSpPr/>
          <p:nvPr/>
        </p:nvCxnSpPr>
        <p:spPr>
          <a:xfrm>
            <a:off x="381000" y="19050"/>
            <a:ext cx="0" cy="6838950"/>
          </a:xfrm>
          <a:prstGeom prst="lin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" name="TextBox 5"/>
          <p:cNvSpPr txBox="1"/>
          <p:nvPr/>
        </p:nvSpPr>
        <p:spPr>
          <a:xfrm>
            <a:off x="621472" y="372070"/>
            <a:ext cx="274947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>
                <a:solidFill>
                  <a:schemeClr val="accent5">
                    <a:lumMod val="50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학과소개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0037" y="1967960"/>
            <a:ext cx="10123765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600" dirty="0">
                <a:latin typeface="HY수평선B" panose="02030600000101010101" pitchFamily="18" charset="-127"/>
                <a:ea typeface="HY수평선B" panose="02030600000101010101" pitchFamily="18" charset="-127"/>
              </a:rPr>
              <a:t>회계학과</a:t>
            </a:r>
            <a:r>
              <a:rPr lang="ko-KR" altLang="en-US" sz="3000" dirty="0">
                <a:latin typeface="+mj-lt"/>
                <a:ea typeface="나눔고딕" panose="020D0604000000000000" pitchFamily="50" charset="-127"/>
              </a:rPr>
              <a:t>는 </a:t>
            </a:r>
            <a:r>
              <a:rPr lang="en-US" altLang="ko-KR" sz="3000" dirty="0">
                <a:latin typeface="+mj-lt"/>
                <a:ea typeface="나눔고딕" panose="020D0604000000000000" pitchFamily="50" charset="-127"/>
              </a:rPr>
              <a:t>1978</a:t>
            </a:r>
            <a:r>
              <a:rPr lang="ko-KR" altLang="en-US" sz="3000" dirty="0">
                <a:latin typeface="+mj-lt"/>
                <a:ea typeface="나눔고딕" panose="020D0604000000000000" pitchFamily="50" charset="-127"/>
              </a:rPr>
              <a:t>학년도에 개설된 이래</a:t>
            </a:r>
            <a:r>
              <a:rPr lang="en-US" altLang="ko-KR" sz="3000" dirty="0">
                <a:latin typeface="+mj-lt"/>
                <a:ea typeface="나눔고딕" panose="020D0604000000000000" pitchFamily="50" charset="-127"/>
              </a:rPr>
              <a:t>, </a:t>
            </a:r>
            <a:endParaRPr lang="en-US" altLang="ko-KR" sz="3000" dirty="0" smtClean="0">
              <a:latin typeface="+mj-lt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3000" dirty="0" smtClean="0">
                <a:latin typeface="+mj-lt"/>
                <a:ea typeface="나눔고딕" panose="020D0604000000000000" pitchFamily="50" charset="-127"/>
              </a:rPr>
              <a:t>신뢰할 </a:t>
            </a:r>
            <a:r>
              <a:rPr lang="ko-KR" altLang="en-US" sz="3000" dirty="0">
                <a:latin typeface="+mj-lt"/>
                <a:ea typeface="나눔고딕" panose="020D0604000000000000" pitchFamily="50" charset="-127"/>
              </a:rPr>
              <a:t>수 있는 회계정보가 사회적으로 절실히 </a:t>
            </a:r>
            <a:r>
              <a:rPr lang="ko-KR" altLang="en-US" sz="3000" dirty="0" smtClean="0">
                <a:latin typeface="+mj-lt"/>
                <a:ea typeface="나눔고딕" panose="020D0604000000000000" pitchFamily="50" charset="-127"/>
              </a:rPr>
              <a:t>요청되는</a:t>
            </a:r>
            <a:endParaRPr lang="en-US" altLang="ko-KR" sz="3000" dirty="0" smtClean="0">
              <a:latin typeface="+mj-lt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3000" dirty="0" smtClean="0">
                <a:latin typeface="+mj-lt"/>
                <a:ea typeface="나눔고딕" panose="020D0604000000000000" pitchFamily="50" charset="-127"/>
              </a:rPr>
              <a:t>현실을 </a:t>
            </a:r>
            <a:r>
              <a:rPr lang="ko-KR" altLang="en-US" sz="3000" dirty="0">
                <a:latin typeface="+mj-lt"/>
                <a:ea typeface="나눔고딕" panose="020D0604000000000000" pitchFamily="50" charset="-127"/>
              </a:rPr>
              <a:t>반영하여 체계적인 이론교육과 철저한 현장위주의 </a:t>
            </a:r>
            <a:endParaRPr lang="en-US" altLang="ko-KR" sz="3000" dirty="0" smtClean="0">
              <a:latin typeface="+mj-lt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3000" dirty="0" smtClean="0">
                <a:latin typeface="+mj-lt"/>
                <a:ea typeface="나눔고딕" panose="020D0604000000000000" pitchFamily="50" charset="-127"/>
              </a:rPr>
              <a:t>실무교육을 실시하고 </a:t>
            </a:r>
            <a:r>
              <a:rPr lang="ko-KR" altLang="en-US" sz="3000" dirty="0">
                <a:latin typeface="+mj-lt"/>
                <a:ea typeface="나눔고딕" panose="020D0604000000000000" pitchFamily="50" charset="-127"/>
              </a:rPr>
              <a:t>있으며</a:t>
            </a:r>
            <a:r>
              <a:rPr lang="en-US" altLang="ko-KR" sz="3000" dirty="0">
                <a:latin typeface="+mj-lt"/>
                <a:ea typeface="나눔고딕" panose="020D0604000000000000" pitchFamily="50" charset="-127"/>
              </a:rPr>
              <a:t>, </a:t>
            </a:r>
            <a:r>
              <a:rPr lang="ko-KR" altLang="en-US" sz="3000" dirty="0">
                <a:latin typeface="+mj-lt"/>
                <a:ea typeface="나눔고딕" panose="020D0604000000000000" pitchFamily="50" charset="-127"/>
              </a:rPr>
              <a:t>한국대학교육협의회가 </a:t>
            </a:r>
            <a:endParaRPr lang="en-US" altLang="ko-KR" sz="3000" dirty="0" smtClean="0">
              <a:latin typeface="+mj-lt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3000" dirty="0" smtClean="0">
                <a:latin typeface="+mj-lt"/>
                <a:ea typeface="나눔고딕" panose="020D0604000000000000" pitchFamily="50" charset="-127"/>
              </a:rPr>
              <a:t>1995</a:t>
            </a:r>
            <a:r>
              <a:rPr lang="ko-KR" altLang="en-US" sz="3000" dirty="0">
                <a:latin typeface="+mj-lt"/>
                <a:ea typeface="나눔고딕" panose="020D0604000000000000" pitchFamily="50" charset="-127"/>
              </a:rPr>
              <a:t>년 실시한 </a:t>
            </a:r>
            <a:r>
              <a:rPr lang="ko-KR" altLang="en-US" sz="3000" dirty="0" smtClean="0">
                <a:latin typeface="+mj-lt"/>
                <a:ea typeface="나눔고딕" panose="020D0604000000000000" pitchFamily="50" charset="-127"/>
              </a:rPr>
              <a:t>경영</a:t>
            </a:r>
            <a:r>
              <a:rPr lang="en-US" altLang="ko-KR" sz="3000" dirty="0">
                <a:latin typeface="+mj-lt"/>
                <a:ea typeface="나눔고딕" panose="020D0604000000000000" pitchFamily="50" charset="-127"/>
              </a:rPr>
              <a:t>·</a:t>
            </a:r>
            <a:r>
              <a:rPr lang="ko-KR" altLang="en-US" sz="3000" dirty="0">
                <a:latin typeface="+mj-lt"/>
                <a:ea typeface="나눔고딕" panose="020D0604000000000000" pitchFamily="50" charset="-127"/>
              </a:rPr>
              <a:t>무역</a:t>
            </a:r>
            <a:r>
              <a:rPr lang="en-US" altLang="ko-KR" sz="3000" dirty="0">
                <a:latin typeface="+mj-lt"/>
                <a:ea typeface="나눔고딕" panose="020D0604000000000000" pitchFamily="50" charset="-127"/>
              </a:rPr>
              <a:t>·</a:t>
            </a:r>
            <a:r>
              <a:rPr lang="ko-KR" altLang="en-US" sz="3000" dirty="0">
                <a:latin typeface="+mj-lt"/>
                <a:ea typeface="나눔고딕" panose="020D0604000000000000" pitchFamily="50" charset="-127"/>
              </a:rPr>
              <a:t>회계 관련학과 평가에서 </a:t>
            </a:r>
            <a:endParaRPr lang="en-US" altLang="ko-KR" sz="3000" dirty="0" smtClean="0">
              <a:latin typeface="+mj-lt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3000" dirty="0" smtClean="0">
                <a:latin typeface="HY수평선M" panose="02030600000101010101" pitchFamily="18" charset="-127"/>
                <a:ea typeface="HY수평선M" panose="02030600000101010101" pitchFamily="18" charset="-127"/>
              </a:rPr>
              <a:t>우수학과</a:t>
            </a:r>
            <a:r>
              <a:rPr lang="ko-KR" altLang="en-US" sz="3000" dirty="0" smtClean="0">
                <a:latin typeface="+mj-lt"/>
                <a:ea typeface="나눔고딕" panose="020D0604000000000000" pitchFamily="50" charset="-127"/>
              </a:rPr>
              <a:t>로 </a:t>
            </a:r>
            <a:r>
              <a:rPr lang="ko-KR" altLang="en-US" sz="3000" dirty="0">
                <a:latin typeface="+mj-lt"/>
                <a:ea typeface="나눔고딕" panose="020D0604000000000000" pitchFamily="50" charset="-127"/>
              </a:rPr>
              <a:t>인정된 바 </a:t>
            </a:r>
            <a:r>
              <a:rPr lang="ko-KR" altLang="en-US" sz="3000" dirty="0" smtClean="0">
                <a:latin typeface="+mj-lt"/>
                <a:ea typeface="나눔고딕" panose="020D0604000000000000" pitchFamily="50" charset="-127"/>
              </a:rPr>
              <a:t>있다</a:t>
            </a:r>
            <a:r>
              <a:rPr lang="en-US" altLang="ko-KR" sz="3000" dirty="0" smtClean="0">
                <a:latin typeface="+mj-lt"/>
                <a:ea typeface="나눔고딕" panose="020D0604000000000000" pitchFamily="50" charset="-127"/>
              </a:rPr>
              <a:t>.</a:t>
            </a:r>
            <a:endParaRPr lang="ko-KR" altLang="en-US" sz="3000" dirty="0">
              <a:solidFill>
                <a:schemeClr val="accent5">
                  <a:lumMod val="50000"/>
                </a:schemeClr>
              </a:solidFill>
              <a:latin typeface="+mj-lt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16396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0"/>
            <a:ext cx="2305050" cy="2152650"/>
          </a:xfrm>
          <a:prstGeom prst="rect">
            <a:avLst/>
          </a:prstGeom>
          <a:solidFill>
            <a:srgbClr val="FF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538661" y="550583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>
                <a:solidFill>
                  <a:schemeClr val="accent5">
                    <a:lumMod val="50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학사과정</a:t>
            </a:r>
          </a:p>
        </p:txBody>
      </p:sp>
      <p:cxnSp>
        <p:nvCxnSpPr>
          <p:cNvPr id="8" name="직선 연결선 7"/>
          <p:cNvCxnSpPr>
            <a:cxnSpLocks/>
          </p:cNvCxnSpPr>
          <p:nvPr/>
        </p:nvCxnSpPr>
        <p:spPr>
          <a:xfrm flipH="1">
            <a:off x="0" y="445353"/>
            <a:ext cx="12192000" cy="0"/>
          </a:xfrm>
          <a:prstGeom prst="line">
            <a:avLst/>
          </a:prstGeom>
          <a:noFill/>
          <a:ln w="57150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직선 연결선 5"/>
          <p:cNvCxnSpPr>
            <a:cxnSpLocks/>
          </p:cNvCxnSpPr>
          <p:nvPr/>
        </p:nvCxnSpPr>
        <p:spPr>
          <a:xfrm>
            <a:off x="342900" y="-101600"/>
            <a:ext cx="0" cy="6959600"/>
          </a:xfrm>
          <a:prstGeom prst="line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9" name="그림 8">
            <a:extLst>
              <a:ext uri="{FF2B5EF4-FFF2-40B4-BE49-F238E27FC236}">
                <a16:creationId xmlns:a16="http://schemas.microsoft.com/office/drawing/2014/main" xmlns="" id="{8830A73B-2856-4A3A-83CC-DA37964603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637" y="1502475"/>
            <a:ext cx="9862220" cy="497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059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" y="1276350"/>
            <a:ext cx="10858497" cy="5562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연결선 6"/>
          <p:cNvCxnSpPr/>
          <p:nvPr/>
        </p:nvCxnSpPr>
        <p:spPr>
          <a:xfrm>
            <a:off x="381000" y="19050"/>
            <a:ext cx="0" cy="6838950"/>
          </a:xfrm>
          <a:prstGeom prst="lin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" name="TextBox 5"/>
          <p:cNvSpPr txBox="1"/>
          <p:nvPr/>
        </p:nvSpPr>
        <p:spPr>
          <a:xfrm>
            <a:off x="621472" y="372070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>
                <a:solidFill>
                  <a:schemeClr val="accent5">
                    <a:lumMod val="50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취업소개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2083" y="1657506"/>
            <a:ext cx="10186414" cy="2394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70000"/>
              </a:lnSpc>
            </a:pPr>
            <a:r>
              <a:rPr lang="ko-KR" altLang="en-US" sz="2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모든 조직</a:t>
            </a:r>
            <a:r>
              <a:rPr lang="en-US" altLang="ko-KR" sz="2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2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영리조직</a:t>
            </a:r>
            <a:r>
              <a:rPr lang="en-US" altLang="ko-KR" sz="2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비영리조직 불문</a:t>
            </a:r>
            <a:r>
              <a:rPr lang="en-US" altLang="ko-KR" sz="2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2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은 회계정보 수요에 대응하기 위해 회계인력을 필요로 한다</a:t>
            </a:r>
            <a:r>
              <a:rPr lang="en-US" altLang="ko-KR" sz="2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2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조직의 내부자가 그 조직을 효율적으로 운영하기 위해서는 반드시 회계정보가 필요하며</a:t>
            </a:r>
            <a:r>
              <a:rPr lang="en-US" altLang="ko-KR" sz="2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외부의 이해관계자도 합리적인 의사결정을 위해 회계정보가 필요하기 때문이다</a:t>
            </a:r>
            <a:r>
              <a:rPr lang="en-US" altLang="ko-KR" sz="2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2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따라서 회계학을 전공한 경우 주요 진로는 다음과 같다</a:t>
            </a:r>
            <a:r>
              <a:rPr lang="en-US" altLang="ko-KR" sz="2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A4115108-36C4-48EE-96BD-6A444D78461B}"/>
              </a:ext>
            </a:extLst>
          </p:cNvPr>
          <p:cNvSpPr/>
          <p:nvPr/>
        </p:nvSpPr>
        <p:spPr>
          <a:xfrm>
            <a:off x="672082" y="430724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• 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·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 대기업 및 중소기업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중견사원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</a:p>
          <a:p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• 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은행 등 금융기관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중견사원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• 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·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고등학교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교사 또는 행정직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3251CC42-2D5A-4DCF-B9E5-AD744FFE1A85}"/>
              </a:ext>
            </a:extLst>
          </p:cNvPr>
          <p:cNvSpPr/>
          <p:nvPr/>
        </p:nvSpPr>
        <p:spPr>
          <a:xfrm>
            <a:off x="5372100" y="430724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ko-KR" sz="200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20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• 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대학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병원 등 비영리단체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행정직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• 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중앙정부 및 지방정부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20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세무직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또는 일반직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endParaRPr lang="en-US" altLang="ko-KR" sz="2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• 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자유직업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공인회계사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세무사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감정평가사 등</a:t>
            </a:r>
            <a:r>
              <a:rPr lang="en-US" altLang="ko-KR" sz="2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xmlns="" id="{4663D236-C1FC-4722-BCE9-084F1E00C7D9}"/>
              </a:ext>
            </a:extLst>
          </p:cNvPr>
          <p:cNvCxnSpPr>
            <a:cxnSpLocks/>
            <a:stCxn id="4" idx="3"/>
          </p:cNvCxnSpPr>
          <p:nvPr/>
        </p:nvCxnSpPr>
        <p:spPr>
          <a:xfrm flipH="1" flipV="1">
            <a:off x="381000" y="4044950"/>
            <a:ext cx="10477496" cy="12700"/>
          </a:xfrm>
          <a:prstGeom prst="lin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889492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타원 20"/>
          <p:cNvSpPr/>
          <p:nvPr/>
        </p:nvSpPr>
        <p:spPr>
          <a:xfrm>
            <a:off x="10791825" y="581465"/>
            <a:ext cx="958846" cy="922297"/>
          </a:xfrm>
          <a:prstGeom prst="ellipse">
            <a:avLst/>
          </a:prstGeom>
          <a:solidFill>
            <a:srgbClr val="FF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>
            <a:off x="240472" y="304800"/>
            <a:ext cx="1371600" cy="1371600"/>
          </a:xfrm>
          <a:prstGeom prst="ellipse">
            <a:avLst/>
          </a:prstGeom>
          <a:solidFill>
            <a:srgbClr val="FF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607136" y="303715"/>
            <a:ext cx="445827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>
                <a:solidFill>
                  <a:schemeClr val="accent5">
                    <a:lumMod val="50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행사 종류 안내</a:t>
            </a:r>
          </a:p>
        </p:txBody>
      </p:sp>
      <p:cxnSp>
        <p:nvCxnSpPr>
          <p:cNvPr id="6" name="직선 연결선 5"/>
          <p:cNvCxnSpPr/>
          <p:nvPr/>
        </p:nvCxnSpPr>
        <p:spPr>
          <a:xfrm>
            <a:off x="609600" y="800100"/>
            <a:ext cx="0" cy="6057900"/>
          </a:xfrm>
          <a:prstGeom prst="line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" name="직선 연결선 13"/>
          <p:cNvCxnSpPr>
            <a:cxnSpLocks/>
          </p:cNvCxnSpPr>
          <p:nvPr/>
        </p:nvCxnSpPr>
        <p:spPr>
          <a:xfrm flipH="1">
            <a:off x="0" y="1143000"/>
            <a:ext cx="12192000" cy="0"/>
          </a:xfrm>
          <a:prstGeom prst="line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" name="이등변 삼각형 21"/>
          <p:cNvSpPr/>
          <p:nvPr/>
        </p:nvSpPr>
        <p:spPr>
          <a:xfrm rot="20024685">
            <a:off x="11181219" y="143691"/>
            <a:ext cx="802364" cy="654843"/>
          </a:xfrm>
          <a:prstGeom prst="triangle">
            <a:avLst/>
          </a:prstGeom>
          <a:noFill/>
          <a:ln w="57150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1F5BE64-43D4-4808-BDEF-91FF1B4F09CC}"/>
              </a:ext>
            </a:extLst>
          </p:cNvPr>
          <p:cNvSpPr txBox="1"/>
          <p:nvPr/>
        </p:nvSpPr>
        <p:spPr>
          <a:xfrm>
            <a:off x="2946399" y="1694572"/>
            <a:ext cx="32511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개강파티</a:t>
            </a:r>
            <a:endParaRPr lang="en-US" altLang="ko-KR" sz="3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sz="3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3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종강파티</a:t>
            </a:r>
            <a:endParaRPr lang="en-US" altLang="ko-KR" sz="3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sz="3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3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야식행사</a:t>
            </a:r>
            <a:endParaRPr lang="en-US" altLang="ko-KR" sz="3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sz="3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3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체육대회</a:t>
            </a:r>
            <a:endParaRPr lang="en-US" altLang="ko-KR" sz="3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sz="3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3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MT</a:t>
            </a:r>
            <a:endParaRPr lang="ko-KR" altLang="en-US" sz="28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7E77D804-B57C-4A7E-9677-C0CB8A29834A}"/>
              </a:ext>
            </a:extLst>
          </p:cNvPr>
          <p:cNvSpPr txBox="1"/>
          <p:nvPr/>
        </p:nvSpPr>
        <p:spPr>
          <a:xfrm>
            <a:off x="7434445" y="2055334"/>
            <a:ext cx="446051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축제</a:t>
            </a:r>
            <a:endParaRPr lang="en-US" altLang="ko-KR" sz="3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sz="3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3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동아리 개강파티</a:t>
            </a:r>
            <a:endParaRPr lang="en-US" altLang="ko-KR" sz="3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sz="3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3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회계파티</a:t>
            </a:r>
            <a:endParaRPr lang="en-US" altLang="ko-KR" sz="3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sz="3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3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동아리 </a:t>
            </a:r>
            <a:r>
              <a:rPr lang="en-US" altLang="ko-KR" sz="3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MT</a:t>
            </a:r>
            <a:endParaRPr lang="ko-KR" altLang="en-US" sz="28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1277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538661" y="1499025"/>
            <a:ext cx="5557337" cy="4920821"/>
          </a:xfrm>
          <a:prstGeom prst="rect">
            <a:avLst/>
          </a:prstGeom>
          <a:solidFill>
            <a:srgbClr val="FF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21883" y="550583"/>
            <a:ext cx="34676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>
                <a:solidFill>
                  <a:schemeClr val="accent5">
                    <a:lumMod val="50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동아리 소개</a:t>
            </a:r>
          </a:p>
        </p:txBody>
      </p:sp>
      <p:cxnSp>
        <p:nvCxnSpPr>
          <p:cNvPr id="8" name="직선 연결선 7"/>
          <p:cNvCxnSpPr/>
          <p:nvPr/>
        </p:nvCxnSpPr>
        <p:spPr>
          <a:xfrm flipH="1">
            <a:off x="0" y="445353"/>
            <a:ext cx="11296650" cy="0"/>
          </a:xfrm>
          <a:prstGeom prst="line">
            <a:avLst/>
          </a:prstGeom>
          <a:noFill/>
          <a:ln w="57150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342900" y="152400"/>
            <a:ext cx="0" cy="6267450"/>
          </a:xfrm>
          <a:prstGeom prst="line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" name="직사각형 21">
            <a:extLst>
              <a:ext uri="{FF2B5EF4-FFF2-40B4-BE49-F238E27FC236}">
                <a16:creationId xmlns:a16="http://schemas.microsoft.com/office/drawing/2014/main" xmlns="" id="{9A97BBFF-3EEA-4EB0-AB47-C730B5E013FB}"/>
              </a:ext>
            </a:extLst>
          </p:cNvPr>
          <p:cNvSpPr/>
          <p:nvPr/>
        </p:nvSpPr>
        <p:spPr>
          <a:xfrm>
            <a:off x="6216283" y="1522155"/>
            <a:ext cx="5557337" cy="4920821"/>
          </a:xfrm>
          <a:prstGeom prst="rect">
            <a:avLst/>
          </a:prstGeom>
          <a:solidFill>
            <a:srgbClr val="FF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.</a:t>
            </a:r>
            <a:r>
              <a:rPr lang="ko-KR" altLang="en-US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BF81D95-89FD-450A-BC37-55F76477B658}"/>
              </a:ext>
            </a:extLst>
          </p:cNvPr>
          <p:cNvSpPr txBox="1"/>
          <p:nvPr/>
        </p:nvSpPr>
        <p:spPr>
          <a:xfrm>
            <a:off x="745946" y="2847353"/>
            <a:ext cx="54101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3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회계학과 축구 동아리</a:t>
            </a:r>
            <a:endParaRPr lang="en-US" altLang="ko-KR" sz="3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ko-KR" altLang="en-US" sz="3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3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신입생</a:t>
            </a:r>
            <a:r>
              <a:rPr lang="en-US" altLang="ko-KR" sz="3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3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재학생 다 같이 </a:t>
            </a:r>
            <a:endParaRPr lang="en-US" altLang="ko-KR" sz="3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3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sz="3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축구를 할 수 있는 기회</a:t>
            </a:r>
            <a:endParaRPr lang="en-US" altLang="ko-KR" sz="3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ko-KR" altLang="en-US" sz="3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3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남녀구분없이 가입가능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1943C0-0511-4434-953A-1C9A0B36F60E}"/>
              </a:ext>
            </a:extLst>
          </p:cNvPr>
          <p:cNvSpPr txBox="1"/>
          <p:nvPr/>
        </p:nvSpPr>
        <p:spPr>
          <a:xfrm>
            <a:off x="1630364" y="2009352"/>
            <a:ext cx="36413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err="1">
                <a:latin typeface="HY울릉도M" panose="02030600000101010101" pitchFamily="18" charset="-127"/>
                <a:ea typeface="HY울릉도M" panose="02030600000101010101" pitchFamily="18" charset="-127"/>
              </a:rPr>
              <a:t>Acounting</a:t>
            </a:r>
            <a:r>
              <a:rPr lang="en-US" altLang="ko-KR" sz="3200" dirty="0">
                <a:latin typeface="HY울릉도M" panose="02030600000101010101" pitchFamily="18" charset="-127"/>
                <a:ea typeface="HY울릉도M" panose="02030600000101010101" pitchFamily="18" charset="-127"/>
              </a:rPr>
              <a:t> club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A2262E6E-E200-4609-B110-396E26146DE4}"/>
              </a:ext>
            </a:extLst>
          </p:cNvPr>
          <p:cNvSpPr txBox="1"/>
          <p:nvPr/>
        </p:nvSpPr>
        <p:spPr>
          <a:xfrm>
            <a:off x="7348640" y="2018182"/>
            <a:ext cx="3036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>
                <a:latin typeface="HY울릉도M" panose="02030600000101010101" pitchFamily="18" charset="-127"/>
                <a:ea typeface="HY울릉도M" panose="02030600000101010101" pitchFamily="18" charset="-127"/>
              </a:rPr>
              <a:t>회계학연구회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2A5D725B-2B84-430C-A61F-8E8882B1847C}"/>
              </a:ext>
            </a:extLst>
          </p:cNvPr>
          <p:cNvSpPr txBox="1"/>
          <p:nvPr/>
        </p:nvSpPr>
        <p:spPr>
          <a:xfrm>
            <a:off x="6338257" y="2847353"/>
            <a:ext cx="54101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ko-KR" altLang="en-US" sz="3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회계학과 스터디 동아리</a:t>
            </a:r>
            <a:endParaRPr lang="en-US" altLang="ko-KR" sz="3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ko-KR" altLang="en-US" sz="3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sz="3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3~4</a:t>
            </a:r>
            <a:r>
              <a:rPr lang="ko-KR" altLang="en-US" sz="3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학년 성적우수학생들이 </a:t>
            </a:r>
            <a:r>
              <a:rPr lang="en-US" altLang="ko-KR" sz="3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1~2</a:t>
            </a:r>
            <a:r>
              <a:rPr lang="ko-KR" altLang="en-US" sz="3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학년을 </a:t>
            </a:r>
            <a:r>
              <a:rPr lang="ko-KR" altLang="en-US" sz="30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멘토하여</a:t>
            </a:r>
            <a:r>
              <a:rPr lang="ko-KR" altLang="en-US" sz="3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회계원리 등 전공을 알려주는 시스템</a:t>
            </a:r>
          </a:p>
        </p:txBody>
      </p:sp>
    </p:spTree>
    <p:extLst>
      <p:ext uri="{BB962C8B-B14F-4D97-AF65-F5344CB8AC3E}">
        <p14:creationId xmlns:p14="http://schemas.microsoft.com/office/powerpoint/2010/main" val="385312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1296650" y="152400"/>
            <a:ext cx="895350" cy="4838700"/>
          </a:xfrm>
          <a:prstGeom prst="rect">
            <a:avLst/>
          </a:prstGeom>
          <a:solidFill>
            <a:srgbClr val="FF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457832" y="454191"/>
            <a:ext cx="34676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>
                <a:solidFill>
                  <a:schemeClr val="accent5">
                    <a:lumMod val="50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학과장 소개</a:t>
            </a:r>
          </a:p>
        </p:txBody>
      </p:sp>
      <p:cxnSp>
        <p:nvCxnSpPr>
          <p:cNvPr id="8" name="직선 연결선 7"/>
          <p:cNvCxnSpPr/>
          <p:nvPr/>
        </p:nvCxnSpPr>
        <p:spPr>
          <a:xfrm flipH="1">
            <a:off x="514350" y="6438900"/>
            <a:ext cx="11229975" cy="7203"/>
          </a:xfrm>
          <a:prstGeom prst="line">
            <a:avLst/>
          </a:prstGeom>
          <a:noFill/>
          <a:ln w="57150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11582400" y="419100"/>
            <a:ext cx="0" cy="6267450"/>
          </a:xfrm>
          <a:prstGeom prst="line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7107262-26C0-40CA-93AA-CA8E6147D26B}"/>
              </a:ext>
            </a:extLst>
          </p:cNvPr>
          <p:cNvSpPr txBox="1"/>
          <p:nvPr/>
        </p:nvSpPr>
        <p:spPr>
          <a:xfrm>
            <a:off x="681036" y="1968500"/>
            <a:ext cx="70405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정준희 교수님</a:t>
            </a:r>
            <a:endParaRPr lang="en-US" altLang="ko-KR" sz="3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sz="28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연락처 </a:t>
            </a:r>
            <a:r>
              <a:rPr lang="en-US" altLang="ko-KR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053-850-6245</a:t>
            </a:r>
          </a:p>
          <a:p>
            <a:endParaRPr lang="en-US" altLang="ko-KR" sz="28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이메일 </a:t>
            </a:r>
            <a:r>
              <a:rPr lang="en-US" altLang="ko-KR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en-US" altLang="ko-KR" sz="2800" dirty="0">
                <a:latin typeface="나눔고딕" panose="020D0604000000000000" pitchFamily="50" charset="-127"/>
                <a:ea typeface="나눔고딕" panose="020D0604000000000000" pitchFamily="50" charset="-127"/>
                <a:hlinkClick r:id="rId2"/>
              </a:rPr>
              <a:t>janny81@naver.com</a:t>
            </a:r>
            <a:endParaRPr lang="en-US" altLang="ko-KR" sz="28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sz="28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담당과목 </a:t>
            </a:r>
            <a:r>
              <a:rPr lang="en-US" altLang="ko-KR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회계원리</a:t>
            </a:r>
            <a:r>
              <a:rPr lang="en-US" altLang="ko-KR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원가회계</a:t>
            </a:r>
            <a:r>
              <a:rPr lang="en-US" altLang="ko-KR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관리회계</a:t>
            </a:r>
            <a:endParaRPr lang="en-US" altLang="ko-KR" sz="28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sz="28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관심분야 </a:t>
            </a:r>
            <a:r>
              <a:rPr lang="en-US" altLang="ko-KR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원가행태</a:t>
            </a:r>
            <a:r>
              <a:rPr lang="en-US" altLang="ko-KR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공매도</a:t>
            </a:r>
            <a:r>
              <a:rPr lang="en-US" altLang="ko-KR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28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이익조정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xmlns="" id="{0D9D403F-0A16-463B-A16F-D80C636D1C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180" y="1728053"/>
            <a:ext cx="3448050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710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타원 20"/>
          <p:cNvSpPr/>
          <p:nvPr/>
        </p:nvSpPr>
        <p:spPr>
          <a:xfrm>
            <a:off x="866634" y="1487627"/>
            <a:ext cx="2139032" cy="2081362"/>
          </a:xfrm>
          <a:prstGeom prst="ellipse">
            <a:avLst/>
          </a:prstGeom>
          <a:solidFill>
            <a:srgbClr val="FF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  <a:t>학생회장</a:t>
            </a:r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HY궁서" panose="02030600000101010101" pitchFamily="18" charset="-127"/>
              <a:ea typeface="HY궁서" panose="02030600000101010101" pitchFamily="18" charset="-127"/>
            </a:endParaRPr>
          </a:p>
          <a:p>
            <a:pPr algn="ctr"/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en-US" altLang="ko-KR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15</a:t>
            </a:r>
            <a:r>
              <a:rPr lang="ko-KR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학번 </a:t>
            </a: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ko-KR" alt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수평선B" panose="02030600000101010101" pitchFamily="18" charset="-127"/>
                <a:ea typeface="HY수평선B" panose="02030600000101010101" pitchFamily="18" charset="-127"/>
              </a:rPr>
              <a:t>오상진</a:t>
            </a:r>
            <a:endParaRPr lang="en-US" altLang="ko-KR" sz="2200" dirty="0">
              <a:solidFill>
                <a:schemeClr val="tx1">
                  <a:lumMod val="85000"/>
                  <a:lumOff val="15000"/>
                </a:schemeClr>
              </a:solidFill>
              <a:latin typeface="HY수평선B" panose="02030600000101010101" pitchFamily="18" charset="-127"/>
              <a:ea typeface="HY수평선B" panose="02030600000101010101" pitchFamily="18" charset="-127"/>
            </a:endParaRPr>
          </a:p>
        </p:txBody>
      </p:sp>
      <p:sp>
        <p:nvSpPr>
          <p:cNvPr id="20" name="타원 19"/>
          <p:cNvSpPr/>
          <p:nvPr/>
        </p:nvSpPr>
        <p:spPr>
          <a:xfrm>
            <a:off x="240472" y="304800"/>
            <a:ext cx="1371600" cy="1371600"/>
          </a:xfrm>
          <a:prstGeom prst="ellipse">
            <a:avLst/>
          </a:prstGeom>
          <a:solidFill>
            <a:srgbClr val="FF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/>
          <p:cNvCxnSpPr/>
          <p:nvPr/>
        </p:nvCxnSpPr>
        <p:spPr>
          <a:xfrm>
            <a:off x="609600" y="800100"/>
            <a:ext cx="0" cy="6057900"/>
          </a:xfrm>
          <a:prstGeom prst="line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" name="직선 연결선 7"/>
          <p:cNvCxnSpPr/>
          <p:nvPr/>
        </p:nvCxnSpPr>
        <p:spPr>
          <a:xfrm flipH="1">
            <a:off x="9391650" y="6294680"/>
            <a:ext cx="2800350" cy="0"/>
          </a:xfrm>
          <a:prstGeom prst="line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" name="직선 연결선 13"/>
          <p:cNvCxnSpPr>
            <a:cxnSpLocks/>
          </p:cNvCxnSpPr>
          <p:nvPr/>
        </p:nvCxnSpPr>
        <p:spPr>
          <a:xfrm flipH="1">
            <a:off x="0" y="1097697"/>
            <a:ext cx="12192000" cy="45303"/>
          </a:xfrm>
          <a:prstGeom prst="line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" name="이등변 삼각형 21"/>
          <p:cNvSpPr/>
          <p:nvPr/>
        </p:nvSpPr>
        <p:spPr>
          <a:xfrm>
            <a:off x="10670014" y="5604028"/>
            <a:ext cx="1126438" cy="971067"/>
          </a:xfrm>
          <a:prstGeom prst="triangle">
            <a:avLst/>
          </a:prstGeom>
          <a:noFill/>
          <a:ln w="57150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708524" y="258311"/>
            <a:ext cx="44202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dirty="0">
                <a:solidFill>
                  <a:schemeClr val="accent5">
                    <a:lumMod val="50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집행부 소개</a:t>
            </a:r>
          </a:p>
        </p:txBody>
      </p:sp>
      <p:sp>
        <p:nvSpPr>
          <p:cNvPr id="15" name="타원 14">
            <a:extLst>
              <a:ext uri="{FF2B5EF4-FFF2-40B4-BE49-F238E27FC236}">
                <a16:creationId xmlns:a16="http://schemas.microsoft.com/office/drawing/2014/main" xmlns="" id="{C380C369-0761-49F4-A041-0ED4954E07C2}"/>
              </a:ext>
            </a:extLst>
          </p:cNvPr>
          <p:cNvSpPr/>
          <p:nvPr/>
        </p:nvSpPr>
        <p:spPr>
          <a:xfrm>
            <a:off x="3063093" y="1449239"/>
            <a:ext cx="2139032" cy="208136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  <a:t>총무부장</a:t>
            </a:r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HY궁서" panose="02030600000101010101" pitchFamily="18" charset="-127"/>
              <a:ea typeface="HY궁서" panose="02030600000101010101" pitchFamily="18" charset="-127"/>
            </a:endParaRPr>
          </a:p>
          <a:p>
            <a:pPr algn="ctr"/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en-US" altLang="ko-KR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15</a:t>
            </a:r>
            <a:r>
              <a:rPr lang="ko-KR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학번 </a:t>
            </a: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ko-KR" alt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수평선B" panose="02030600000101010101" pitchFamily="18" charset="-127"/>
                <a:ea typeface="HY수평선B" panose="02030600000101010101" pitchFamily="18" charset="-127"/>
              </a:rPr>
              <a:t>황찬근</a:t>
            </a:r>
            <a:endParaRPr lang="en-US" altLang="ko-KR" sz="2200" dirty="0">
              <a:solidFill>
                <a:schemeClr val="tx1">
                  <a:lumMod val="85000"/>
                  <a:lumOff val="15000"/>
                </a:schemeClr>
              </a:solidFill>
              <a:latin typeface="HY수평선B" panose="02030600000101010101" pitchFamily="18" charset="-127"/>
              <a:ea typeface="HY수평선B" panose="02030600000101010101" pitchFamily="18" charset="-127"/>
            </a:endParaRPr>
          </a:p>
        </p:txBody>
      </p:sp>
      <p:sp>
        <p:nvSpPr>
          <p:cNvPr id="16" name="타원 15">
            <a:extLst>
              <a:ext uri="{FF2B5EF4-FFF2-40B4-BE49-F238E27FC236}">
                <a16:creationId xmlns:a16="http://schemas.microsoft.com/office/drawing/2014/main" xmlns="" id="{5BABCB4D-3B08-4C4E-86C4-3D402F931FF6}"/>
              </a:ext>
            </a:extLst>
          </p:cNvPr>
          <p:cNvSpPr/>
          <p:nvPr/>
        </p:nvSpPr>
        <p:spPr>
          <a:xfrm>
            <a:off x="5268019" y="1449239"/>
            <a:ext cx="2139032" cy="2081362"/>
          </a:xfrm>
          <a:prstGeom prst="ellipse">
            <a:avLst/>
          </a:prstGeom>
          <a:solidFill>
            <a:srgbClr val="FF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  <a:t>기획부장</a:t>
            </a:r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HY궁서" panose="02030600000101010101" pitchFamily="18" charset="-127"/>
              <a:ea typeface="HY궁서" panose="02030600000101010101" pitchFamily="18" charset="-127"/>
            </a:endParaRPr>
          </a:p>
          <a:p>
            <a:pPr algn="ctr"/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en-US" altLang="ko-KR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16</a:t>
            </a:r>
            <a:r>
              <a:rPr lang="ko-KR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학번 </a:t>
            </a: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ko-KR" alt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수평선B" panose="02030600000101010101" pitchFamily="18" charset="-127"/>
                <a:ea typeface="HY수평선B" panose="02030600000101010101" pitchFamily="18" charset="-127"/>
              </a:rPr>
              <a:t>장준희</a:t>
            </a:r>
            <a:endParaRPr lang="en-US" altLang="ko-KR" sz="2200" dirty="0">
              <a:solidFill>
                <a:schemeClr val="tx1">
                  <a:lumMod val="85000"/>
                  <a:lumOff val="15000"/>
                </a:schemeClr>
              </a:solidFill>
              <a:latin typeface="HY수평선B" panose="02030600000101010101" pitchFamily="18" charset="-127"/>
              <a:ea typeface="HY수평선B" panose="02030600000101010101" pitchFamily="18" charset="-127"/>
            </a:endParaRPr>
          </a:p>
        </p:txBody>
      </p:sp>
      <p:sp>
        <p:nvSpPr>
          <p:cNvPr id="17" name="타원 16">
            <a:extLst>
              <a:ext uri="{FF2B5EF4-FFF2-40B4-BE49-F238E27FC236}">
                <a16:creationId xmlns:a16="http://schemas.microsoft.com/office/drawing/2014/main" xmlns="" id="{D58F988C-F636-45A2-B209-235616FF3225}"/>
              </a:ext>
            </a:extLst>
          </p:cNvPr>
          <p:cNvSpPr/>
          <p:nvPr/>
        </p:nvSpPr>
        <p:spPr>
          <a:xfrm>
            <a:off x="7447544" y="1518225"/>
            <a:ext cx="2139032" cy="208136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  <a:t>복지부장</a:t>
            </a:r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HY궁서" panose="02030600000101010101" pitchFamily="18" charset="-127"/>
              <a:ea typeface="HY궁서" panose="02030600000101010101" pitchFamily="18" charset="-127"/>
            </a:endParaRPr>
          </a:p>
          <a:p>
            <a:pPr algn="ctr"/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en-US" altLang="ko-KR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16</a:t>
            </a:r>
            <a:r>
              <a:rPr lang="ko-KR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학번 </a:t>
            </a: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ko-KR" alt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수평선B" panose="02030600000101010101" pitchFamily="18" charset="-127"/>
                <a:ea typeface="HY수평선B" panose="02030600000101010101" pitchFamily="18" charset="-127"/>
              </a:rPr>
              <a:t>김기성</a:t>
            </a:r>
            <a:endParaRPr lang="en-US" altLang="ko-KR" sz="2200" dirty="0">
              <a:solidFill>
                <a:schemeClr val="tx1">
                  <a:lumMod val="85000"/>
                  <a:lumOff val="15000"/>
                </a:schemeClr>
              </a:solidFill>
              <a:latin typeface="HY수평선B" panose="02030600000101010101" pitchFamily="18" charset="-127"/>
              <a:ea typeface="HY수평선B" panose="02030600000101010101" pitchFamily="18" charset="-127"/>
            </a:endParaRPr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xmlns="" id="{5D3B3D89-56D1-4041-94DE-89B97AC4CCF2}"/>
              </a:ext>
            </a:extLst>
          </p:cNvPr>
          <p:cNvSpPr/>
          <p:nvPr/>
        </p:nvSpPr>
        <p:spPr>
          <a:xfrm>
            <a:off x="9644003" y="1518225"/>
            <a:ext cx="2139032" cy="2081362"/>
          </a:xfrm>
          <a:prstGeom prst="ellipse">
            <a:avLst/>
          </a:prstGeom>
          <a:solidFill>
            <a:srgbClr val="FF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  <a:t>체육부장</a:t>
            </a:r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HY궁서" panose="02030600000101010101" pitchFamily="18" charset="-127"/>
              <a:ea typeface="HY궁서" panose="02030600000101010101" pitchFamily="18" charset="-127"/>
            </a:endParaRPr>
          </a:p>
          <a:p>
            <a:pPr algn="ctr"/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en-US" altLang="ko-KR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17</a:t>
            </a:r>
            <a:r>
              <a:rPr lang="ko-KR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학번 </a:t>
            </a: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ko-KR" altLang="en-US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HY수평선B" panose="02030600000101010101" pitchFamily="18" charset="-127"/>
                <a:ea typeface="HY수평선B" panose="02030600000101010101" pitchFamily="18" charset="-127"/>
              </a:rPr>
              <a:t>조무일</a:t>
            </a:r>
            <a:endParaRPr lang="en-US" altLang="ko-KR" sz="2200" dirty="0">
              <a:solidFill>
                <a:schemeClr val="tx1">
                  <a:lumMod val="85000"/>
                  <a:lumOff val="15000"/>
                </a:schemeClr>
              </a:solidFill>
              <a:latin typeface="HY수평선B" panose="02030600000101010101" pitchFamily="18" charset="-127"/>
              <a:ea typeface="HY수평선B" panose="02030600000101010101" pitchFamily="18" charset="-127"/>
            </a:endParaRPr>
          </a:p>
        </p:txBody>
      </p:sp>
      <p:sp>
        <p:nvSpPr>
          <p:cNvPr id="26" name="타원 25">
            <a:extLst>
              <a:ext uri="{FF2B5EF4-FFF2-40B4-BE49-F238E27FC236}">
                <a16:creationId xmlns:a16="http://schemas.microsoft.com/office/drawing/2014/main" xmlns="" id="{8CE78DBE-A1E5-4062-949F-2638AA0AF971}"/>
              </a:ext>
            </a:extLst>
          </p:cNvPr>
          <p:cNvSpPr/>
          <p:nvPr/>
        </p:nvSpPr>
        <p:spPr>
          <a:xfrm>
            <a:off x="1887965" y="3759212"/>
            <a:ext cx="2139032" cy="2081362"/>
          </a:xfrm>
          <a:prstGeom prst="ellipse">
            <a:avLst/>
          </a:prstGeom>
          <a:solidFill>
            <a:srgbClr val="FF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  <a:t>사무부장</a:t>
            </a:r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HY궁서" panose="02030600000101010101" pitchFamily="18" charset="-127"/>
              <a:ea typeface="HY궁서" panose="02030600000101010101" pitchFamily="18" charset="-127"/>
            </a:endParaRPr>
          </a:p>
          <a:p>
            <a:pPr algn="ctr"/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en-US" altLang="ko-KR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17</a:t>
            </a:r>
            <a:r>
              <a:rPr lang="ko-KR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학번 </a:t>
            </a: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ko-KR" alt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수평선B" panose="02030600000101010101" pitchFamily="18" charset="-127"/>
                <a:ea typeface="HY수평선B" panose="02030600000101010101" pitchFamily="18" charset="-127"/>
              </a:rPr>
              <a:t>서동영</a:t>
            </a:r>
            <a:endParaRPr lang="en-US" altLang="ko-KR" sz="2200" dirty="0">
              <a:solidFill>
                <a:schemeClr val="tx1">
                  <a:lumMod val="85000"/>
                  <a:lumOff val="15000"/>
                </a:schemeClr>
              </a:solidFill>
              <a:latin typeface="HY수평선B" panose="02030600000101010101" pitchFamily="18" charset="-127"/>
              <a:ea typeface="HY수평선B" panose="02030600000101010101" pitchFamily="18" charset="-127"/>
            </a:endParaRPr>
          </a:p>
        </p:txBody>
      </p:sp>
      <p:sp>
        <p:nvSpPr>
          <p:cNvPr id="27" name="타원 26">
            <a:extLst>
              <a:ext uri="{FF2B5EF4-FFF2-40B4-BE49-F238E27FC236}">
                <a16:creationId xmlns:a16="http://schemas.microsoft.com/office/drawing/2014/main" xmlns="" id="{3AC33D21-74A4-43A3-9CCB-A41A5A49D3EF}"/>
              </a:ext>
            </a:extLst>
          </p:cNvPr>
          <p:cNvSpPr/>
          <p:nvPr/>
        </p:nvSpPr>
        <p:spPr>
          <a:xfrm>
            <a:off x="4084424" y="3720824"/>
            <a:ext cx="2139032" cy="208136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  <a:t>여학부장</a:t>
            </a:r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HY궁서" panose="02030600000101010101" pitchFamily="18" charset="-127"/>
              <a:ea typeface="HY궁서" panose="02030600000101010101" pitchFamily="18" charset="-127"/>
            </a:endParaRPr>
          </a:p>
          <a:p>
            <a:pPr algn="ctr"/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en-US" altLang="ko-KR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18</a:t>
            </a:r>
            <a:r>
              <a:rPr lang="ko-KR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학번 </a:t>
            </a: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ko-KR" alt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수평선B" panose="02030600000101010101" pitchFamily="18" charset="-127"/>
                <a:ea typeface="HY수평선B" panose="02030600000101010101" pitchFamily="18" charset="-127"/>
              </a:rPr>
              <a:t>윤세연</a:t>
            </a:r>
            <a:endParaRPr lang="en-US" altLang="ko-KR" sz="2200" dirty="0">
              <a:solidFill>
                <a:schemeClr val="tx1">
                  <a:lumMod val="85000"/>
                  <a:lumOff val="15000"/>
                </a:schemeClr>
              </a:solidFill>
              <a:latin typeface="HY수평선B" panose="02030600000101010101" pitchFamily="18" charset="-127"/>
              <a:ea typeface="HY수평선B" panose="02030600000101010101" pitchFamily="18" charset="-127"/>
            </a:endParaRPr>
          </a:p>
        </p:txBody>
      </p:sp>
      <p:sp>
        <p:nvSpPr>
          <p:cNvPr id="28" name="타원 27">
            <a:extLst>
              <a:ext uri="{FF2B5EF4-FFF2-40B4-BE49-F238E27FC236}">
                <a16:creationId xmlns:a16="http://schemas.microsoft.com/office/drawing/2014/main" xmlns="" id="{F1FB12FB-56EB-437F-8A29-278067549A49}"/>
              </a:ext>
            </a:extLst>
          </p:cNvPr>
          <p:cNvSpPr/>
          <p:nvPr/>
        </p:nvSpPr>
        <p:spPr>
          <a:xfrm>
            <a:off x="6289350" y="3720824"/>
            <a:ext cx="2139032" cy="2081362"/>
          </a:xfrm>
          <a:prstGeom prst="ellipse">
            <a:avLst/>
          </a:prstGeom>
          <a:solidFill>
            <a:srgbClr val="FF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  <a:t>홍보부장</a:t>
            </a:r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HY궁서" panose="02030600000101010101" pitchFamily="18" charset="-127"/>
              <a:ea typeface="HY궁서" panose="02030600000101010101" pitchFamily="18" charset="-127"/>
            </a:endParaRPr>
          </a:p>
          <a:p>
            <a:pPr algn="ctr"/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en-US" altLang="ko-KR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19</a:t>
            </a:r>
            <a:r>
              <a:rPr lang="ko-KR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학번 </a:t>
            </a: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ko-KR" alt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수평선B" panose="02030600000101010101" pitchFamily="18" charset="-127"/>
                <a:ea typeface="HY수평선B" panose="02030600000101010101" pitchFamily="18" charset="-127"/>
              </a:rPr>
              <a:t>조예린</a:t>
            </a:r>
            <a:endParaRPr lang="en-US" altLang="ko-KR" sz="2200" dirty="0">
              <a:solidFill>
                <a:schemeClr val="tx1">
                  <a:lumMod val="85000"/>
                  <a:lumOff val="15000"/>
                </a:schemeClr>
              </a:solidFill>
              <a:latin typeface="HY수평선B" panose="02030600000101010101" pitchFamily="18" charset="-127"/>
              <a:ea typeface="HY수평선B" panose="02030600000101010101" pitchFamily="18" charset="-127"/>
            </a:endParaRPr>
          </a:p>
        </p:txBody>
      </p:sp>
      <p:sp>
        <p:nvSpPr>
          <p:cNvPr id="29" name="타원 28">
            <a:extLst>
              <a:ext uri="{FF2B5EF4-FFF2-40B4-BE49-F238E27FC236}">
                <a16:creationId xmlns:a16="http://schemas.microsoft.com/office/drawing/2014/main" xmlns="" id="{0E0ADC63-0143-4DAE-9927-3236F86DAB65}"/>
              </a:ext>
            </a:extLst>
          </p:cNvPr>
          <p:cNvSpPr/>
          <p:nvPr/>
        </p:nvSpPr>
        <p:spPr>
          <a:xfrm>
            <a:off x="8468875" y="3789810"/>
            <a:ext cx="2139032" cy="208136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Y궁서" panose="02030600000101010101" pitchFamily="18" charset="-127"/>
                <a:ea typeface="HY궁서" panose="02030600000101010101" pitchFamily="18" charset="-127"/>
              </a:rPr>
              <a:t>편집부장</a:t>
            </a:r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HY궁서" panose="02030600000101010101" pitchFamily="18" charset="-127"/>
              <a:ea typeface="HY궁서" panose="02030600000101010101" pitchFamily="18" charset="-127"/>
            </a:endParaRPr>
          </a:p>
          <a:p>
            <a:pPr algn="ctr"/>
            <a:endParaRPr lang="en-US" altLang="ko-KR" sz="1600" dirty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en-US" altLang="ko-KR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19</a:t>
            </a:r>
            <a:r>
              <a:rPr lang="ko-KR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학번 </a:t>
            </a: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algn="ctr"/>
            <a:r>
              <a:rPr lang="ko-KR" altLang="en-US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HY수평선B" panose="02030600000101010101" pitchFamily="18" charset="-127"/>
                <a:ea typeface="HY수평선B" panose="02030600000101010101" pitchFamily="18" charset="-127"/>
              </a:rPr>
              <a:t>곽채연</a:t>
            </a:r>
            <a:endParaRPr lang="en-US" altLang="ko-KR" sz="2200" dirty="0">
              <a:solidFill>
                <a:schemeClr val="tx1">
                  <a:lumMod val="85000"/>
                  <a:lumOff val="15000"/>
                </a:schemeClr>
              </a:solidFill>
              <a:latin typeface="HY수평선B" panose="02030600000101010101" pitchFamily="18" charset="-127"/>
              <a:ea typeface="HY수평선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24985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258</Words>
  <Application>Microsoft Office PowerPoint</Application>
  <PresentationFormat>사용자 지정</PresentationFormat>
  <Paragraphs>103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8" baseType="lpstr">
      <vt:lpstr>굴림</vt:lpstr>
      <vt:lpstr>Arial</vt:lpstr>
      <vt:lpstr>HY태백B</vt:lpstr>
      <vt:lpstr>HY궁서</vt:lpstr>
      <vt:lpstr>HY울릉도M</vt:lpstr>
      <vt:lpstr>맑은 고딕</vt:lpstr>
      <vt:lpstr>HY수평선B</vt:lpstr>
      <vt:lpstr>나눔고딕</vt:lpstr>
      <vt:lpstr>HY수평선M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 경은</dc:creator>
  <cp:lastModifiedBy>USER</cp:lastModifiedBy>
  <cp:revision>27</cp:revision>
  <dcterms:created xsi:type="dcterms:W3CDTF">2019-11-07T05:01:24Z</dcterms:created>
  <dcterms:modified xsi:type="dcterms:W3CDTF">2020-03-04T00:21:46Z</dcterms:modified>
</cp:coreProperties>
</file>