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906000" type="A4"/>
  <p:notesSz cx="6805613" cy="9939338"/>
  <p:defaultTextStyle>
    <a:defPPr>
      <a:defRPr lang="ko-KR"/>
    </a:defPPr>
    <a:lvl1pPr marL="0" algn="l" defTabSz="668975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334488" algn="l" defTabSz="668975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668975" algn="l" defTabSz="668975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003463" algn="l" defTabSz="668975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337950" algn="l" defTabSz="668975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1672438" algn="l" defTabSz="668975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006925" algn="l" defTabSz="668975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2341413" algn="l" defTabSz="668975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2675900" algn="l" defTabSz="668975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D666"/>
    <a:srgbClr val="F2BE2A"/>
    <a:srgbClr val="F7E08D"/>
    <a:srgbClr val="FCF1D4"/>
    <a:srgbClr val="FAECB8"/>
    <a:srgbClr val="F4C74A"/>
    <a:srgbClr val="FF3300"/>
    <a:srgbClr val="FF0066"/>
    <a:srgbClr val="D8F789"/>
    <a:srgbClr val="CFF2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357" autoAdjust="0"/>
  </p:normalViewPr>
  <p:slideViewPr>
    <p:cSldViewPr>
      <p:cViewPr>
        <p:scale>
          <a:sx n="190" d="100"/>
          <a:sy n="190" d="100"/>
        </p:scale>
        <p:origin x="-240" y="355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D80B17-A71E-4668-937A-488B6B9A3812}" type="datetimeFigureOut">
              <a:rPr lang="ko-KR" altLang="en-US" smtClean="0"/>
              <a:pPr/>
              <a:t>2013-01-31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6513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145580-96AF-41DA-AA99-89F068CE539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45580-96AF-41DA-AA99-89F068CE5395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3077281"/>
            <a:ext cx="5829300" cy="212337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34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68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03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37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724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069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41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75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629150" y="832380"/>
            <a:ext cx="1435894" cy="1775054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19088" y="832380"/>
            <a:ext cx="4195763" cy="1775054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29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3448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 marL="6689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03463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33795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67243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200692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341413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67590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19087" y="4854399"/>
            <a:ext cx="2815829" cy="1372852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249216" y="4854399"/>
            <a:ext cx="2815828" cy="1372852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34488" indent="0">
              <a:buNone/>
              <a:defRPr sz="1500" b="1"/>
            </a:lvl2pPr>
            <a:lvl3pPr marL="668975" indent="0">
              <a:buNone/>
              <a:defRPr sz="1300" b="1"/>
            </a:lvl3pPr>
            <a:lvl4pPr marL="1003463" indent="0">
              <a:buNone/>
              <a:defRPr sz="1200" b="1"/>
            </a:lvl4pPr>
            <a:lvl5pPr marL="1337950" indent="0">
              <a:buNone/>
              <a:defRPr sz="1200" b="1"/>
            </a:lvl5pPr>
            <a:lvl6pPr marL="1672438" indent="0">
              <a:buNone/>
              <a:defRPr sz="1200" b="1"/>
            </a:lvl6pPr>
            <a:lvl7pPr marL="2006925" indent="0">
              <a:buNone/>
              <a:defRPr sz="1200" b="1"/>
            </a:lvl7pPr>
            <a:lvl8pPr marL="2341413" indent="0">
              <a:buNone/>
              <a:defRPr sz="1200" b="1"/>
            </a:lvl8pPr>
            <a:lvl9pPr marL="26759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34488" indent="0">
              <a:buNone/>
              <a:defRPr sz="1500" b="1"/>
            </a:lvl2pPr>
            <a:lvl3pPr marL="668975" indent="0">
              <a:buNone/>
              <a:defRPr sz="1300" b="1"/>
            </a:lvl3pPr>
            <a:lvl4pPr marL="1003463" indent="0">
              <a:buNone/>
              <a:defRPr sz="1200" b="1"/>
            </a:lvl4pPr>
            <a:lvl5pPr marL="1337950" indent="0">
              <a:buNone/>
              <a:defRPr sz="1200" b="1"/>
            </a:lvl5pPr>
            <a:lvl6pPr marL="1672438" indent="0">
              <a:buNone/>
              <a:defRPr sz="1200" b="1"/>
            </a:lvl6pPr>
            <a:lvl7pPr marL="2006925" indent="0">
              <a:buNone/>
              <a:defRPr sz="1200" b="1"/>
            </a:lvl7pPr>
            <a:lvl8pPr marL="2341413" indent="0">
              <a:buNone/>
              <a:defRPr sz="1200" b="1"/>
            </a:lvl8pPr>
            <a:lvl9pPr marL="26759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2" cy="8454496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000"/>
            </a:lvl1pPr>
            <a:lvl2pPr marL="334488" indent="0">
              <a:buNone/>
              <a:defRPr sz="900"/>
            </a:lvl2pPr>
            <a:lvl3pPr marL="668975" indent="0">
              <a:buNone/>
              <a:defRPr sz="700"/>
            </a:lvl3pPr>
            <a:lvl4pPr marL="1003463" indent="0">
              <a:buNone/>
              <a:defRPr sz="700"/>
            </a:lvl4pPr>
            <a:lvl5pPr marL="1337950" indent="0">
              <a:buNone/>
              <a:defRPr sz="700"/>
            </a:lvl5pPr>
            <a:lvl6pPr marL="1672438" indent="0">
              <a:buNone/>
              <a:defRPr sz="700"/>
            </a:lvl6pPr>
            <a:lvl7pPr marL="2006925" indent="0">
              <a:buNone/>
              <a:defRPr sz="700"/>
            </a:lvl7pPr>
            <a:lvl8pPr marL="2341413" indent="0">
              <a:buNone/>
              <a:defRPr sz="700"/>
            </a:lvl8pPr>
            <a:lvl9pPr marL="2675900" indent="0">
              <a:buNone/>
              <a:defRPr sz="7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7" y="6934200"/>
            <a:ext cx="4114800" cy="818622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7" y="885120"/>
            <a:ext cx="4114800" cy="5943600"/>
          </a:xfrm>
        </p:spPr>
        <p:txBody>
          <a:bodyPr/>
          <a:lstStyle>
            <a:lvl1pPr marL="0" indent="0">
              <a:buNone/>
              <a:defRPr sz="2300"/>
            </a:lvl1pPr>
            <a:lvl2pPr marL="334488" indent="0">
              <a:buNone/>
              <a:defRPr sz="2000"/>
            </a:lvl2pPr>
            <a:lvl3pPr marL="668975" indent="0">
              <a:buNone/>
              <a:defRPr sz="1800"/>
            </a:lvl3pPr>
            <a:lvl4pPr marL="1003463" indent="0">
              <a:buNone/>
              <a:defRPr sz="1500"/>
            </a:lvl4pPr>
            <a:lvl5pPr marL="1337950" indent="0">
              <a:buNone/>
              <a:defRPr sz="1500"/>
            </a:lvl5pPr>
            <a:lvl6pPr marL="1672438" indent="0">
              <a:buNone/>
              <a:defRPr sz="1500"/>
            </a:lvl6pPr>
            <a:lvl7pPr marL="2006925" indent="0">
              <a:buNone/>
              <a:defRPr sz="1500"/>
            </a:lvl7pPr>
            <a:lvl8pPr marL="2341413" indent="0">
              <a:buNone/>
              <a:defRPr sz="1500"/>
            </a:lvl8pPr>
            <a:lvl9pPr marL="26759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7" y="7752822"/>
            <a:ext cx="4114800" cy="1162578"/>
          </a:xfrm>
        </p:spPr>
        <p:txBody>
          <a:bodyPr/>
          <a:lstStyle>
            <a:lvl1pPr marL="0" indent="0">
              <a:buNone/>
              <a:defRPr sz="1000"/>
            </a:lvl1pPr>
            <a:lvl2pPr marL="334488" indent="0">
              <a:buNone/>
              <a:defRPr sz="900"/>
            </a:lvl2pPr>
            <a:lvl3pPr marL="668975" indent="0">
              <a:buNone/>
              <a:defRPr sz="700"/>
            </a:lvl3pPr>
            <a:lvl4pPr marL="1003463" indent="0">
              <a:buNone/>
              <a:defRPr sz="700"/>
            </a:lvl4pPr>
            <a:lvl5pPr marL="1337950" indent="0">
              <a:buNone/>
              <a:defRPr sz="700"/>
            </a:lvl5pPr>
            <a:lvl6pPr marL="1672438" indent="0">
              <a:buNone/>
              <a:defRPr sz="700"/>
            </a:lvl6pPr>
            <a:lvl7pPr marL="2006925" indent="0">
              <a:buNone/>
              <a:defRPr sz="700"/>
            </a:lvl7pPr>
            <a:lvl8pPr marL="2341413" indent="0">
              <a:buNone/>
              <a:defRPr sz="700"/>
            </a:lvl8pPr>
            <a:lvl9pPr marL="2675900" indent="0">
              <a:buNone/>
              <a:defRPr sz="7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66898" tIns="33449" rIns="66898" bIns="33449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66898" tIns="33449" rIns="66898" bIns="33449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3"/>
          </a:xfrm>
          <a:prstGeom prst="rect">
            <a:avLst/>
          </a:prstGeom>
        </p:spPr>
        <p:txBody>
          <a:bodyPr vert="horz" lIns="66898" tIns="33449" rIns="66898" bIns="33449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2013-01-31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3"/>
          </a:xfrm>
          <a:prstGeom prst="rect">
            <a:avLst/>
          </a:prstGeom>
        </p:spPr>
        <p:txBody>
          <a:bodyPr vert="horz" lIns="66898" tIns="33449" rIns="66898" bIns="33449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3"/>
          </a:xfrm>
          <a:prstGeom prst="rect">
            <a:avLst/>
          </a:prstGeom>
        </p:spPr>
        <p:txBody>
          <a:bodyPr vert="horz" lIns="66898" tIns="33449" rIns="66898" bIns="33449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68975" rtl="0" eaLnBrk="1" latinLnBrk="1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0866" indent="-250866" algn="l" defTabSz="668975" rtl="0" eaLnBrk="1" latinLnBrk="1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43542" indent="-209055" algn="l" defTabSz="668975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36219" indent="-167244" algn="l" defTabSz="668975" rtl="0" eaLnBrk="1" latinLnBrk="1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706" indent="-167244" algn="l" defTabSz="668975" rtl="0" eaLnBrk="1" latinLnBrk="1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05194" indent="-167244" algn="l" defTabSz="668975" rtl="0" eaLnBrk="1" latinLnBrk="1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39681" indent="-167244" algn="l" defTabSz="668975" rtl="0" eaLnBrk="1" latinLnBrk="1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174169" indent="-167244" algn="l" defTabSz="668975" rtl="0" eaLnBrk="1" latinLnBrk="1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08656" indent="-167244" algn="l" defTabSz="668975" rtl="0" eaLnBrk="1" latinLnBrk="1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843144" indent="-167244" algn="l" defTabSz="668975" rtl="0" eaLnBrk="1" latinLnBrk="1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68975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4488" algn="l" defTabSz="668975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68975" algn="l" defTabSz="668975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3463" algn="l" defTabSz="668975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37950" algn="l" defTabSz="668975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72438" algn="l" defTabSz="668975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06925" algn="l" defTabSz="668975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41413" algn="l" defTabSz="668975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75900" algn="l" defTabSz="668975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직사각형 136"/>
          <p:cNvSpPr/>
          <p:nvPr/>
        </p:nvSpPr>
        <p:spPr>
          <a:xfrm>
            <a:off x="71414" y="8524900"/>
            <a:ext cx="6715172" cy="1285884"/>
          </a:xfrm>
          <a:prstGeom prst="rect">
            <a:avLst/>
          </a:prstGeom>
          <a:solidFill>
            <a:srgbClr val="F7E08D"/>
          </a:solidFill>
          <a:ln w="1270">
            <a:solidFill>
              <a:schemeClr val="accent6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2" name="직사각형 101"/>
          <p:cNvSpPr/>
          <p:nvPr/>
        </p:nvSpPr>
        <p:spPr>
          <a:xfrm>
            <a:off x="1867701" y="1359552"/>
            <a:ext cx="4921410" cy="3341333"/>
          </a:xfrm>
          <a:prstGeom prst="rect">
            <a:avLst/>
          </a:prstGeom>
          <a:solidFill>
            <a:srgbClr val="E6F7C1"/>
          </a:solidFill>
          <a:ln w="1270">
            <a:solidFill>
              <a:srgbClr val="92D050"/>
            </a:solidFill>
            <a:prstDash val="lg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898" tIns="33449" rIns="66898" bIns="33449" rtlCol="0" anchor="ctr"/>
          <a:lstStyle/>
          <a:p>
            <a:pPr algn="ctr"/>
            <a:endParaRPr lang="ko-KR" altLang="en-US"/>
          </a:p>
        </p:txBody>
      </p:sp>
      <p:sp>
        <p:nvSpPr>
          <p:cNvPr id="101" name="직사각형 100"/>
          <p:cNvSpPr/>
          <p:nvPr/>
        </p:nvSpPr>
        <p:spPr>
          <a:xfrm>
            <a:off x="1866350" y="4993209"/>
            <a:ext cx="4925441" cy="3341333"/>
          </a:xfrm>
          <a:prstGeom prst="rect">
            <a:avLst/>
          </a:prstGeom>
          <a:solidFill>
            <a:srgbClr val="E5F5FF"/>
          </a:solidFill>
          <a:ln w="1270">
            <a:solidFill>
              <a:srgbClr val="37BCFF"/>
            </a:solidFill>
            <a:prstDash val="lg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898" tIns="33449" rIns="66898" bIns="33449" rtlCol="0" anchor="ctr"/>
          <a:lstStyle/>
          <a:p>
            <a:pPr algn="ctr"/>
            <a:endParaRPr lang="ko-KR" altLang="en-US"/>
          </a:p>
        </p:txBody>
      </p:sp>
      <p:sp>
        <p:nvSpPr>
          <p:cNvPr id="103" name="직사각형 102"/>
          <p:cNvSpPr/>
          <p:nvPr/>
        </p:nvSpPr>
        <p:spPr>
          <a:xfrm>
            <a:off x="84861" y="3976824"/>
            <a:ext cx="1676703" cy="1714512"/>
          </a:xfrm>
          <a:prstGeom prst="rect">
            <a:avLst/>
          </a:prstGeom>
          <a:solidFill>
            <a:srgbClr val="FFFF99"/>
          </a:solidFill>
          <a:ln w="1270">
            <a:solidFill>
              <a:srgbClr val="FFC000"/>
            </a:solidFill>
            <a:prstDash val="lg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직사각형 1"/>
          <p:cNvSpPr/>
          <p:nvPr/>
        </p:nvSpPr>
        <p:spPr>
          <a:xfrm>
            <a:off x="243153" y="595282"/>
            <a:ext cx="1442692" cy="24775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en-US" altLang="ko-KR" sz="800" b="1" dirty="0" smtClean="0"/>
              <a:t>1</a:t>
            </a:r>
            <a:r>
              <a:rPr lang="ko-KR" altLang="en-US" sz="800" b="1" dirty="0" smtClean="0"/>
              <a:t>학년</a:t>
            </a:r>
            <a:endParaRPr lang="ko-KR" altLang="en-US" sz="800" b="1" dirty="0"/>
          </a:p>
        </p:txBody>
      </p:sp>
      <p:sp>
        <p:nvSpPr>
          <p:cNvPr id="3" name="직사각형 2"/>
          <p:cNvSpPr/>
          <p:nvPr/>
        </p:nvSpPr>
        <p:spPr>
          <a:xfrm>
            <a:off x="242987" y="842929"/>
            <a:ext cx="638161" cy="198014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en-US" altLang="ko-KR" sz="800" dirty="0" smtClean="0"/>
              <a:t>1</a:t>
            </a:r>
            <a:r>
              <a:rPr lang="ko-KR" altLang="en-US" sz="800" dirty="0" smtClean="0"/>
              <a:t>학기</a:t>
            </a:r>
            <a:endParaRPr lang="ko-KR" altLang="en-US" sz="800" dirty="0"/>
          </a:p>
        </p:txBody>
      </p:sp>
      <p:sp>
        <p:nvSpPr>
          <p:cNvPr id="4" name="직사각형 3"/>
          <p:cNvSpPr/>
          <p:nvPr/>
        </p:nvSpPr>
        <p:spPr>
          <a:xfrm>
            <a:off x="1047684" y="842929"/>
            <a:ext cx="638161" cy="198014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en-US" altLang="ko-KR" sz="800" dirty="0" smtClean="0"/>
              <a:t>2</a:t>
            </a:r>
            <a:r>
              <a:rPr lang="ko-KR" altLang="en-US" sz="800" dirty="0" smtClean="0"/>
              <a:t>학기</a:t>
            </a:r>
            <a:endParaRPr lang="ko-KR" altLang="en-US" sz="800" dirty="0"/>
          </a:p>
        </p:txBody>
      </p:sp>
      <p:sp>
        <p:nvSpPr>
          <p:cNvPr id="5" name="직사각형 4"/>
          <p:cNvSpPr/>
          <p:nvPr/>
        </p:nvSpPr>
        <p:spPr>
          <a:xfrm>
            <a:off x="1925578" y="595282"/>
            <a:ext cx="1442692" cy="24775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en-US" altLang="ko-KR" sz="800" b="1" dirty="0" smtClean="0"/>
              <a:t>2</a:t>
            </a:r>
            <a:r>
              <a:rPr lang="ko-KR" altLang="en-US" sz="800" b="1" dirty="0" smtClean="0"/>
              <a:t>학년</a:t>
            </a:r>
            <a:endParaRPr lang="ko-KR" altLang="en-US" sz="800" b="1" dirty="0"/>
          </a:p>
        </p:txBody>
      </p:sp>
      <p:sp>
        <p:nvSpPr>
          <p:cNvPr id="6" name="직사각형 5"/>
          <p:cNvSpPr/>
          <p:nvPr/>
        </p:nvSpPr>
        <p:spPr>
          <a:xfrm>
            <a:off x="1925412" y="842929"/>
            <a:ext cx="638161" cy="198014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en-US" altLang="ko-KR" sz="800" dirty="0" smtClean="0"/>
              <a:t>1</a:t>
            </a:r>
            <a:r>
              <a:rPr lang="ko-KR" altLang="en-US" sz="800" dirty="0" smtClean="0"/>
              <a:t>학기</a:t>
            </a:r>
            <a:endParaRPr lang="ko-KR" altLang="en-US" sz="800" dirty="0"/>
          </a:p>
        </p:txBody>
      </p:sp>
      <p:sp>
        <p:nvSpPr>
          <p:cNvPr id="7" name="직사각형 6"/>
          <p:cNvSpPr/>
          <p:nvPr/>
        </p:nvSpPr>
        <p:spPr>
          <a:xfrm>
            <a:off x="2730109" y="842929"/>
            <a:ext cx="638161" cy="198014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en-US" altLang="ko-KR" sz="800" dirty="0" smtClean="0"/>
              <a:t>2</a:t>
            </a:r>
            <a:r>
              <a:rPr lang="ko-KR" altLang="en-US" sz="800" dirty="0" smtClean="0"/>
              <a:t>학기</a:t>
            </a:r>
            <a:endParaRPr lang="ko-KR" altLang="en-US" sz="800" dirty="0"/>
          </a:p>
        </p:txBody>
      </p:sp>
      <p:sp>
        <p:nvSpPr>
          <p:cNvPr id="8" name="직사각형 7"/>
          <p:cNvSpPr/>
          <p:nvPr/>
        </p:nvSpPr>
        <p:spPr>
          <a:xfrm>
            <a:off x="3614138" y="595282"/>
            <a:ext cx="1442692" cy="24775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en-US" altLang="ko-KR" sz="800" b="1" dirty="0" smtClean="0"/>
              <a:t>3</a:t>
            </a:r>
            <a:r>
              <a:rPr lang="ko-KR" altLang="en-US" sz="800" b="1" dirty="0" smtClean="0"/>
              <a:t>학년</a:t>
            </a:r>
            <a:endParaRPr lang="ko-KR" altLang="en-US" sz="800" b="1" dirty="0"/>
          </a:p>
        </p:txBody>
      </p:sp>
      <p:sp>
        <p:nvSpPr>
          <p:cNvPr id="9" name="직사각형 8"/>
          <p:cNvSpPr/>
          <p:nvPr/>
        </p:nvSpPr>
        <p:spPr>
          <a:xfrm>
            <a:off x="3613972" y="842929"/>
            <a:ext cx="638161" cy="198014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en-US" altLang="ko-KR" sz="800" dirty="0" smtClean="0"/>
              <a:t>1</a:t>
            </a:r>
            <a:r>
              <a:rPr lang="ko-KR" altLang="en-US" sz="800" dirty="0" smtClean="0"/>
              <a:t>학기</a:t>
            </a:r>
            <a:endParaRPr lang="ko-KR" altLang="en-US" sz="800" dirty="0"/>
          </a:p>
        </p:txBody>
      </p:sp>
      <p:sp>
        <p:nvSpPr>
          <p:cNvPr id="10" name="직사각형 9"/>
          <p:cNvSpPr/>
          <p:nvPr/>
        </p:nvSpPr>
        <p:spPr>
          <a:xfrm>
            <a:off x="4418669" y="842929"/>
            <a:ext cx="638161" cy="198014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en-US" altLang="ko-KR" sz="800" dirty="0" smtClean="0"/>
              <a:t>2</a:t>
            </a:r>
            <a:r>
              <a:rPr lang="ko-KR" altLang="en-US" sz="800" dirty="0" smtClean="0"/>
              <a:t>학기</a:t>
            </a:r>
            <a:endParaRPr lang="ko-KR" altLang="en-US" sz="800" dirty="0"/>
          </a:p>
        </p:txBody>
      </p:sp>
      <p:sp>
        <p:nvSpPr>
          <p:cNvPr id="11" name="직사각형 10"/>
          <p:cNvSpPr/>
          <p:nvPr/>
        </p:nvSpPr>
        <p:spPr>
          <a:xfrm>
            <a:off x="5296563" y="595282"/>
            <a:ext cx="1442692" cy="24775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en-US" altLang="ko-KR" sz="800" b="1" dirty="0" smtClean="0"/>
              <a:t>4</a:t>
            </a:r>
            <a:r>
              <a:rPr lang="ko-KR" altLang="en-US" sz="800" b="1" dirty="0" smtClean="0"/>
              <a:t>학년 </a:t>
            </a:r>
            <a:endParaRPr lang="ko-KR" altLang="en-US" sz="800" b="1" dirty="0"/>
          </a:p>
        </p:txBody>
      </p:sp>
      <p:sp>
        <p:nvSpPr>
          <p:cNvPr id="12" name="직사각형 11"/>
          <p:cNvSpPr/>
          <p:nvPr/>
        </p:nvSpPr>
        <p:spPr>
          <a:xfrm>
            <a:off x="5296397" y="842929"/>
            <a:ext cx="638161" cy="198014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en-US" altLang="ko-KR" sz="800" dirty="0" smtClean="0"/>
              <a:t>1</a:t>
            </a:r>
            <a:r>
              <a:rPr lang="ko-KR" altLang="en-US" sz="800" dirty="0" smtClean="0"/>
              <a:t>학기</a:t>
            </a:r>
            <a:endParaRPr lang="ko-KR" altLang="en-US" sz="800" dirty="0"/>
          </a:p>
        </p:txBody>
      </p:sp>
      <p:sp>
        <p:nvSpPr>
          <p:cNvPr id="13" name="직사각형 12"/>
          <p:cNvSpPr/>
          <p:nvPr/>
        </p:nvSpPr>
        <p:spPr>
          <a:xfrm>
            <a:off x="6101094" y="842929"/>
            <a:ext cx="638161" cy="198014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en-US" altLang="ko-KR" sz="800" dirty="0" smtClean="0"/>
              <a:t>2</a:t>
            </a:r>
            <a:r>
              <a:rPr lang="ko-KR" altLang="en-US" sz="800" dirty="0" smtClean="0"/>
              <a:t>학기</a:t>
            </a:r>
            <a:endParaRPr lang="ko-KR" altLang="en-US" sz="800" dirty="0"/>
          </a:p>
        </p:txBody>
      </p:sp>
      <p:sp>
        <p:nvSpPr>
          <p:cNvPr id="17" name="직사각형 16"/>
          <p:cNvSpPr/>
          <p:nvPr/>
        </p:nvSpPr>
        <p:spPr>
          <a:xfrm>
            <a:off x="0" y="4041156"/>
            <a:ext cx="184826" cy="1592124"/>
          </a:xfrm>
          <a:prstGeom prst="rect">
            <a:avLst/>
          </a:prstGeom>
          <a:gradFill>
            <a:gsLst>
              <a:gs pos="0">
                <a:srgbClr val="FFC000"/>
              </a:gs>
              <a:gs pos="35000">
                <a:srgbClr val="FFFF00"/>
              </a:gs>
              <a:gs pos="100000">
                <a:schemeClr val="accent3">
                  <a:lumMod val="20000"/>
                  <a:lumOff val="80000"/>
                </a:schemeClr>
              </a:gs>
            </a:gsLst>
            <a:lin ang="5400000" scaled="1"/>
          </a:gradFill>
          <a:ln w="127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b="1" dirty="0" smtClean="0"/>
              <a:t>회</a:t>
            </a:r>
            <a:endParaRPr lang="en-US" altLang="ko-KR" sz="800" b="1" dirty="0" smtClean="0"/>
          </a:p>
          <a:p>
            <a:pPr algn="ctr"/>
            <a:r>
              <a:rPr lang="ko-KR" altLang="en-US" sz="800" b="1" dirty="0" smtClean="0"/>
              <a:t>계</a:t>
            </a:r>
            <a:endParaRPr lang="en-US" altLang="ko-KR" sz="800" b="1" dirty="0" smtClean="0"/>
          </a:p>
          <a:p>
            <a:pPr algn="ctr"/>
            <a:r>
              <a:rPr lang="ko-KR" altLang="en-US" sz="800" b="1" dirty="0" smtClean="0"/>
              <a:t>세무학부</a:t>
            </a:r>
            <a:endParaRPr lang="en-US" altLang="ko-KR" sz="800" b="1" dirty="0" smtClean="0"/>
          </a:p>
        </p:txBody>
      </p:sp>
      <p:sp>
        <p:nvSpPr>
          <p:cNvPr id="18" name="직사각형 17"/>
          <p:cNvSpPr/>
          <p:nvPr/>
        </p:nvSpPr>
        <p:spPr>
          <a:xfrm>
            <a:off x="243444" y="4043781"/>
            <a:ext cx="638161" cy="396234"/>
          </a:xfrm>
          <a:prstGeom prst="rect">
            <a:avLst/>
          </a:prstGeom>
          <a:solidFill>
            <a:schemeClr val="bg1"/>
          </a:solidFill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en-US" altLang="ko-KR" sz="800" dirty="0" smtClean="0"/>
              <a:t>DU</a:t>
            </a:r>
            <a:r>
              <a:rPr lang="ko-KR" altLang="en-US" sz="800" dirty="0" smtClean="0"/>
              <a:t>생활</a:t>
            </a:r>
            <a:endParaRPr lang="en-US" altLang="ko-KR" sz="800" dirty="0" smtClean="0"/>
          </a:p>
          <a:p>
            <a:pPr algn="ctr"/>
            <a:r>
              <a:rPr lang="ko-KR" altLang="en-US" sz="800" dirty="0" smtClean="0"/>
              <a:t>설계</a:t>
            </a:r>
            <a:r>
              <a:rPr lang="en-US" altLang="ko-KR" sz="800" dirty="0" smtClean="0"/>
              <a:t>(1)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1048828" y="4043781"/>
            <a:ext cx="638161" cy="396234"/>
          </a:xfrm>
          <a:prstGeom prst="rect">
            <a:avLst/>
          </a:prstGeom>
          <a:solidFill>
            <a:schemeClr val="bg1"/>
          </a:solidFill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en-US" altLang="ko-KR" sz="800" dirty="0" smtClean="0"/>
              <a:t>DU</a:t>
            </a:r>
            <a:r>
              <a:rPr lang="ko-KR" altLang="en-US" sz="800" dirty="0" smtClean="0"/>
              <a:t>생활</a:t>
            </a:r>
            <a:endParaRPr lang="en-US" altLang="ko-KR" sz="800" dirty="0" smtClean="0"/>
          </a:p>
          <a:p>
            <a:pPr algn="ctr"/>
            <a:r>
              <a:rPr lang="ko-KR" altLang="en-US" sz="800" dirty="0" smtClean="0"/>
              <a:t>설계</a:t>
            </a:r>
            <a:r>
              <a:rPr lang="en-US" altLang="ko-KR" sz="800" dirty="0" smtClean="0"/>
              <a:t>(2)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243444" y="4633428"/>
            <a:ext cx="638161" cy="396234"/>
          </a:xfrm>
          <a:prstGeom prst="rect">
            <a:avLst/>
          </a:prstGeom>
          <a:solidFill>
            <a:schemeClr val="bg1"/>
          </a:solidFill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회계원리</a:t>
            </a:r>
            <a:endParaRPr lang="en-US" altLang="ko-KR" sz="800" dirty="0" smtClean="0"/>
          </a:p>
          <a:p>
            <a:pPr algn="ctr"/>
            <a:r>
              <a:rPr lang="en-US" altLang="ko-KR" sz="800" dirty="0" smtClean="0"/>
              <a:t>(1)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1048828" y="4633428"/>
            <a:ext cx="638161" cy="396234"/>
          </a:xfrm>
          <a:prstGeom prst="rect">
            <a:avLst/>
          </a:prstGeom>
          <a:solidFill>
            <a:schemeClr val="bg1"/>
          </a:solidFill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회계원리</a:t>
            </a:r>
            <a:endParaRPr lang="en-US" altLang="ko-KR" sz="800" dirty="0" smtClean="0"/>
          </a:p>
          <a:p>
            <a:pPr algn="ctr"/>
            <a:r>
              <a:rPr lang="en-US" altLang="ko-KR" sz="800" dirty="0" smtClean="0"/>
              <a:t>(2)</a:t>
            </a:r>
          </a:p>
        </p:txBody>
      </p:sp>
      <p:sp>
        <p:nvSpPr>
          <p:cNvPr id="22" name="직사각형 21"/>
          <p:cNvSpPr/>
          <p:nvPr/>
        </p:nvSpPr>
        <p:spPr>
          <a:xfrm>
            <a:off x="237309" y="5223859"/>
            <a:ext cx="638161" cy="396234"/>
          </a:xfrm>
          <a:prstGeom prst="rect">
            <a:avLst/>
          </a:prstGeom>
          <a:solidFill>
            <a:schemeClr val="bg1"/>
          </a:solidFill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err="1" smtClean="0"/>
              <a:t>세무학</a:t>
            </a:r>
            <a:endParaRPr lang="en-US" altLang="ko-KR" sz="800" dirty="0" smtClean="0"/>
          </a:p>
          <a:p>
            <a:pPr algn="ctr"/>
            <a:r>
              <a:rPr lang="ko-KR" altLang="en-US" sz="800" dirty="0" smtClean="0"/>
              <a:t>개론</a:t>
            </a:r>
            <a:r>
              <a:rPr lang="en-US" altLang="ko-KR" sz="800" dirty="0" smtClean="0"/>
              <a:t>(1)</a:t>
            </a:r>
          </a:p>
        </p:txBody>
      </p:sp>
      <p:sp>
        <p:nvSpPr>
          <p:cNvPr id="23" name="직사각형 22"/>
          <p:cNvSpPr/>
          <p:nvPr/>
        </p:nvSpPr>
        <p:spPr>
          <a:xfrm>
            <a:off x="1042693" y="5223859"/>
            <a:ext cx="638161" cy="396234"/>
          </a:xfrm>
          <a:prstGeom prst="rect">
            <a:avLst/>
          </a:prstGeom>
          <a:solidFill>
            <a:schemeClr val="bg1"/>
          </a:solidFill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err="1" smtClean="0"/>
              <a:t>세무학</a:t>
            </a:r>
            <a:endParaRPr lang="en-US" altLang="ko-KR" sz="800" dirty="0" smtClean="0"/>
          </a:p>
          <a:p>
            <a:pPr algn="ctr"/>
            <a:r>
              <a:rPr lang="ko-KR" altLang="en-US" sz="800" dirty="0" smtClean="0"/>
              <a:t>개론</a:t>
            </a:r>
            <a:r>
              <a:rPr lang="en-US" altLang="ko-KR" sz="800" dirty="0" smtClean="0"/>
              <a:t>(2)</a:t>
            </a:r>
          </a:p>
        </p:txBody>
      </p:sp>
      <p:sp>
        <p:nvSpPr>
          <p:cNvPr id="24" name="직사각형 23"/>
          <p:cNvSpPr/>
          <p:nvPr/>
        </p:nvSpPr>
        <p:spPr>
          <a:xfrm>
            <a:off x="1919246" y="1504409"/>
            <a:ext cx="638161" cy="396234"/>
          </a:xfrm>
          <a:prstGeom prst="rect">
            <a:avLst/>
          </a:prstGeom>
          <a:solidFill>
            <a:schemeClr val="bg1"/>
          </a:solidFill>
          <a:ln w="19050">
            <a:solidFill>
              <a:srgbClr val="FF3300"/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재무회계</a:t>
            </a:r>
            <a:endParaRPr lang="en-US" altLang="ko-KR" sz="800" dirty="0" smtClean="0"/>
          </a:p>
          <a:p>
            <a:pPr algn="ctr"/>
            <a:r>
              <a:rPr lang="en-US" altLang="ko-KR" sz="800" dirty="0" smtClean="0"/>
              <a:t>(1)</a:t>
            </a:r>
          </a:p>
        </p:txBody>
      </p:sp>
      <p:sp>
        <p:nvSpPr>
          <p:cNvPr id="25" name="직사각형 24"/>
          <p:cNvSpPr/>
          <p:nvPr/>
        </p:nvSpPr>
        <p:spPr>
          <a:xfrm>
            <a:off x="1919246" y="2049231"/>
            <a:ext cx="638161" cy="396234"/>
          </a:xfrm>
          <a:prstGeom prst="rect">
            <a:avLst/>
          </a:prstGeom>
          <a:solidFill>
            <a:schemeClr val="bg1"/>
          </a:solidFill>
          <a:ln w="19050">
            <a:solidFill>
              <a:srgbClr val="FF3300"/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원가</a:t>
            </a:r>
            <a:endParaRPr lang="en-US" altLang="ko-KR" sz="800" dirty="0" smtClean="0"/>
          </a:p>
          <a:p>
            <a:pPr algn="ctr"/>
            <a:r>
              <a:rPr lang="ko-KR" altLang="en-US" sz="800" dirty="0" smtClean="0"/>
              <a:t>회계론</a:t>
            </a:r>
            <a:endParaRPr lang="en-US" altLang="ko-KR" sz="800" dirty="0" smtClean="0"/>
          </a:p>
        </p:txBody>
      </p:sp>
      <p:sp>
        <p:nvSpPr>
          <p:cNvPr id="26" name="직사각형 25"/>
          <p:cNvSpPr/>
          <p:nvPr/>
        </p:nvSpPr>
        <p:spPr>
          <a:xfrm>
            <a:off x="1919246" y="2594053"/>
            <a:ext cx="638161" cy="396234"/>
          </a:xfrm>
          <a:prstGeom prst="rect">
            <a:avLst/>
          </a:prstGeom>
          <a:solidFill>
            <a:schemeClr val="bg1"/>
          </a:solidFill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경영학</a:t>
            </a:r>
            <a:endParaRPr lang="en-US" altLang="ko-KR" sz="800" dirty="0" smtClean="0"/>
          </a:p>
          <a:p>
            <a:pPr algn="ctr"/>
            <a:r>
              <a:rPr lang="ko-KR" altLang="en-US" sz="800" dirty="0" smtClean="0"/>
              <a:t>원론</a:t>
            </a:r>
            <a:endParaRPr lang="en-US" altLang="ko-KR" sz="800" dirty="0" smtClean="0"/>
          </a:p>
        </p:txBody>
      </p:sp>
      <p:sp>
        <p:nvSpPr>
          <p:cNvPr id="27" name="직사각형 26"/>
          <p:cNvSpPr/>
          <p:nvPr/>
        </p:nvSpPr>
        <p:spPr>
          <a:xfrm>
            <a:off x="1919246" y="3138876"/>
            <a:ext cx="638161" cy="396234"/>
          </a:xfrm>
          <a:prstGeom prst="rect">
            <a:avLst/>
          </a:prstGeom>
          <a:solidFill>
            <a:schemeClr val="bg1"/>
          </a:solidFill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경제학</a:t>
            </a:r>
            <a:endParaRPr lang="en-US" altLang="ko-KR" sz="800" dirty="0" smtClean="0"/>
          </a:p>
          <a:p>
            <a:pPr algn="ctr"/>
            <a:r>
              <a:rPr lang="ko-KR" altLang="en-US" sz="800" dirty="0" smtClean="0"/>
              <a:t>원론</a:t>
            </a:r>
            <a:endParaRPr lang="en-US" altLang="ko-KR" sz="800" dirty="0" smtClean="0"/>
          </a:p>
        </p:txBody>
      </p:sp>
      <p:sp>
        <p:nvSpPr>
          <p:cNvPr id="28" name="직사각형 27"/>
          <p:cNvSpPr/>
          <p:nvPr/>
        </p:nvSpPr>
        <p:spPr>
          <a:xfrm>
            <a:off x="1919246" y="3683698"/>
            <a:ext cx="638161" cy="396234"/>
          </a:xfrm>
          <a:prstGeom prst="rect">
            <a:avLst/>
          </a:prstGeom>
          <a:solidFill>
            <a:schemeClr val="bg1"/>
          </a:solidFill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회계정보시스템</a:t>
            </a:r>
            <a:endParaRPr lang="en-US" altLang="ko-KR" sz="800" dirty="0" smtClean="0"/>
          </a:p>
        </p:txBody>
      </p:sp>
      <p:sp>
        <p:nvSpPr>
          <p:cNvPr id="29" name="직사각형 28"/>
          <p:cNvSpPr/>
          <p:nvPr/>
        </p:nvSpPr>
        <p:spPr>
          <a:xfrm>
            <a:off x="1919246" y="4228521"/>
            <a:ext cx="638161" cy="396234"/>
          </a:xfrm>
          <a:prstGeom prst="rect">
            <a:avLst/>
          </a:prstGeom>
          <a:solidFill>
            <a:schemeClr val="bg1"/>
          </a:solidFill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국세</a:t>
            </a:r>
            <a:endParaRPr lang="en-US" altLang="ko-KR" sz="800" dirty="0" smtClean="0"/>
          </a:p>
          <a:p>
            <a:pPr algn="ctr"/>
            <a:r>
              <a:rPr lang="ko-KR" altLang="en-US" sz="800" dirty="0" smtClean="0"/>
              <a:t>기본법</a:t>
            </a:r>
            <a:endParaRPr lang="en-US" altLang="ko-KR" sz="800" dirty="0" smtClean="0"/>
          </a:p>
        </p:txBody>
      </p:sp>
      <p:sp>
        <p:nvSpPr>
          <p:cNvPr id="31" name="직사각형 30"/>
          <p:cNvSpPr/>
          <p:nvPr/>
        </p:nvSpPr>
        <p:spPr>
          <a:xfrm>
            <a:off x="2724629" y="1504409"/>
            <a:ext cx="638161" cy="396234"/>
          </a:xfrm>
          <a:prstGeom prst="rect">
            <a:avLst/>
          </a:prstGeom>
          <a:solidFill>
            <a:schemeClr val="bg1"/>
          </a:solidFill>
          <a:ln w="19050">
            <a:solidFill>
              <a:srgbClr val="FF3300"/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재무회계</a:t>
            </a:r>
            <a:endParaRPr lang="en-US" altLang="ko-KR" sz="800" dirty="0" smtClean="0"/>
          </a:p>
          <a:p>
            <a:pPr algn="ctr"/>
            <a:r>
              <a:rPr lang="en-US" altLang="ko-KR" sz="800" dirty="0" smtClean="0"/>
              <a:t>(2)</a:t>
            </a:r>
          </a:p>
        </p:txBody>
      </p:sp>
      <p:sp>
        <p:nvSpPr>
          <p:cNvPr id="32" name="직사각형 31"/>
          <p:cNvSpPr/>
          <p:nvPr/>
        </p:nvSpPr>
        <p:spPr>
          <a:xfrm>
            <a:off x="2724629" y="2049231"/>
            <a:ext cx="638161" cy="396234"/>
          </a:xfrm>
          <a:prstGeom prst="rect">
            <a:avLst/>
          </a:prstGeom>
          <a:solidFill>
            <a:schemeClr val="bg1"/>
          </a:solidFill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관리</a:t>
            </a:r>
            <a:endParaRPr lang="en-US" altLang="ko-KR" sz="800" dirty="0" smtClean="0"/>
          </a:p>
          <a:p>
            <a:pPr algn="ctr"/>
            <a:r>
              <a:rPr lang="ko-KR" altLang="en-US" sz="800" dirty="0" smtClean="0"/>
              <a:t>회계론</a:t>
            </a:r>
            <a:endParaRPr lang="en-US" altLang="ko-KR" sz="800" dirty="0" smtClean="0"/>
          </a:p>
        </p:txBody>
      </p:sp>
      <p:sp>
        <p:nvSpPr>
          <p:cNvPr id="33" name="직사각형 32"/>
          <p:cNvSpPr/>
          <p:nvPr/>
        </p:nvSpPr>
        <p:spPr>
          <a:xfrm>
            <a:off x="2724629" y="2594053"/>
            <a:ext cx="638161" cy="396234"/>
          </a:xfrm>
          <a:prstGeom prst="rect">
            <a:avLst/>
          </a:prstGeom>
          <a:solidFill>
            <a:schemeClr val="bg1"/>
          </a:solidFill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기업법</a:t>
            </a:r>
            <a:endParaRPr lang="en-US" altLang="ko-KR" sz="800" dirty="0" smtClean="0"/>
          </a:p>
        </p:txBody>
      </p:sp>
      <p:sp>
        <p:nvSpPr>
          <p:cNvPr id="34" name="직사각형 33"/>
          <p:cNvSpPr/>
          <p:nvPr/>
        </p:nvSpPr>
        <p:spPr>
          <a:xfrm>
            <a:off x="2724629" y="3138876"/>
            <a:ext cx="638161" cy="396234"/>
          </a:xfrm>
          <a:prstGeom prst="rect">
            <a:avLst/>
          </a:prstGeom>
          <a:solidFill>
            <a:schemeClr val="bg1"/>
          </a:solidFill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회계와</a:t>
            </a:r>
            <a:endParaRPr lang="en-US" altLang="ko-KR" sz="800" dirty="0" smtClean="0"/>
          </a:p>
          <a:p>
            <a:pPr algn="ctr"/>
            <a:r>
              <a:rPr lang="ko-KR" altLang="en-US" sz="800" dirty="0" smtClean="0"/>
              <a:t>통계</a:t>
            </a:r>
            <a:endParaRPr lang="en-US" altLang="ko-KR" sz="800" dirty="0" smtClean="0"/>
          </a:p>
        </p:txBody>
      </p:sp>
      <p:sp>
        <p:nvSpPr>
          <p:cNvPr id="35" name="직사각형 34"/>
          <p:cNvSpPr/>
          <p:nvPr/>
        </p:nvSpPr>
        <p:spPr>
          <a:xfrm>
            <a:off x="2724629" y="3683698"/>
            <a:ext cx="638161" cy="396234"/>
          </a:xfrm>
          <a:prstGeom prst="rect">
            <a:avLst/>
          </a:prstGeom>
          <a:solidFill>
            <a:schemeClr val="bg1"/>
          </a:solidFill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회계정보</a:t>
            </a:r>
            <a:endParaRPr lang="en-US" altLang="ko-KR" sz="800" dirty="0" smtClean="0"/>
          </a:p>
          <a:p>
            <a:pPr algn="ctr"/>
            <a:r>
              <a:rPr lang="ko-KR" altLang="en-US" sz="800" dirty="0" smtClean="0"/>
              <a:t>시스템</a:t>
            </a:r>
            <a:endParaRPr lang="en-US" altLang="ko-KR" sz="800" dirty="0" smtClean="0"/>
          </a:p>
          <a:p>
            <a:pPr algn="ctr"/>
            <a:r>
              <a:rPr lang="ko-KR" altLang="en-US" sz="800" dirty="0" smtClean="0"/>
              <a:t>연습</a:t>
            </a:r>
            <a:endParaRPr lang="en-US" altLang="ko-KR" sz="800" dirty="0" smtClean="0"/>
          </a:p>
        </p:txBody>
      </p:sp>
      <p:sp>
        <p:nvSpPr>
          <p:cNvPr id="36" name="직사각형 35"/>
          <p:cNvSpPr/>
          <p:nvPr/>
        </p:nvSpPr>
        <p:spPr>
          <a:xfrm>
            <a:off x="2724629" y="4228521"/>
            <a:ext cx="638161" cy="396234"/>
          </a:xfrm>
          <a:prstGeom prst="rect">
            <a:avLst/>
          </a:prstGeom>
          <a:solidFill>
            <a:schemeClr val="bg1"/>
          </a:solidFill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소득세</a:t>
            </a:r>
            <a:endParaRPr lang="en-US" altLang="ko-KR" sz="800" dirty="0" smtClean="0"/>
          </a:p>
          <a:p>
            <a:pPr algn="ctr"/>
            <a:r>
              <a:rPr lang="ko-KR" altLang="en-US" sz="800" dirty="0" smtClean="0"/>
              <a:t>회계</a:t>
            </a:r>
            <a:endParaRPr lang="en-US" altLang="ko-KR" sz="800" dirty="0" smtClean="0"/>
          </a:p>
        </p:txBody>
      </p:sp>
      <p:sp>
        <p:nvSpPr>
          <p:cNvPr id="38" name="직사각형 37"/>
          <p:cNvSpPr/>
          <p:nvPr/>
        </p:nvSpPr>
        <p:spPr>
          <a:xfrm>
            <a:off x="3608492" y="1504409"/>
            <a:ext cx="638161" cy="396234"/>
          </a:xfrm>
          <a:prstGeom prst="rect">
            <a:avLst/>
          </a:prstGeom>
          <a:solidFill>
            <a:schemeClr val="bg1"/>
          </a:solidFill>
          <a:ln w="19050">
            <a:solidFill>
              <a:srgbClr val="FF3300"/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법인세</a:t>
            </a:r>
            <a:endParaRPr lang="en-US" altLang="ko-KR" sz="800" dirty="0" smtClean="0"/>
          </a:p>
          <a:p>
            <a:pPr algn="ctr"/>
            <a:r>
              <a:rPr lang="ko-KR" altLang="en-US" sz="800" dirty="0" smtClean="0"/>
              <a:t>회계</a:t>
            </a:r>
            <a:r>
              <a:rPr lang="en-US" altLang="ko-KR" sz="800" dirty="0" smtClean="0"/>
              <a:t>(1)</a:t>
            </a:r>
          </a:p>
        </p:txBody>
      </p:sp>
      <p:sp>
        <p:nvSpPr>
          <p:cNvPr id="39" name="직사각형 38"/>
          <p:cNvSpPr/>
          <p:nvPr/>
        </p:nvSpPr>
        <p:spPr>
          <a:xfrm>
            <a:off x="3608492" y="2049231"/>
            <a:ext cx="638161" cy="396234"/>
          </a:xfrm>
          <a:prstGeom prst="rect">
            <a:avLst/>
          </a:prstGeom>
          <a:solidFill>
            <a:schemeClr val="bg1"/>
          </a:solidFill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재무</a:t>
            </a:r>
            <a:endParaRPr lang="en-US" altLang="ko-KR" sz="800" dirty="0" smtClean="0"/>
          </a:p>
          <a:p>
            <a:pPr algn="ctr"/>
            <a:r>
              <a:rPr lang="ko-KR" altLang="en-US" sz="800" dirty="0" smtClean="0"/>
              <a:t>관리론</a:t>
            </a:r>
            <a:endParaRPr lang="en-US" altLang="ko-KR" sz="800" dirty="0" smtClean="0"/>
          </a:p>
        </p:txBody>
      </p:sp>
      <p:sp>
        <p:nvSpPr>
          <p:cNvPr id="40" name="직사각형 39"/>
          <p:cNvSpPr/>
          <p:nvPr/>
        </p:nvSpPr>
        <p:spPr>
          <a:xfrm>
            <a:off x="3608492" y="2594053"/>
            <a:ext cx="638161" cy="396234"/>
          </a:xfrm>
          <a:prstGeom prst="rect">
            <a:avLst/>
          </a:prstGeom>
          <a:solidFill>
            <a:schemeClr val="bg1"/>
          </a:solidFill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재무제표론</a:t>
            </a:r>
            <a:endParaRPr lang="en-US" altLang="ko-KR" sz="800" dirty="0" smtClean="0"/>
          </a:p>
        </p:txBody>
      </p:sp>
      <p:sp>
        <p:nvSpPr>
          <p:cNvPr id="41" name="직사각형 40"/>
          <p:cNvSpPr/>
          <p:nvPr/>
        </p:nvSpPr>
        <p:spPr>
          <a:xfrm>
            <a:off x="3608492" y="3138876"/>
            <a:ext cx="638161" cy="396234"/>
          </a:xfrm>
          <a:prstGeom prst="rect">
            <a:avLst/>
          </a:prstGeom>
          <a:solidFill>
            <a:schemeClr val="bg1"/>
          </a:solidFill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재무회계특강</a:t>
            </a:r>
            <a:endParaRPr lang="en-US" altLang="ko-KR" sz="800" dirty="0" smtClean="0"/>
          </a:p>
        </p:txBody>
      </p:sp>
      <p:sp>
        <p:nvSpPr>
          <p:cNvPr id="42" name="직사각형 41"/>
          <p:cNvSpPr/>
          <p:nvPr/>
        </p:nvSpPr>
        <p:spPr>
          <a:xfrm>
            <a:off x="3608492" y="3683698"/>
            <a:ext cx="638161" cy="396234"/>
          </a:xfrm>
          <a:prstGeom prst="rect">
            <a:avLst/>
          </a:prstGeom>
          <a:solidFill>
            <a:schemeClr val="bg1"/>
          </a:solidFill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회계자료처리론</a:t>
            </a:r>
            <a:endParaRPr lang="en-US" altLang="ko-KR" sz="800" dirty="0" smtClean="0"/>
          </a:p>
        </p:txBody>
      </p:sp>
      <p:sp>
        <p:nvSpPr>
          <p:cNvPr id="45" name="직사각형 44"/>
          <p:cNvSpPr/>
          <p:nvPr/>
        </p:nvSpPr>
        <p:spPr>
          <a:xfrm>
            <a:off x="4413876" y="1504409"/>
            <a:ext cx="638161" cy="396234"/>
          </a:xfrm>
          <a:prstGeom prst="rect">
            <a:avLst/>
          </a:prstGeom>
          <a:solidFill>
            <a:schemeClr val="bg1"/>
          </a:solidFill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관리회계연습</a:t>
            </a:r>
            <a:endParaRPr lang="en-US" altLang="ko-KR" sz="800" dirty="0" smtClean="0"/>
          </a:p>
        </p:txBody>
      </p:sp>
      <p:sp>
        <p:nvSpPr>
          <p:cNvPr id="46" name="직사각형 45"/>
          <p:cNvSpPr/>
          <p:nvPr/>
        </p:nvSpPr>
        <p:spPr>
          <a:xfrm>
            <a:off x="4413876" y="2049231"/>
            <a:ext cx="638161" cy="396234"/>
          </a:xfrm>
          <a:prstGeom prst="rect">
            <a:avLst/>
          </a:prstGeom>
          <a:solidFill>
            <a:schemeClr val="bg1"/>
          </a:solidFill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재무제표분석</a:t>
            </a:r>
            <a:endParaRPr lang="en-US" altLang="ko-KR" sz="800" dirty="0" smtClean="0"/>
          </a:p>
        </p:txBody>
      </p:sp>
      <p:sp>
        <p:nvSpPr>
          <p:cNvPr id="47" name="직사각형 46"/>
          <p:cNvSpPr/>
          <p:nvPr/>
        </p:nvSpPr>
        <p:spPr>
          <a:xfrm>
            <a:off x="4413876" y="2594053"/>
            <a:ext cx="638161" cy="396234"/>
          </a:xfrm>
          <a:prstGeom prst="rect">
            <a:avLst/>
          </a:prstGeom>
          <a:solidFill>
            <a:schemeClr val="bg1"/>
          </a:solidFill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재무회계연습</a:t>
            </a:r>
            <a:endParaRPr lang="en-US" altLang="ko-KR" sz="800" dirty="0" smtClean="0"/>
          </a:p>
        </p:txBody>
      </p:sp>
      <p:sp>
        <p:nvSpPr>
          <p:cNvPr id="48" name="직사각형 47"/>
          <p:cNvSpPr/>
          <p:nvPr/>
        </p:nvSpPr>
        <p:spPr>
          <a:xfrm>
            <a:off x="4413876" y="3138876"/>
            <a:ext cx="638161" cy="396234"/>
          </a:xfrm>
          <a:prstGeom prst="rect">
            <a:avLst/>
          </a:prstGeom>
          <a:solidFill>
            <a:schemeClr val="bg1"/>
          </a:solidFill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회계</a:t>
            </a:r>
            <a:endParaRPr lang="en-US" altLang="ko-KR" sz="800" dirty="0" smtClean="0"/>
          </a:p>
          <a:p>
            <a:pPr algn="ctr"/>
            <a:r>
              <a:rPr lang="ko-KR" altLang="en-US" sz="800" dirty="0" smtClean="0"/>
              <a:t>감사론</a:t>
            </a:r>
            <a:endParaRPr lang="en-US" altLang="ko-KR" sz="800" dirty="0" smtClean="0"/>
          </a:p>
        </p:txBody>
      </p:sp>
      <p:sp>
        <p:nvSpPr>
          <p:cNvPr id="49" name="직사각형 48"/>
          <p:cNvSpPr/>
          <p:nvPr/>
        </p:nvSpPr>
        <p:spPr>
          <a:xfrm>
            <a:off x="4413876" y="3683698"/>
            <a:ext cx="638161" cy="396234"/>
          </a:xfrm>
          <a:prstGeom prst="rect">
            <a:avLst/>
          </a:prstGeom>
          <a:solidFill>
            <a:schemeClr val="bg1"/>
          </a:solidFill>
          <a:ln w="22225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상업정보교육론</a:t>
            </a:r>
            <a:endParaRPr lang="en-US" altLang="ko-KR" sz="800" dirty="0" smtClean="0"/>
          </a:p>
        </p:txBody>
      </p:sp>
      <p:sp>
        <p:nvSpPr>
          <p:cNvPr id="50" name="직사각형 49"/>
          <p:cNvSpPr/>
          <p:nvPr/>
        </p:nvSpPr>
        <p:spPr>
          <a:xfrm>
            <a:off x="4413876" y="4228521"/>
            <a:ext cx="638161" cy="396234"/>
          </a:xfrm>
          <a:prstGeom prst="rect">
            <a:avLst/>
          </a:prstGeom>
          <a:solidFill>
            <a:schemeClr val="bg1"/>
          </a:solidFill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법인세</a:t>
            </a:r>
            <a:endParaRPr lang="en-US" altLang="ko-KR" sz="800" dirty="0" smtClean="0"/>
          </a:p>
          <a:p>
            <a:pPr algn="ctr"/>
            <a:r>
              <a:rPr lang="ko-KR" altLang="en-US" sz="800" dirty="0" smtClean="0"/>
              <a:t>회계</a:t>
            </a:r>
            <a:r>
              <a:rPr lang="en-US" altLang="ko-KR" sz="800" dirty="0" smtClean="0"/>
              <a:t>(2)</a:t>
            </a:r>
          </a:p>
        </p:txBody>
      </p:sp>
      <p:sp>
        <p:nvSpPr>
          <p:cNvPr id="52" name="직사각형 51"/>
          <p:cNvSpPr/>
          <p:nvPr/>
        </p:nvSpPr>
        <p:spPr>
          <a:xfrm>
            <a:off x="5290917" y="1504409"/>
            <a:ext cx="638161" cy="396234"/>
          </a:xfrm>
          <a:prstGeom prst="rect">
            <a:avLst/>
          </a:prstGeom>
          <a:solidFill>
            <a:schemeClr val="bg1"/>
          </a:solidFill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무역영어</a:t>
            </a:r>
            <a:endParaRPr lang="en-US" altLang="ko-KR" sz="800" dirty="0" smtClean="0"/>
          </a:p>
        </p:txBody>
      </p:sp>
      <p:sp>
        <p:nvSpPr>
          <p:cNvPr id="53" name="직사각형 52"/>
          <p:cNvSpPr/>
          <p:nvPr/>
        </p:nvSpPr>
        <p:spPr>
          <a:xfrm>
            <a:off x="5290917" y="2049231"/>
            <a:ext cx="638161" cy="396234"/>
          </a:xfrm>
          <a:prstGeom prst="rect">
            <a:avLst/>
          </a:prstGeom>
          <a:solidFill>
            <a:schemeClr val="bg1"/>
          </a:solidFill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상업정보</a:t>
            </a:r>
            <a:endParaRPr lang="en-US" altLang="ko-KR" sz="800" dirty="0" smtClean="0"/>
          </a:p>
          <a:p>
            <a:pPr algn="ctr"/>
            <a:r>
              <a:rPr lang="ko-KR" altLang="en-US" sz="800" dirty="0" smtClean="0"/>
              <a:t>교재연구</a:t>
            </a:r>
            <a:endParaRPr lang="en-US" altLang="ko-KR" sz="800" dirty="0" smtClean="0"/>
          </a:p>
          <a:p>
            <a:pPr algn="ctr"/>
            <a:r>
              <a:rPr lang="ko-KR" altLang="en-US" sz="800" dirty="0" smtClean="0"/>
              <a:t>및 </a:t>
            </a:r>
            <a:r>
              <a:rPr lang="ko-KR" altLang="en-US" sz="800" dirty="0" err="1" smtClean="0"/>
              <a:t>지도법</a:t>
            </a:r>
            <a:endParaRPr lang="en-US" altLang="ko-KR" sz="800" dirty="0" smtClean="0"/>
          </a:p>
        </p:txBody>
      </p:sp>
      <p:sp>
        <p:nvSpPr>
          <p:cNvPr id="54" name="직사각형 53"/>
          <p:cNvSpPr/>
          <p:nvPr/>
        </p:nvSpPr>
        <p:spPr>
          <a:xfrm>
            <a:off x="5290917" y="2594053"/>
            <a:ext cx="638161" cy="396234"/>
          </a:xfrm>
          <a:prstGeom prst="rect">
            <a:avLst/>
          </a:prstGeom>
          <a:solidFill>
            <a:schemeClr val="bg1"/>
          </a:solidFill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재무회계</a:t>
            </a:r>
            <a:endParaRPr lang="en-US" altLang="ko-KR" sz="800" dirty="0" smtClean="0"/>
          </a:p>
          <a:p>
            <a:pPr algn="ctr"/>
            <a:r>
              <a:rPr lang="ko-KR" altLang="en-US" sz="800" dirty="0" smtClean="0"/>
              <a:t>세미나</a:t>
            </a:r>
            <a:endParaRPr lang="en-US" altLang="ko-KR" sz="800" dirty="0" smtClean="0"/>
          </a:p>
        </p:txBody>
      </p:sp>
      <p:sp>
        <p:nvSpPr>
          <p:cNvPr id="55" name="직사각형 54"/>
          <p:cNvSpPr/>
          <p:nvPr/>
        </p:nvSpPr>
        <p:spPr>
          <a:xfrm>
            <a:off x="5290917" y="3138876"/>
            <a:ext cx="638161" cy="396234"/>
          </a:xfrm>
          <a:prstGeom prst="rect">
            <a:avLst/>
          </a:prstGeom>
          <a:solidFill>
            <a:schemeClr val="bg1"/>
          </a:solidFill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부가가치세회계</a:t>
            </a:r>
            <a:endParaRPr lang="en-US" altLang="ko-KR" sz="800" dirty="0" smtClean="0"/>
          </a:p>
        </p:txBody>
      </p:sp>
      <p:sp>
        <p:nvSpPr>
          <p:cNvPr id="56" name="직사각형 55"/>
          <p:cNvSpPr/>
          <p:nvPr/>
        </p:nvSpPr>
        <p:spPr>
          <a:xfrm>
            <a:off x="5290917" y="3683698"/>
            <a:ext cx="638161" cy="396234"/>
          </a:xfrm>
          <a:prstGeom prst="rect">
            <a:avLst/>
          </a:prstGeom>
          <a:solidFill>
            <a:schemeClr val="bg1"/>
          </a:solidFill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원가관리</a:t>
            </a:r>
            <a:endParaRPr lang="en-US" altLang="ko-KR" sz="800" dirty="0" smtClean="0"/>
          </a:p>
          <a:p>
            <a:pPr algn="ctr"/>
            <a:r>
              <a:rPr lang="ko-KR" altLang="en-US" sz="800" dirty="0" smtClean="0"/>
              <a:t>세미나</a:t>
            </a:r>
            <a:endParaRPr lang="en-US" altLang="ko-KR" sz="800" dirty="0" smtClean="0"/>
          </a:p>
        </p:txBody>
      </p:sp>
      <p:sp>
        <p:nvSpPr>
          <p:cNvPr id="57" name="직사각형 56"/>
          <p:cNvSpPr/>
          <p:nvPr/>
        </p:nvSpPr>
        <p:spPr>
          <a:xfrm>
            <a:off x="5290917" y="4228521"/>
            <a:ext cx="638161" cy="396234"/>
          </a:xfrm>
          <a:prstGeom prst="rect">
            <a:avLst/>
          </a:prstGeom>
          <a:solidFill>
            <a:schemeClr val="bg1"/>
          </a:solidFill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취업설계</a:t>
            </a:r>
            <a:endParaRPr lang="en-US" altLang="ko-KR" sz="800" dirty="0" smtClean="0"/>
          </a:p>
        </p:txBody>
      </p:sp>
      <p:sp>
        <p:nvSpPr>
          <p:cNvPr id="58" name="직사각형 57"/>
          <p:cNvSpPr/>
          <p:nvPr/>
        </p:nvSpPr>
        <p:spPr>
          <a:xfrm>
            <a:off x="6096301" y="1504409"/>
            <a:ext cx="638161" cy="396234"/>
          </a:xfrm>
          <a:prstGeom prst="rect">
            <a:avLst/>
          </a:prstGeom>
          <a:solidFill>
            <a:schemeClr val="bg1"/>
          </a:solidFill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무역실무</a:t>
            </a:r>
            <a:endParaRPr lang="en-US" altLang="ko-KR" sz="800" dirty="0" smtClean="0"/>
          </a:p>
        </p:txBody>
      </p:sp>
      <p:sp>
        <p:nvSpPr>
          <p:cNvPr id="59" name="직사각형 58"/>
          <p:cNvSpPr/>
          <p:nvPr/>
        </p:nvSpPr>
        <p:spPr>
          <a:xfrm>
            <a:off x="6096301" y="2049231"/>
            <a:ext cx="638161" cy="396234"/>
          </a:xfrm>
          <a:prstGeom prst="rect">
            <a:avLst/>
          </a:prstGeom>
          <a:solidFill>
            <a:schemeClr val="bg1"/>
          </a:solidFill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회계이론</a:t>
            </a:r>
            <a:endParaRPr lang="en-US" altLang="ko-KR" sz="800" dirty="0" smtClean="0"/>
          </a:p>
        </p:txBody>
      </p:sp>
      <p:sp>
        <p:nvSpPr>
          <p:cNvPr id="60" name="직사각형 59"/>
          <p:cNvSpPr/>
          <p:nvPr/>
        </p:nvSpPr>
        <p:spPr>
          <a:xfrm>
            <a:off x="6096301" y="2594053"/>
            <a:ext cx="638161" cy="396234"/>
          </a:xfrm>
          <a:prstGeom prst="rect">
            <a:avLst/>
          </a:prstGeom>
          <a:solidFill>
            <a:schemeClr val="bg1"/>
          </a:solidFill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en-US" altLang="ko-KR" sz="800" dirty="0" smtClean="0"/>
              <a:t>ERP</a:t>
            </a:r>
          </a:p>
          <a:p>
            <a:pPr algn="ctr"/>
            <a:r>
              <a:rPr lang="ko-KR" altLang="en-US" sz="800" dirty="0" smtClean="0"/>
              <a:t>회계정보</a:t>
            </a:r>
            <a:endParaRPr lang="en-US" altLang="ko-KR" sz="800" dirty="0" smtClean="0"/>
          </a:p>
        </p:txBody>
      </p:sp>
      <p:sp>
        <p:nvSpPr>
          <p:cNvPr id="61" name="직사각형 60"/>
          <p:cNvSpPr/>
          <p:nvPr/>
        </p:nvSpPr>
        <p:spPr>
          <a:xfrm>
            <a:off x="6096301" y="3138876"/>
            <a:ext cx="638161" cy="396234"/>
          </a:xfrm>
          <a:prstGeom prst="rect">
            <a:avLst/>
          </a:prstGeom>
          <a:solidFill>
            <a:schemeClr val="bg1"/>
          </a:solidFill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세무회계세미나</a:t>
            </a:r>
            <a:endParaRPr lang="en-US" altLang="ko-KR" sz="800" dirty="0" smtClean="0"/>
          </a:p>
        </p:txBody>
      </p:sp>
      <p:sp>
        <p:nvSpPr>
          <p:cNvPr id="62" name="직사각형 61"/>
          <p:cNvSpPr/>
          <p:nvPr/>
        </p:nvSpPr>
        <p:spPr>
          <a:xfrm>
            <a:off x="6096301" y="3683698"/>
            <a:ext cx="638161" cy="396234"/>
          </a:xfrm>
          <a:prstGeom prst="rect">
            <a:avLst/>
          </a:prstGeom>
          <a:solidFill>
            <a:schemeClr val="bg1"/>
          </a:solidFill>
          <a:ln w="22225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상업정보</a:t>
            </a:r>
            <a:endParaRPr lang="en-US" altLang="ko-KR" sz="800" dirty="0" smtClean="0"/>
          </a:p>
          <a:p>
            <a:pPr algn="ctr"/>
            <a:r>
              <a:rPr lang="ko-KR" altLang="en-US" sz="800" dirty="0" smtClean="0"/>
              <a:t>논리</a:t>
            </a:r>
            <a:endParaRPr lang="en-US" altLang="ko-KR" sz="800" dirty="0" smtClean="0"/>
          </a:p>
          <a:p>
            <a:pPr algn="ctr"/>
            <a:r>
              <a:rPr lang="ko-KR" altLang="en-US" sz="800" dirty="0" smtClean="0"/>
              <a:t>및 논술</a:t>
            </a:r>
            <a:endParaRPr lang="en-US" altLang="ko-KR" sz="800" dirty="0" smtClean="0"/>
          </a:p>
        </p:txBody>
      </p:sp>
      <p:sp>
        <p:nvSpPr>
          <p:cNvPr id="64" name="직사각형 63"/>
          <p:cNvSpPr/>
          <p:nvPr/>
        </p:nvSpPr>
        <p:spPr>
          <a:xfrm>
            <a:off x="1919932" y="5136029"/>
            <a:ext cx="638161" cy="396234"/>
          </a:xfrm>
          <a:prstGeom prst="rect">
            <a:avLst/>
          </a:prstGeom>
          <a:solidFill>
            <a:schemeClr val="bg1"/>
          </a:solidFill>
          <a:ln w="19050">
            <a:solidFill>
              <a:srgbClr val="FF3300"/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국세</a:t>
            </a:r>
            <a:endParaRPr lang="en-US" altLang="ko-KR" sz="800" dirty="0" smtClean="0"/>
          </a:p>
          <a:p>
            <a:pPr algn="ctr"/>
            <a:r>
              <a:rPr lang="ko-KR" altLang="en-US" sz="800" dirty="0" smtClean="0"/>
              <a:t>기본법</a:t>
            </a:r>
            <a:endParaRPr lang="en-US" altLang="ko-KR" sz="800" dirty="0" smtClean="0"/>
          </a:p>
        </p:txBody>
      </p:sp>
      <p:sp>
        <p:nvSpPr>
          <p:cNvPr id="65" name="직사각형 64"/>
          <p:cNvSpPr/>
          <p:nvPr/>
        </p:nvSpPr>
        <p:spPr>
          <a:xfrm>
            <a:off x="1919932" y="5680852"/>
            <a:ext cx="638161" cy="396234"/>
          </a:xfrm>
          <a:prstGeom prst="rect">
            <a:avLst/>
          </a:prstGeom>
          <a:solidFill>
            <a:schemeClr val="bg1"/>
          </a:solidFill>
          <a:ln w="19050">
            <a:solidFill>
              <a:srgbClr val="FF3300"/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중급회계</a:t>
            </a:r>
            <a:endParaRPr lang="en-US" altLang="ko-KR" sz="800" dirty="0" smtClean="0"/>
          </a:p>
          <a:p>
            <a:pPr algn="ctr"/>
            <a:r>
              <a:rPr lang="en-US" altLang="ko-KR" sz="800" dirty="0" smtClean="0"/>
              <a:t>(1)</a:t>
            </a:r>
          </a:p>
        </p:txBody>
      </p:sp>
      <p:sp>
        <p:nvSpPr>
          <p:cNvPr id="66" name="직사각형 65"/>
          <p:cNvSpPr/>
          <p:nvPr/>
        </p:nvSpPr>
        <p:spPr>
          <a:xfrm>
            <a:off x="1919932" y="6225674"/>
            <a:ext cx="638161" cy="396234"/>
          </a:xfrm>
          <a:prstGeom prst="rect">
            <a:avLst/>
          </a:prstGeom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원가회계</a:t>
            </a:r>
            <a:endParaRPr lang="en-US" altLang="ko-KR" sz="800" dirty="0" smtClean="0"/>
          </a:p>
        </p:txBody>
      </p:sp>
      <p:sp>
        <p:nvSpPr>
          <p:cNvPr id="67" name="직사각형 66"/>
          <p:cNvSpPr/>
          <p:nvPr/>
        </p:nvSpPr>
        <p:spPr>
          <a:xfrm>
            <a:off x="1919932" y="6770497"/>
            <a:ext cx="638161" cy="396234"/>
          </a:xfrm>
          <a:prstGeom prst="rect">
            <a:avLst/>
          </a:prstGeom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조세론</a:t>
            </a:r>
            <a:endParaRPr lang="en-US" altLang="ko-KR" sz="800" dirty="0" smtClean="0"/>
          </a:p>
        </p:txBody>
      </p:sp>
      <p:sp>
        <p:nvSpPr>
          <p:cNvPr id="68" name="직사각형 67"/>
          <p:cNvSpPr/>
          <p:nvPr/>
        </p:nvSpPr>
        <p:spPr>
          <a:xfrm>
            <a:off x="1919932" y="7315319"/>
            <a:ext cx="638161" cy="396234"/>
          </a:xfrm>
          <a:prstGeom prst="rect">
            <a:avLst/>
          </a:prstGeom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회계정보</a:t>
            </a:r>
            <a:endParaRPr lang="en-US" altLang="ko-KR" sz="800" dirty="0" smtClean="0"/>
          </a:p>
          <a:p>
            <a:pPr algn="ctr"/>
            <a:r>
              <a:rPr lang="ko-KR" altLang="en-US" sz="800" dirty="0" err="1" smtClean="0"/>
              <a:t>시스템론</a:t>
            </a:r>
            <a:endParaRPr lang="en-US" altLang="ko-KR" sz="800" dirty="0" smtClean="0"/>
          </a:p>
        </p:txBody>
      </p:sp>
      <p:sp>
        <p:nvSpPr>
          <p:cNvPr id="70" name="직사각형 69"/>
          <p:cNvSpPr/>
          <p:nvPr/>
        </p:nvSpPr>
        <p:spPr>
          <a:xfrm>
            <a:off x="2725316" y="5136029"/>
            <a:ext cx="638161" cy="396234"/>
          </a:xfrm>
          <a:prstGeom prst="rect">
            <a:avLst/>
          </a:prstGeom>
          <a:solidFill>
            <a:schemeClr val="bg1"/>
          </a:solidFill>
          <a:ln w="19050">
            <a:solidFill>
              <a:srgbClr val="FF3300"/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소득세</a:t>
            </a:r>
            <a:endParaRPr lang="en-US" altLang="ko-KR" sz="800" dirty="0" smtClean="0"/>
          </a:p>
          <a:p>
            <a:pPr algn="ctr"/>
            <a:r>
              <a:rPr lang="ko-KR" altLang="en-US" sz="800" dirty="0" smtClean="0"/>
              <a:t>회계</a:t>
            </a:r>
            <a:endParaRPr lang="en-US" altLang="ko-KR" sz="800" dirty="0" smtClean="0"/>
          </a:p>
        </p:txBody>
      </p:sp>
      <p:sp>
        <p:nvSpPr>
          <p:cNvPr id="71" name="직사각형 70"/>
          <p:cNvSpPr/>
          <p:nvPr/>
        </p:nvSpPr>
        <p:spPr>
          <a:xfrm>
            <a:off x="2725316" y="5680852"/>
            <a:ext cx="638161" cy="396234"/>
          </a:xfrm>
          <a:prstGeom prst="rect">
            <a:avLst/>
          </a:prstGeom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재무회계연습</a:t>
            </a:r>
            <a:endParaRPr lang="en-US" altLang="ko-KR" sz="800" dirty="0" smtClean="0"/>
          </a:p>
        </p:txBody>
      </p:sp>
      <p:sp>
        <p:nvSpPr>
          <p:cNvPr id="72" name="직사각형 71"/>
          <p:cNvSpPr/>
          <p:nvPr/>
        </p:nvSpPr>
        <p:spPr>
          <a:xfrm>
            <a:off x="2725316" y="6225674"/>
            <a:ext cx="638161" cy="396234"/>
          </a:xfrm>
          <a:prstGeom prst="rect">
            <a:avLst/>
          </a:prstGeom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중급회계</a:t>
            </a:r>
            <a:endParaRPr lang="en-US" altLang="ko-KR" sz="800" dirty="0" smtClean="0"/>
          </a:p>
          <a:p>
            <a:pPr algn="ctr"/>
            <a:r>
              <a:rPr lang="en-US" altLang="ko-KR" sz="800" dirty="0" smtClean="0"/>
              <a:t>(2)</a:t>
            </a:r>
          </a:p>
        </p:txBody>
      </p:sp>
      <p:sp>
        <p:nvSpPr>
          <p:cNvPr id="73" name="직사각형 72"/>
          <p:cNvSpPr/>
          <p:nvPr/>
        </p:nvSpPr>
        <p:spPr>
          <a:xfrm>
            <a:off x="2725316" y="6770497"/>
            <a:ext cx="638161" cy="396234"/>
          </a:xfrm>
          <a:prstGeom prst="rect">
            <a:avLst/>
          </a:prstGeom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회계정보</a:t>
            </a:r>
            <a:endParaRPr lang="en-US" altLang="ko-KR" sz="800" dirty="0" smtClean="0"/>
          </a:p>
          <a:p>
            <a:pPr algn="ctr"/>
            <a:r>
              <a:rPr lang="ko-KR" altLang="en-US" sz="800" dirty="0" smtClean="0"/>
              <a:t>시스템</a:t>
            </a:r>
            <a:endParaRPr lang="en-US" altLang="ko-KR" sz="800" dirty="0" smtClean="0"/>
          </a:p>
          <a:p>
            <a:pPr algn="ctr"/>
            <a:r>
              <a:rPr lang="ko-KR" altLang="en-US" sz="800" dirty="0" err="1" smtClean="0"/>
              <a:t>분석론</a:t>
            </a:r>
            <a:endParaRPr lang="en-US" altLang="ko-KR" sz="800" dirty="0" smtClean="0"/>
          </a:p>
        </p:txBody>
      </p:sp>
      <p:sp>
        <p:nvSpPr>
          <p:cNvPr id="74" name="직사각형 73"/>
          <p:cNvSpPr/>
          <p:nvPr/>
        </p:nvSpPr>
        <p:spPr>
          <a:xfrm>
            <a:off x="2725316" y="7315319"/>
            <a:ext cx="638161" cy="396234"/>
          </a:xfrm>
          <a:prstGeom prst="rect">
            <a:avLst/>
          </a:prstGeom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부가가치세회계</a:t>
            </a:r>
            <a:endParaRPr lang="en-US" altLang="ko-KR" sz="800" dirty="0" smtClean="0"/>
          </a:p>
        </p:txBody>
      </p:sp>
      <p:sp>
        <p:nvSpPr>
          <p:cNvPr id="76" name="직사각형 75"/>
          <p:cNvSpPr/>
          <p:nvPr/>
        </p:nvSpPr>
        <p:spPr>
          <a:xfrm>
            <a:off x="3602357" y="5136029"/>
            <a:ext cx="638161" cy="396234"/>
          </a:xfrm>
          <a:prstGeom prst="rect">
            <a:avLst/>
          </a:prstGeom>
          <a:solidFill>
            <a:schemeClr val="bg1"/>
          </a:solidFill>
          <a:ln w="19050">
            <a:solidFill>
              <a:srgbClr val="FF3300"/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법인세</a:t>
            </a:r>
            <a:endParaRPr lang="en-US" altLang="ko-KR" sz="800" dirty="0" smtClean="0"/>
          </a:p>
          <a:p>
            <a:pPr algn="ctr"/>
            <a:r>
              <a:rPr lang="ko-KR" altLang="en-US" sz="800" dirty="0" smtClean="0"/>
              <a:t>회계</a:t>
            </a:r>
            <a:r>
              <a:rPr lang="en-US" altLang="ko-KR" sz="800" dirty="0" smtClean="0"/>
              <a:t>(1)</a:t>
            </a:r>
          </a:p>
        </p:txBody>
      </p:sp>
      <p:sp>
        <p:nvSpPr>
          <p:cNvPr id="77" name="직사각형 76"/>
          <p:cNvSpPr/>
          <p:nvPr/>
        </p:nvSpPr>
        <p:spPr>
          <a:xfrm>
            <a:off x="3602357" y="5680852"/>
            <a:ext cx="638161" cy="396234"/>
          </a:xfrm>
          <a:prstGeom prst="rect">
            <a:avLst/>
          </a:prstGeom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재무</a:t>
            </a:r>
            <a:endParaRPr lang="en-US" altLang="ko-KR" sz="800" dirty="0" smtClean="0"/>
          </a:p>
          <a:p>
            <a:pPr algn="ctr"/>
            <a:r>
              <a:rPr lang="ko-KR" altLang="en-US" sz="800" dirty="0" smtClean="0"/>
              <a:t>관리론</a:t>
            </a:r>
            <a:endParaRPr lang="en-US" altLang="ko-KR" sz="800" dirty="0" smtClean="0"/>
          </a:p>
        </p:txBody>
      </p:sp>
      <p:sp>
        <p:nvSpPr>
          <p:cNvPr id="78" name="직사각형 77"/>
          <p:cNvSpPr/>
          <p:nvPr/>
        </p:nvSpPr>
        <p:spPr>
          <a:xfrm>
            <a:off x="3602357" y="6225674"/>
            <a:ext cx="638161" cy="396234"/>
          </a:xfrm>
          <a:prstGeom prst="rect">
            <a:avLst/>
          </a:prstGeom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재무제표론</a:t>
            </a:r>
            <a:endParaRPr lang="en-US" altLang="ko-KR" sz="800" dirty="0" smtClean="0"/>
          </a:p>
        </p:txBody>
      </p:sp>
      <p:sp>
        <p:nvSpPr>
          <p:cNvPr id="79" name="직사각형 78"/>
          <p:cNvSpPr/>
          <p:nvPr/>
        </p:nvSpPr>
        <p:spPr>
          <a:xfrm>
            <a:off x="3602357" y="6770497"/>
            <a:ext cx="638161" cy="396234"/>
          </a:xfrm>
          <a:prstGeom prst="rect">
            <a:avLst/>
          </a:prstGeom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관리회계</a:t>
            </a:r>
            <a:endParaRPr lang="en-US" altLang="ko-KR" sz="800" dirty="0" smtClean="0"/>
          </a:p>
        </p:txBody>
      </p:sp>
      <p:sp>
        <p:nvSpPr>
          <p:cNvPr id="80" name="직사각형 79"/>
          <p:cNvSpPr/>
          <p:nvPr/>
        </p:nvSpPr>
        <p:spPr>
          <a:xfrm>
            <a:off x="3602357" y="7315319"/>
            <a:ext cx="638161" cy="396234"/>
          </a:xfrm>
          <a:prstGeom prst="rect">
            <a:avLst/>
          </a:prstGeom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소득세</a:t>
            </a:r>
            <a:endParaRPr lang="en-US" altLang="ko-KR" sz="800" dirty="0" smtClean="0"/>
          </a:p>
          <a:p>
            <a:pPr algn="ctr"/>
            <a:r>
              <a:rPr lang="ko-KR" altLang="en-US" sz="800" dirty="0" smtClean="0"/>
              <a:t>실무</a:t>
            </a:r>
            <a:endParaRPr lang="en-US" altLang="ko-KR" sz="800" dirty="0" smtClean="0"/>
          </a:p>
        </p:txBody>
      </p:sp>
      <p:sp>
        <p:nvSpPr>
          <p:cNvPr id="81" name="직사각형 80"/>
          <p:cNvSpPr/>
          <p:nvPr/>
        </p:nvSpPr>
        <p:spPr>
          <a:xfrm>
            <a:off x="4414562" y="5136029"/>
            <a:ext cx="638161" cy="396234"/>
          </a:xfrm>
          <a:prstGeom prst="rect">
            <a:avLst/>
          </a:prstGeom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법인세</a:t>
            </a:r>
            <a:endParaRPr lang="en-US" altLang="ko-KR" sz="800" dirty="0" smtClean="0"/>
          </a:p>
          <a:p>
            <a:pPr algn="ctr"/>
            <a:r>
              <a:rPr lang="ko-KR" altLang="en-US" sz="800" dirty="0" smtClean="0"/>
              <a:t>회계</a:t>
            </a:r>
            <a:r>
              <a:rPr lang="en-US" altLang="ko-KR" sz="800" dirty="0" smtClean="0"/>
              <a:t>(2)</a:t>
            </a:r>
          </a:p>
        </p:txBody>
      </p:sp>
      <p:sp>
        <p:nvSpPr>
          <p:cNvPr id="82" name="직사각형 81"/>
          <p:cNvSpPr/>
          <p:nvPr/>
        </p:nvSpPr>
        <p:spPr>
          <a:xfrm>
            <a:off x="4414562" y="5680852"/>
            <a:ext cx="638161" cy="396234"/>
          </a:xfrm>
          <a:prstGeom prst="rect">
            <a:avLst/>
          </a:prstGeom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회계</a:t>
            </a:r>
            <a:endParaRPr lang="en-US" altLang="ko-KR" sz="800" dirty="0" smtClean="0"/>
          </a:p>
          <a:p>
            <a:pPr algn="ctr"/>
            <a:r>
              <a:rPr lang="ko-KR" altLang="en-US" sz="800" dirty="0" smtClean="0"/>
              <a:t>감사론</a:t>
            </a:r>
            <a:endParaRPr lang="en-US" altLang="ko-KR" sz="800" dirty="0" smtClean="0"/>
          </a:p>
        </p:txBody>
      </p:sp>
      <p:sp>
        <p:nvSpPr>
          <p:cNvPr id="83" name="직사각형 82"/>
          <p:cNvSpPr/>
          <p:nvPr/>
        </p:nvSpPr>
        <p:spPr>
          <a:xfrm>
            <a:off x="4414562" y="6225674"/>
            <a:ext cx="638161" cy="396234"/>
          </a:xfrm>
          <a:prstGeom prst="rect">
            <a:avLst/>
          </a:prstGeom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원가관리</a:t>
            </a:r>
            <a:endParaRPr lang="en-US" altLang="ko-KR" sz="800" dirty="0" smtClean="0"/>
          </a:p>
          <a:p>
            <a:pPr algn="ctr"/>
            <a:r>
              <a:rPr lang="ko-KR" altLang="en-US" sz="800" dirty="0" smtClean="0"/>
              <a:t>회계연습</a:t>
            </a:r>
            <a:endParaRPr lang="en-US" altLang="ko-KR" sz="800" dirty="0" smtClean="0"/>
          </a:p>
        </p:txBody>
      </p:sp>
      <p:sp>
        <p:nvSpPr>
          <p:cNvPr id="84" name="직사각형 83"/>
          <p:cNvSpPr/>
          <p:nvPr/>
        </p:nvSpPr>
        <p:spPr>
          <a:xfrm>
            <a:off x="4414562" y="6770497"/>
            <a:ext cx="638161" cy="396234"/>
          </a:xfrm>
          <a:prstGeom prst="rect">
            <a:avLst/>
          </a:prstGeom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상속증여세론</a:t>
            </a:r>
            <a:endParaRPr lang="en-US" altLang="ko-KR" sz="800" dirty="0" smtClean="0"/>
          </a:p>
        </p:txBody>
      </p:sp>
      <p:sp>
        <p:nvSpPr>
          <p:cNvPr id="85" name="직사각형 84"/>
          <p:cNvSpPr/>
          <p:nvPr/>
        </p:nvSpPr>
        <p:spPr>
          <a:xfrm>
            <a:off x="4414562" y="7315319"/>
            <a:ext cx="638161" cy="396234"/>
          </a:xfrm>
          <a:prstGeom prst="rect">
            <a:avLst/>
          </a:prstGeom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세무자료처리론</a:t>
            </a:r>
            <a:endParaRPr lang="en-US" altLang="ko-KR" sz="800" dirty="0" smtClean="0"/>
          </a:p>
        </p:txBody>
      </p:sp>
      <p:sp>
        <p:nvSpPr>
          <p:cNvPr id="86" name="직사각형 85"/>
          <p:cNvSpPr/>
          <p:nvPr/>
        </p:nvSpPr>
        <p:spPr>
          <a:xfrm>
            <a:off x="3602357" y="7860141"/>
            <a:ext cx="638161" cy="396234"/>
          </a:xfrm>
          <a:prstGeom prst="rect">
            <a:avLst/>
          </a:prstGeom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회계자료처리</a:t>
            </a:r>
            <a:endParaRPr lang="en-US" altLang="ko-KR" sz="800" dirty="0" smtClean="0"/>
          </a:p>
        </p:txBody>
      </p:sp>
      <p:sp>
        <p:nvSpPr>
          <p:cNvPr id="88" name="직사각형 87"/>
          <p:cNvSpPr/>
          <p:nvPr/>
        </p:nvSpPr>
        <p:spPr>
          <a:xfrm>
            <a:off x="4414562" y="7860141"/>
            <a:ext cx="638161" cy="396234"/>
          </a:xfrm>
          <a:prstGeom prst="rect">
            <a:avLst/>
          </a:prstGeom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지방세법</a:t>
            </a:r>
            <a:endParaRPr lang="en-US" altLang="ko-KR" sz="800" dirty="0" smtClean="0"/>
          </a:p>
        </p:txBody>
      </p:sp>
      <p:sp>
        <p:nvSpPr>
          <p:cNvPr id="89" name="직사각형 88"/>
          <p:cNvSpPr/>
          <p:nvPr/>
        </p:nvSpPr>
        <p:spPr>
          <a:xfrm>
            <a:off x="5284782" y="5136029"/>
            <a:ext cx="638161" cy="396234"/>
          </a:xfrm>
          <a:prstGeom prst="rect">
            <a:avLst/>
          </a:prstGeom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회계이론</a:t>
            </a:r>
            <a:endParaRPr lang="en-US" altLang="ko-KR" sz="800" dirty="0" smtClean="0"/>
          </a:p>
        </p:txBody>
      </p:sp>
      <p:sp>
        <p:nvSpPr>
          <p:cNvPr id="90" name="직사각형 89"/>
          <p:cNvSpPr/>
          <p:nvPr/>
        </p:nvSpPr>
        <p:spPr>
          <a:xfrm>
            <a:off x="5284782" y="5680852"/>
            <a:ext cx="638161" cy="396234"/>
          </a:xfrm>
          <a:prstGeom prst="rect">
            <a:avLst/>
          </a:prstGeom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조세</a:t>
            </a:r>
            <a:endParaRPr lang="en-US" altLang="ko-KR" sz="800" dirty="0" smtClean="0"/>
          </a:p>
          <a:p>
            <a:pPr algn="ctr"/>
            <a:r>
              <a:rPr lang="ko-KR" altLang="en-US" sz="800" dirty="0" err="1" smtClean="0"/>
              <a:t>정책론</a:t>
            </a:r>
            <a:endParaRPr lang="en-US" altLang="ko-KR" sz="800" dirty="0" smtClean="0"/>
          </a:p>
        </p:txBody>
      </p:sp>
      <p:sp>
        <p:nvSpPr>
          <p:cNvPr id="91" name="직사각형 90"/>
          <p:cNvSpPr/>
          <p:nvPr/>
        </p:nvSpPr>
        <p:spPr>
          <a:xfrm>
            <a:off x="5284782" y="6225674"/>
            <a:ext cx="638161" cy="396234"/>
          </a:xfrm>
          <a:prstGeom prst="rect">
            <a:avLst/>
          </a:prstGeom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세무회계</a:t>
            </a:r>
            <a:endParaRPr lang="en-US" altLang="ko-KR" sz="800" dirty="0" smtClean="0"/>
          </a:p>
          <a:p>
            <a:pPr algn="ctr"/>
            <a:r>
              <a:rPr lang="ko-KR" altLang="en-US" sz="800" dirty="0" smtClean="0"/>
              <a:t>사례연구</a:t>
            </a:r>
            <a:endParaRPr lang="en-US" altLang="ko-KR" sz="800" dirty="0" smtClean="0"/>
          </a:p>
        </p:txBody>
      </p:sp>
      <p:sp>
        <p:nvSpPr>
          <p:cNvPr id="92" name="직사각형 91"/>
          <p:cNvSpPr/>
          <p:nvPr/>
        </p:nvSpPr>
        <p:spPr>
          <a:xfrm>
            <a:off x="5284782" y="6770497"/>
            <a:ext cx="638161" cy="396234"/>
          </a:xfrm>
          <a:prstGeom prst="rect">
            <a:avLst/>
          </a:prstGeom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세무</a:t>
            </a:r>
            <a:endParaRPr lang="en-US" altLang="ko-KR" sz="800" dirty="0" smtClean="0"/>
          </a:p>
          <a:p>
            <a:pPr algn="ctr"/>
            <a:r>
              <a:rPr lang="ko-KR" altLang="en-US" sz="800" dirty="0" err="1" smtClean="0"/>
              <a:t>전략론</a:t>
            </a:r>
            <a:endParaRPr lang="en-US" altLang="ko-KR" sz="800" dirty="0" smtClean="0"/>
          </a:p>
        </p:txBody>
      </p:sp>
      <p:sp>
        <p:nvSpPr>
          <p:cNvPr id="93" name="직사각형 92"/>
          <p:cNvSpPr/>
          <p:nvPr/>
        </p:nvSpPr>
        <p:spPr>
          <a:xfrm>
            <a:off x="5284782" y="7315319"/>
            <a:ext cx="638161" cy="396234"/>
          </a:xfrm>
          <a:prstGeom prst="rect">
            <a:avLst/>
          </a:prstGeom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취업설계</a:t>
            </a:r>
            <a:endParaRPr lang="en-US" altLang="ko-KR" sz="800" dirty="0" smtClean="0"/>
          </a:p>
        </p:txBody>
      </p:sp>
      <p:sp>
        <p:nvSpPr>
          <p:cNvPr id="94" name="직사각형 93"/>
          <p:cNvSpPr/>
          <p:nvPr/>
        </p:nvSpPr>
        <p:spPr>
          <a:xfrm>
            <a:off x="6096987" y="5148967"/>
            <a:ext cx="638161" cy="396234"/>
          </a:xfrm>
          <a:prstGeom prst="rect">
            <a:avLst/>
          </a:prstGeom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세무관리</a:t>
            </a:r>
            <a:endParaRPr lang="en-US" altLang="ko-KR" sz="800" dirty="0" smtClean="0"/>
          </a:p>
        </p:txBody>
      </p:sp>
      <p:sp>
        <p:nvSpPr>
          <p:cNvPr id="95" name="직사각형 94"/>
          <p:cNvSpPr/>
          <p:nvPr/>
        </p:nvSpPr>
        <p:spPr>
          <a:xfrm>
            <a:off x="6096987" y="5693790"/>
            <a:ext cx="638161" cy="396234"/>
          </a:xfrm>
          <a:prstGeom prst="rect">
            <a:avLst/>
          </a:prstGeom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세무회계세미나</a:t>
            </a:r>
            <a:endParaRPr lang="en-US" altLang="ko-KR" sz="800" dirty="0" smtClean="0"/>
          </a:p>
        </p:txBody>
      </p:sp>
      <p:sp>
        <p:nvSpPr>
          <p:cNvPr id="96" name="직사각형 95"/>
          <p:cNvSpPr/>
          <p:nvPr/>
        </p:nvSpPr>
        <p:spPr>
          <a:xfrm>
            <a:off x="6096987" y="6238612"/>
            <a:ext cx="638161" cy="396234"/>
          </a:xfrm>
          <a:prstGeom prst="rect">
            <a:avLst/>
          </a:prstGeom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en-US" altLang="ko-KR" sz="800" dirty="0" smtClean="0"/>
              <a:t>ERP</a:t>
            </a:r>
            <a:r>
              <a:rPr lang="ko-KR" altLang="en-US" sz="800" dirty="0" smtClean="0"/>
              <a:t>회계</a:t>
            </a:r>
            <a:endParaRPr lang="en-US" altLang="ko-KR" sz="800" dirty="0" smtClean="0"/>
          </a:p>
        </p:txBody>
      </p:sp>
      <p:sp>
        <p:nvSpPr>
          <p:cNvPr id="14" name="직사각형 13"/>
          <p:cNvSpPr/>
          <p:nvPr/>
        </p:nvSpPr>
        <p:spPr>
          <a:xfrm>
            <a:off x="1920943" y="1229296"/>
            <a:ext cx="4820227" cy="201538"/>
          </a:xfrm>
          <a:prstGeom prst="rect">
            <a:avLst/>
          </a:prstGeom>
          <a:gradFill>
            <a:gsLst>
              <a:gs pos="0">
                <a:srgbClr val="CFF280"/>
              </a:gs>
              <a:gs pos="50000">
                <a:srgbClr val="D8F789"/>
              </a:gs>
              <a:gs pos="100000">
                <a:srgbClr val="EBF1DE"/>
              </a:gs>
            </a:gsLst>
            <a:lin ang="5400000" scaled="0"/>
          </a:gradFill>
          <a:ln w="1270">
            <a:solidFill>
              <a:srgbClr val="92D05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b="1" dirty="0" smtClean="0"/>
              <a:t>회계학전공</a:t>
            </a:r>
            <a:endParaRPr lang="en-US" altLang="ko-KR" sz="800" b="1" dirty="0" smtClean="0"/>
          </a:p>
        </p:txBody>
      </p:sp>
      <p:sp>
        <p:nvSpPr>
          <p:cNvPr id="99" name="직사각형 98"/>
          <p:cNvSpPr/>
          <p:nvPr/>
        </p:nvSpPr>
        <p:spPr>
          <a:xfrm>
            <a:off x="1928802" y="4872634"/>
            <a:ext cx="4810577" cy="189821"/>
          </a:xfrm>
          <a:prstGeom prst="rect">
            <a:avLst/>
          </a:prstGeom>
          <a:gradFill>
            <a:gsLst>
              <a:gs pos="0">
                <a:srgbClr val="89D8FF"/>
              </a:gs>
              <a:gs pos="50000">
                <a:srgbClr val="CCECFF"/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5400000" scaled="0"/>
          </a:gradFill>
          <a:ln w="1270">
            <a:solidFill>
              <a:srgbClr val="37BC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b="1" dirty="0" err="1" smtClean="0"/>
              <a:t>세무학전공</a:t>
            </a:r>
            <a:endParaRPr lang="en-US" altLang="ko-KR" sz="800" b="1" dirty="0" smtClean="0"/>
          </a:p>
        </p:txBody>
      </p:sp>
      <p:sp>
        <p:nvSpPr>
          <p:cNvPr id="97" name="직사각형 96"/>
          <p:cNvSpPr/>
          <p:nvPr/>
        </p:nvSpPr>
        <p:spPr>
          <a:xfrm>
            <a:off x="571480" y="9034694"/>
            <a:ext cx="428628" cy="357190"/>
          </a:xfrm>
          <a:prstGeom prst="rect">
            <a:avLst/>
          </a:prstGeom>
          <a:solidFill>
            <a:schemeClr val="bg1"/>
          </a:solidFill>
          <a:ln w="22225">
            <a:solidFill>
              <a:srgbClr val="FF33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smtClean="0">
                <a:solidFill>
                  <a:schemeClr val="tx1"/>
                </a:solidFill>
              </a:rPr>
              <a:t>전공필수</a:t>
            </a:r>
            <a:endParaRPr lang="ko-KR" altLang="en-US" sz="800">
              <a:solidFill>
                <a:schemeClr val="tx1"/>
              </a:solidFill>
            </a:endParaRPr>
          </a:p>
        </p:txBody>
      </p:sp>
      <p:cxnSp>
        <p:nvCxnSpPr>
          <p:cNvPr id="113" name="꺾인 연결선 112"/>
          <p:cNvCxnSpPr>
            <a:stCxn id="103" idx="3"/>
            <a:endCxn id="102" idx="1"/>
          </p:cNvCxnSpPr>
          <p:nvPr/>
        </p:nvCxnSpPr>
        <p:spPr>
          <a:xfrm flipV="1">
            <a:off x="1761564" y="3030219"/>
            <a:ext cx="106137" cy="1803861"/>
          </a:xfrm>
          <a:prstGeom prst="bentConnector3">
            <a:avLst>
              <a:gd name="adj1" fmla="val 50000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꺾인 연결선 114"/>
          <p:cNvCxnSpPr>
            <a:stCxn id="103" idx="3"/>
            <a:endCxn id="101" idx="1"/>
          </p:cNvCxnSpPr>
          <p:nvPr/>
        </p:nvCxnSpPr>
        <p:spPr>
          <a:xfrm>
            <a:off x="1761564" y="4834080"/>
            <a:ext cx="104786" cy="1829796"/>
          </a:xfrm>
          <a:prstGeom prst="bentConnector3">
            <a:avLst>
              <a:gd name="adj1" fmla="val 50000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928670" y="166654"/>
            <a:ext cx="5143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0" b="1" dirty="0" smtClean="0"/>
              <a:t>&lt;2012</a:t>
            </a:r>
            <a:r>
              <a:rPr lang="ko-KR" altLang="en-US" sz="1800" b="1" dirty="0" smtClean="0"/>
              <a:t>학년도 교과목 이수체계도</a:t>
            </a:r>
            <a:r>
              <a:rPr lang="en-US" altLang="ko-KR" sz="1800" b="1" dirty="0" smtClean="0"/>
              <a:t>&gt;</a:t>
            </a:r>
            <a:endParaRPr lang="ko-KR" altLang="en-US" sz="1800" b="1" dirty="0"/>
          </a:p>
        </p:txBody>
      </p:sp>
      <p:sp>
        <p:nvSpPr>
          <p:cNvPr id="119" name="직사각형 118"/>
          <p:cNvSpPr/>
          <p:nvPr/>
        </p:nvSpPr>
        <p:spPr>
          <a:xfrm>
            <a:off x="2143116" y="9096404"/>
            <a:ext cx="785818" cy="142876"/>
          </a:xfrm>
          <a:prstGeom prst="rect">
            <a:avLst/>
          </a:prstGeom>
          <a:solidFill>
            <a:schemeClr val="bg1"/>
          </a:solidFill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회계원리</a:t>
            </a:r>
            <a:r>
              <a:rPr lang="en-US" altLang="ko-KR" sz="800" dirty="0" smtClean="0"/>
              <a:t>(2)</a:t>
            </a:r>
          </a:p>
        </p:txBody>
      </p:sp>
      <p:sp>
        <p:nvSpPr>
          <p:cNvPr id="120" name="직사각형 119"/>
          <p:cNvSpPr/>
          <p:nvPr/>
        </p:nvSpPr>
        <p:spPr>
          <a:xfrm>
            <a:off x="3143248" y="9096404"/>
            <a:ext cx="785818" cy="142876"/>
          </a:xfrm>
          <a:prstGeom prst="rect">
            <a:avLst/>
          </a:prstGeom>
          <a:solidFill>
            <a:schemeClr val="bg1"/>
          </a:solidFill>
          <a:ln w="19050">
            <a:solidFill>
              <a:srgbClr val="FF3300"/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재무회계</a:t>
            </a:r>
            <a:r>
              <a:rPr lang="en-US" altLang="ko-KR" sz="800" dirty="0" smtClean="0"/>
              <a:t>(1)</a:t>
            </a:r>
          </a:p>
        </p:txBody>
      </p:sp>
      <p:sp>
        <p:nvSpPr>
          <p:cNvPr id="122" name="직사각형 121"/>
          <p:cNvSpPr/>
          <p:nvPr/>
        </p:nvSpPr>
        <p:spPr>
          <a:xfrm>
            <a:off x="2143116" y="9320657"/>
            <a:ext cx="785818" cy="142876"/>
          </a:xfrm>
          <a:prstGeom prst="rect">
            <a:avLst/>
          </a:prstGeom>
          <a:solidFill>
            <a:schemeClr val="bg1"/>
          </a:solidFill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회계원리</a:t>
            </a:r>
            <a:r>
              <a:rPr lang="en-US" altLang="ko-KR" sz="800" dirty="0" smtClean="0"/>
              <a:t>(2)</a:t>
            </a:r>
          </a:p>
        </p:txBody>
      </p:sp>
      <p:sp>
        <p:nvSpPr>
          <p:cNvPr id="123" name="직사각형 122"/>
          <p:cNvSpPr/>
          <p:nvPr/>
        </p:nvSpPr>
        <p:spPr>
          <a:xfrm>
            <a:off x="3143248" y="9320657"/>
            <a:ext cx="785818" cy="142876"/>
          </a:xfrm>
          <a:prstGeom prst="rect">
            <a:avLst/>
          </a:prstGeom>
          <a:solidFill>
            <a:schemeClr val="bg1"/>
          </a:solidFill>
          <a:ln w="19050">
            <a:solidFill>
              <a:srgbClr val="FF3300"/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중급회계</a:t>
            </a:r>
            <a:r>
              <a:rPr lang="en-US" altLang="ko-KR" sz="800" dirty="0" smtClean="0"/>
              <a:t>(1)</a:t>
            </a:r>
          </a:p>
        </p:txBody>
      </p:sp>
      <p:sp>
        <p:nvSpPr>
          <p:cNvPr id="124" name="직사각형 123"/>
          <p:cNvSpPr/>
          <p:nvPr/>
        </p:nvSpPr>
        <p:spPr>
          <a:xfrm>
            <a:off x="2143116" y="9535080"/>
            <a:ext cx="785818" cy="142876"/>
          </a:xfrm>
          <a:prstGeom prst="rect">
            <a:avLst/>
          </a:prstGeom>
          <a:ln w="1270"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중급회계</a:t>
            </a:r>
            <a:r>
              <a:rPr lang="en-US" altLang="ko-KR" sz="800" dirty="0" smtClean="0"/>
              <a:t>(2)</a:t>
            </a:r>
          </a:p>
        </p:txBody>
      </p:sp>
      <p:sp>
        <p:nvSpPr>
          <p:cNvPr id="125" name="직사각형 124"/>
          <p:cNvSpPr/>
          <p:nvPr/>
        </p:nvSpPr>
        <p:spPr>
          <a:xfrm>
            <a:off x="3143248" y="9535080"/>
            <a:ext cx="785818" cy="142876"/>
          </a:xfrm>
          <a:prstGeom prst="rect">
            <a:avLst/>
          </a:prstGeom>
          <a:solidFill>
            <a:schemeClr val="bg1"/>
          </a:solidFill>
          <a:ln w="19050">
            <a:solidFill>
              <a:srgbClr val="FF3300"/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법인세회계</a:t>
            </a:r>
            <a:r>
              <a:rPr lang="en-US" altLang="ko-KR" sz="800" dirty="0" smtClean="0"/>
              <a:t>(1)</a:t>
            </a:r>
          </a:p>
        </p:txBody>
      </p:sp>
      <p:sp>
        <p:nvSpPr>
          <p:cNvPr id="127" name="직사각형 126"/>
          <p:cNvSpPr/>
          <p:nvPr/>
        </p:nvSpPr>
        <p:spPr>
          <a:xfrm>
            <a:off x="2143116" y="8882090"/>
            <a:ext cx="785818" cy="214314"/>
          </a:xfrm>
          <a:prstGeom prst="rect">
            <a:avLst/>
          </a:prstGeom>
          <a:noFill/>
          <a:ln w="1270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</a:rPr>
              <a:t>[</a:t>
            </a:r>
            <a:r>
              <a:rPr lang="ko-KR" altLang="en-US" sz="800" b="1" dirty="0" smtClean="0">
                <a:solidFill>
                  <a:schemeClr val="tx1"/>
                </a:solidFill>
              </a:rPr>
              <a:t>선수과목</a:t>
            </a:r>
            <a:r>
              <a:rPr lang="en-US" altLang="ko-KR" sz="800" b="1" dirty="0" smtClean="0">
                <a:solidFill>
                  <a:schemeClr val="tx1"/>
                </a:solidFill>
              </a:rPr>
              <a:t>]</a:t>
            </a:r>
          </a:p>
        </p:txBody>
      </p:sp>
      <p:sp>
        <p:nvSpPr>
          <p:cNvPr id="128" name="직사각형 127"/>
          <p:cNvSpPr/>
          <p:nvPr/>
        </p:nvSpPr>
        <p:spPr>
          <a:xfrm>
            <a:off x="3143248" y="8882090"/>
            <a:ext cx="785818" cy="214314"/>
          </a:xfrm>
          <a:prstGeom prst="rect">
            <a:avLst/>
          </a:prstGeom>
          <a:noFill/>
          <a:ln w="19050">
            <a:noFill/>
            <a:prstDash val="solid"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</a:rPr>
              <a:t>[</a:t>
            </a:r>
            <a:r>
              <a:rPr lang="ko-KR" altLang="en-US" sz="800" b="1" dirty="0" smtClean="0">
                <a:solidFill>
                  <a:schemeClr val="tx1"/>
                </a:solidFill>
              </a:rPr>
              <a:t>후수과목</a:t>
            </a:r>
            <a:r>
              <a:rPr lang="en-US" altLang="ko-KR" sz="800" b="1" dirty="0" smtClean="0">
                <a:solidFill>
                  <a:schemeClr val="tx1"/>
                </a:solidFill>
              </a:rPr>
              <a:t>]</a:t>
            </a:r>
          </a:p>
        </p:txBody>
      </p:sp>
      <p:cxnSp>
        <p:nvCxnSpPr>
          <p:cNvPr id="130" name="직선 화살표 연결선 129"/>
          <p:cNvCxnSpPr>
            <a:stCxn id="119" idx="3"/>
            <a:endCxn id="120" idx="1"/>
          </p:cNvCxnSpPr>
          <p:nvPr/>
        </p:nvCxnSpPr>
        <p:spPr>
          <a:xfrm>
            <a:off x="2928934" y="9167842"/>
            <a:ext cx="214314" cy="1588"/>
          </a:xfrm>
          <a:prstGeom prst="straightConnector1">
            <a:avLst/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직선 화살표 연결선 132"/>
          <p:cNvCxnSpPr>
            <a:stCxn id="122" idx="3"/>
            <a:endCxn id="123" idx="1"/>
          </p:cNvCxnSpPr>
          <p:nvPr/>
        </p:nvCxnSpPr>
        <p:spPr>
          <a:xfrm>
            <a:off x="2928934" y="9392095"/>
            <a:ext cx="214314" cy="1588"/>
          </a:xfrm>
          <a:prstGeom prst="straightConnector1">
            <a:avLst/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직선 화살표 연결선 134"/>
          <p:cNvCxnSpPr>
            <a:stCxn id="124" idx="3"/>
            <a:endCxn id="125" idx="1"/>
          </p:cNvCxnSpPr>
          <p:nvPr/>
        </p:nvCxnSpPr>
        <p:spPr>
          <a:xfrm>
            <a:off x="2928934" y="9606518"/>
            <a:ext cx="214314" cy="1588"/>
          </a:xfrm>
          <a:prstGeom prst="straightConnector1">
            <a:avLst/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직사각형 135"/>
          <p:cNvSpPr/>
          <p:nvPr/>
        </p:nvSpPr>
        <p:spPr>
          <a:xfrm>
            <a:off x="142852" y="8410470"/>
            <a:ext cx="1357322" cy="185868"/>
          </a:xfrm>
          <a:prstGeom prst="rect">
            <a:avLst/>
          </a:prstGeom>
          <a:gradFill>
            <a:gsLst>
              <a:gs pos="0">
                <a:srgbClr val="F2BE2A"/>
              </a:gs>
              <a:gs pos="50000">
                <a:srgbClr val="F4D666"/>
              </a:gs>
              <a:gs pos="100000">
                <a:srgbClr val="FCF1D4"/>
              </a:gs>
            </a:gsLst>
            <a:lin ang="5400000" scaled="0"/>
          </a:gradFill>
          <a:ln w="1270">
            <a:solidFill>
              <a:schemeClr val="accent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</a:rPr>
              <a:t>[</a:t>
            </a:r>
            <a:r>
              <a:rPr lang="ko-KR" altLang="en-US" sz="800" b="1" dirty="0" smtClean="0">
                <a:solidFill>
                  <a:schemeClr val="tx1"/>
                </a:solidFill>
              </a:rPr>
              <a:t>교과목 </a:t>
            </a:r>
            <a:r>
              <a:rPr lang="ko-KR" altLang="en-US" sz="800" b="1" dirty="0" err="1" smtClean="0">
                <a:solidFill>
                  <a:schemeClr val="tx1"/>
                </a:solidFill>
              </a:rPr>
              <a:t>이수시</a:t>
            </a:r>
            <a:r>
              <a:rPr lang="ko-KR" altLang="en-US" sz="800" b="1" dirty="0" smtClean="0">
                <a:solidFill>
                  <a:schemeClr val="tx1"/>
                </a:solidFill>
              </a:rPr>
              <a:t> 유의점</a:t>
            </a:r>
            <a:r>
              <a:rPr lang="en-US" altLang="ko-KR" sz="800" b="1" dirty="0" smtClean="0">
                <a:solidFill>
                  <a:schemeClr val="tx1"/>
                </a:solidFill>
              </a:rPr>
              <a:t>]</a:t>
            </a:r>
            <a:endParaRPr lang="ko-KR" altLang="en-US" sz="800" b="1" dirty="0">
              <a:solidFill>
                <a:schemeClr val="tx1"/>
              </a:solidFill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142852" y="8596338"/>
            <a:ext cx="12858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b="1" dirty="0" smtClean="0"/>
              <a:t>1. </a:t>
            </a:r>
            <a:r>
              <a:rPr lang="ko-KR" altLang="en-US" sz="800" b="1" dirty="0" smtClean="0"/>
              <a:t>전공필수 이수</a:t>
            </a:r>
            <a:endParaRPr lang="ko-KR" altLang="en-US" sz="800" b="1" dirty="0"/>
          </a:p>
        </p:txBody>
      </p:sp>
      <p:sp>
        <p:nvSpPr>
          <p:cNvPr id="139" name="TextBox 138"/>
          <p:cNvSpPr txBox="1"/>
          <p:nvPr/>
        </p:nvSpPr>
        <p:spPr>
          <a:xfrm>
            <a:off x="2071678" y="8596338"/>
            <a:ext cx="20002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800" b="1" dirty="0" smtClean="0"/>
              <a:t>2. </a:t>
            </a:r>
            <a:r>
              <a:rPr lang="ko-KR" altLang="en-US" sz="800" b="1" dirty="0" smtClean="0"/>
              <a:t>선수과목 이수 후 후수과목 이수가능      </a:t>
            </a:r>
            <a:r>
              <a:rPr lang="en-US" altLang="ko-KR" sz="700" b="1" dirty="0" smtClean="0"/>
              <a:t>(2011</a:t>
            </a:r>
            <a:r>
              <a:rPr lang="ko-KR" altLang="en-US" sz="700" b="1" dirty="0" smtClean="0"/>
              <a:t>학년도 입학자부터 적용</a:t>
            </a:r>
            <a:r>
              <a:rPr lang="en-US" altLang="ko-KR" sz="700" b="1" dirty="0" smtClean="0"/>
              <a:t>)</a:t>
            </a:r>
            <a:endParaRPr lang="ko-KR" altLang="en-US" sz="800" b="1" dirty="0"/>
          </a:p>
        </p:txBody>
      </p:sp>
      <p:sp>
        <p:nvSpPr>
          <p:cNvPr id="142" name="직사각형 141"/>
          <p:cNvSpPr/>
          <p:nvPr/>
        </p:nvSpPr>
        <p:spPr>
          <a:xfrm>
            <a:off x="1785925" y="9096404"/>
            <a:ext cx="285752" cy="1428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3" name="직사각형 142"/>
          <p:cNvSpPr/>
          <p:nvPr/>
        </p:nvSpPr>
        <p:spPr>
          <a:xfrm>
            <a:off x="1785925" y="9096404"/>
            <a:ext cx="428628" cy="1428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</a:rPr>
              <a:t>회계</a:t>
            </a:r>
            <a:endParaRPr lang="ko-KR" altLang="en-US" sz="800" b="1" dirty="0">
              <a:solidFill>
                <a:schemeClr val="tx1"/>
              </a:solidFill>
            </a:endParaRPr>
          </a:p>
        </p:txBody>
      </p:sp>
      <p:sp>
        <p:nvSpPr>
          <p:cNvPr id="144" name="직사각형 143"/>
          <p:cNvSpPr/>
          <p:nvPr/>
        </p:nvSpPr>
        <p:spPr>
          <a:xfrm>
            <a:off x="1785925" y="9422348"/>
            <a:ext cx="428628" cy="1428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</a:rPr>
              <a:t>세무</a:t>
            </a:r>
            <a:endParaRPr lang="ko-KR" altLang="en-US" sz="800" b="1" dirty="0">
              <a:solidFill>
                <a:schemeClr val="tx1"/>
              </a:solidFill>
            </a:endParaRPr>
          </a:p>
        </p:txBody>
      </p:sp>
      <p:cxnSp>
        <p:nvCxnSpPr>
          <p:cNvPr id="146" name="Shape 145"/>
          <p:cNvCxnSpPr/>
          <p:nvPr/>
        </p:nvCxnSpPr>
        <p:spPr>
          <a:xfrm rot="10800000" flipV="1">
            <a:off x="2000240" y="9372108"/>
            <a:ext cx="142876" cy="5024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hape 147"/>
          <p:cNvCxnSpPr>
            <a:endCxn id="124" idx="1"/>
          </p:cNvCxnSpPr>
          <p:nvPr/>
        </p:nvCxnSpPr>
        <p:spPr>
          <a:xfrm rot="16200000" flipH="1">
            <a:off x="2051031" y="9514433"/>
            <a:ext cx="41294" cy="14287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직사각형 148"/>
          <p:cNvSpPr/>
          <p:nvPr/>
        </p:nvSpPr>
        <p:spPr>
          <a:xfrm>
            <a:off x="5357826" y="9024966"/>
            <a:ext cx="428628" cy="357190"/>
          </a:xfrm>
          <a:prstGeom prst="rect">
            <a:avLst/>
          </a:prstGeom>
          <a:solidFill>
            <a:schemeClr val="bg1"/>
          </a:solidFill>
          <a:ln w="22225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6898" tIns="33449" rIns="66898" bIns="33449" rtlCol="0" anchor="ctr"/>
          <a:lstStyle/>
          <a:p>
            <a:pPr algn="ctr"/>
            <a:r>
              <a:rPr lang="ko-KR" altLang="en-US" sz="800" dirty="0" smtClean="0"/>
              <a:t>교직</a:t>
            </a:r>
            <a:endParaRPr lang="en-US" altLang="ko-KR" sz="800" dirty="0" smtClean="0"/>
          </a:p>
          <a:p>
            <a:pPr algn="ctr"/>
            <a:r>
              <a:rPr lang="ko-KR" altLang="en-US" sz="800" dirty="0" smtClean="0"/>
              <a:t>과목</a:t>
            </a:r>
            <a:endParaRPr lang="en-US" altLang="ko-KR" sz="800" dirty="0" smtClean="0"/>
          </a:p>
        </p:txBody>
      </p:sp>
      <p:sp>
        <p:nvSpPr>
          <p:cNvPr id="150" name="TextBox 149"/>
          <p:cNvSpPr txBox="1"/>
          <p:nvPr/>
        </p:nvSpPr>
        <p:spPr>
          <a:xfrm>
            <a:off x="4857760" y="8596338"/>
            <a:ext cx="12858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b="1" dirty="0" smtClean="0"/>
              <a:t>3. </a:t>
            </a:r>
            <a:r>
              <a:rPr lang="ko-KR" altLang="en-US" sz="800" b="1" dirty="0" smtClean="0"/>
              <a:t>교직과목</a:t>
            </a:r>
            <a:r>
              <a:rPr lang="en-US" altLang="ko-KR" sz="800" b="1" dirty="0" smtClean="0"/>
              <a:t>(</a:t>
            </a:r>
            <a:r>
              <a:rPr lang="ko-KR" altLang="en-US" sz="800" b="1" dirty="0" smtClean="0"/>
              <a:t>회계학전공</a:t>
            </a:r>
            <a:r>
              <a:rPr lang="en-US" altLang="ko-KR" sz="800" b="1" dirty="0" smtClean="0"/>
              <a:t>)</a:t>
            </a:r>
            <a:endParaRPr lang="ko-KR" altLang="en-US" sz="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254</Words>
  <Application>Microsoft Office PowerPoint</Application>
  <PresentationFormat>A4 용지(210x297mm)</PresentationFormat>
  <Paragraphs>150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Com</cp:lastModifiedBy>
  <cp:revision>50</cp:revision>
  <dcterms:created xsi:type="dcterms:W3CDTF">2011-03-08T06:22:35Z</dcterms:created>
  <dcterms:modified xsi:type="dcterms:W3CDTF">2013-01-31T06:09:11Z</dcterms:modified>
</cp:coreProperties>
</file>