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0" y="4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3" name="직선 연결선 352"/>
          <p:cNvCxnSpPr>
            <a:stCxn id="236" idx="2"/>
            <a:endCxn id="240" idx="0"/>
          </p:cNvCxnSpPr>
          <p:nvPr/>
        </p:nvCxnSpPr>
        <p:spPr>
          <a:xfrm rot="5400000">
            <a:off x="6732748" y="8641060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직선 연결선 350"/>
          <p:cNvCxnSpPr>
            <a:stCxn id="226" idx="2"/>
            <a:endCxn id="252" idx="0"/>
          </p:cNvCxnSpPr>
          <p:nvPr/>
        </p:nvCxnSpPr>
        <p:spPr>
          <a:xfrm rot="16200000" flipH="1">
            <a:off x="4936355" y="9429340"/>
            <a:ext cx="4176464" cy="7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직선 연결선 344"/>
          <p:cNvCxnSpPr>
            <a:stCxn id="218" idx="2"/>
            <a:endCxn id="250" idx="0"/>
          </p:cNvCxnSpPr>
          <p:nvPr/>
        </p:nvCxnSpPr>
        <p:spPr>
          <a:xfrm rot="16200000" flipH="1">
            <a:off x="3856235" y="9429340"/>
            <a:ext cx="4176464" cy="7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직선 연결선 340"/>
          <p:cNvCxnSpPr>
            <a:stCxn id="211" idx="2"/>
            <a:endCxn id="248" idx="0"/>
          </p:cNvCxnSpPr>
          <p:nvPr/>
        </p:nvCxnSpPr>
        <p:spPr>
          <a:xfrm rot="16200000" flipH="1">
            <a:off x="2848123" y="9429340"/>
            <a:ext cx="4176464" cy="7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직선 연결선 333"/>
          <p:cNvCxnSpPr>
            <a:stCxn id="202" idx="2"/>
            <a:endCxn id="246" idx="0"/>
          </p:cNvCxnSpPr>
          <p:nvPr/>
        </p:nvCxnSpPr>
        <p:spPr>
          <a:xfrm rot="16200000" flipH="1">
            <a:off x="1768003" y="9429340"/>
            <a:ext cx="4176464" cy="7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직선 연결선 325"/>
          <p:cNvCxnSpPr>
            <a:stCxn id="155" idx="2"/>
            <a:endCxn id="197" idx="0"/>
          </p:cNvCxnSpPr>
          <p:nvPr/>
        </p:nvCxnSpPr>
        <p:spPr>
          <a:xfrm rot="5400000">
            <a:off x="1152128" y="9037104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직선 연결선 319"/>
          <p:cNvCxnSpPr>
            <a:stCxn id="131" idx="2"/>
            <a:endCxn id="140" idx="0"/>
          </p:cNvCxnSpPr>
          <p:nvPr/>
        </p:nvCxnSpPr>
        <p:spPr>
          <a:xfrm rot="5400000">
            <a:off x="6344319" y="3420480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직선 연결선 309"/>
          <p:cNvCxnSpPr>
            <a:stCxn id="122" idx="2"/>
            <a:endCxn id="130" idx="0"/>
          </p:cNvCxnSpPr>
          <p:nvPr/>
        </p:nvCxnSpPr>
        <p:spPr>
          <a:xfrm rot="5400000">
            <a:off x="4940163" y="3816524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직선 연결선 303"/>
          <p:cNvCxnSpPr>
            <a:stCxn id="114" idx="2"/>
            <a:endCxn id="121" idx="0"/>
          </p:cNvCxnSpPr>
          <p:nvPr/>
        </p:nvCxnSpPr>
        <p:spPr>
          <a:xfrm rot="5400000">
            <a:off x="3860043" y="3816524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직선 연결선 293"/>
          <p:cNvCxnSpPr>
            <a:stCxn id="106" idx="2"/>
            <a:endCxn id="113" idx="0"/>
          </p:cNvCxnSpPr>
          <p:nvPr/>
        </p:nvCxnSpPr>
        <p:spPr>
          <a:xfrm rot="5400000">
            <a:off x="2851931" y="3816524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직선 연결선 289"/>
          <p:cNvCxnSpPr>
            <a:stCxn id="99" idx="2"/>
            <a:endCxn id="105" idx="0"/>
          </p:cNvCxnSpPr>
          <p:nvPr/>
        </p:nvCxnSpPr>
        <p:spPr>
          <a:xfrm rot="5400000">
            <a:off x="1771811" y="3816524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직선 연결선 282"/>
          <p:cNvCxnSpPr>
            <a:stCxn id="96" idx="2"/>
            <a:endCxn id="98" idx="0"/>
          </p:cNvCxnSpPr>
          <p:nvPr/>
        </p:nvCxnSpPr>
        <p:spPr>
          <a:xfrm rot="5400000">
            <a:off x="2347875" y="540070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연결선 280"/>
          <p:cNvCxnSpPr>
            <a:stCxn id="123" idx="2"/>
            <a:endCxn id="95" idx="2"/>
          </p:cNvCxnSpPr>
          <p:nvPr/>
        </p:nvCxnSpPr>
        <p:spPr>
          <a:xfrm rot="5400000">
            <a:off x="1663799" y="291642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367655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진로지도</a:t>
            </a:r>
            <a:r>
              <a:rPr lang="en-US" altLang="ko-KR" sz="1100" smtClean="0"/>
              <a:t>(1)</a:t>
            </a:r>
          </a:p>
        </p:txBody>
      </p:sp>
      <p:sp>
        <p:nvSpPr>
          <p:cNvPr id="123" name="직사각형 122"/>
          <p:cNvSpPr/>
          <p:nvPr/>
        </p:nvSpPr>
        <p:spPr>
          <a:xfrm>
            <a:off x="2455887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회계론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377180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0040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75767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65412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4827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63999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1259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44119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984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9491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235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807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89" name="직사각형 88"/>
          <p:cNvSpPr/>
          <p:nvPr/>
        </p:nvSpPr>
        <p:spPr>
          <a:xfrm>
            <a:off x="1375767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진로지도</a:t>
            </a:r>
            <a:r>
              <a:rPr lang="en-US" altLang="ko-KR" sz="1100" smtClean="0"/>
              <a:t>(2)</a:t>
            </a:r>
          </a:p>
        </p:txBody>
      </p:sp>
      <p:sp>
        <p:nvSpPr>
          <p:cNvPr id="90" name="직사각형 89"/>
          <p:cNvSpPr/>
          <p:nvPr/>
        </p:nvSpPr>
        <p:spPr>
          <a:xfrm>
            <a:off x="7615" y="1152228"/>
            <a:ext cx="216024" cy="54006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회계학전</a:t>
            </a:r>
            <a:r>
              <a:rPr lang="ko-KR" altLang="en-US" sz="1100" smtClean="0"/>
              <a:t>공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367655" y="19443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회계원리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1375767" y="19443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회계원리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3" name="직사각형 92"/>
          <p:cNvSpPr/>
          <p:nvPr/>
        </p:nvSpPr>
        <p:spPr>
          <a:xfrm>
            <a:off x="2455887" y="19443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재무회계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2455887" y="273640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회계와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산업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2455887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경영학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2455887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회계정보와커뮤니케이션</a:t>
            </a:r>
            <a:endParaRPr lang="en-US" altLang="ko-KR" sz="1100" smtClean="0"/>
          </a:p>
        </p:txBody>
      </p:sp>
      <p:sp>
        <p:nvSpPr>
          <p:cNvPr id="97" name="직사각형 96"/>
          <p:cNvSpPr/>
          <p:nvPr/>
        </p:nvSpPr>
        <p:spPr>
          <a:xfrm>
            <a:off x="2455887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2455887" y="590475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회계정보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시스템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3463999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기업법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3463999" y="19443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재무회계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01" name="직사각형 100"/>
          <p:cNvSpPr/>
          <p:nvPr/>
        </p:nvSpPr>
        <p:spPr>
          <a:xfrm>
            <a:off x="3463999" y="273640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회계정보시스템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연습</a:t>
            </a:r>
            <a:endParaRPr lang="en-US" altLang="ko-KR" sz="1100" smtClean="0"/>
          </a:p>
        </p:txBody>
      </p:sp>
      <p:sp>
        <p:nvSpPr>
          <p:cNvPr id="102" name="직사각형 101"/>
          <p:cNvSpPr/>
          <p:nvPr/>
        </p:nvSpPr>
        <p:spPr>
          <a:xfrm>
            <a:off x="3463999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소득세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3463999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통계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3463999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회계론</a:t>
            </a:r>
            <a:endParaRPr lang="en-US" altLang="ko-KR" sz="1100" smtClean="0"/>
          </a:p>
        </p:txBody>
      </p:sp>
      <p:sp>
        <p:nvSpPr>
          <p:cNvPr id="105" name="직사각형 104"/>
          <p:cNvSpPr/>
          <p:nvPr/>
        </p:nvSpPr>
        <p:spPr>
          <a:xfrm>
            <a:off x="3463999" y="590475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창업과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4544119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회계론</a:t>
            </a:r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4544119" y="19443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재무제표론</a:t>
            </a:r>
            <a:endParaRPr lang="en-US" altLang="ko-KR" sz="1100" smtClean="0"/>
          </a:p>
        </p:txBody>
      </p:sp>
      <p:sp>
        <p:nvSpPr>
          <p:cNvPr id="108" name="직사각형 107"/>
          <p:cNvSpPr/>
          <p:nvPr/>
        </p:nvSpPr>
        <p:spPr>
          <a:xfrm>
            <a:off x="4544119" y="273640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회계론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4544119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관리론</a:t>
            </a:r>
            <a:endParaRPr lang="en-US" altLang="ko-KR" sz="1100" smtClean="0"/>
          </a:p>
        </p:txBody>
      </p:sp>
      <p:sp>
        <p:nvSpPr>
          <p:cNvPr id="110" name="직사각형 109"/>
          <p:cNvSpPr/>
          <p:nvPr/>
        </p:nvSpPr>
        <p:spPr>
          <a:xfrm>
            <a:off x="4544119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회계자료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처리론</a:t>
            </a:r>
            <a:endParaRPr lang="en-US" altLang="ko-KR" sz="1100" smtClean="0"/>
          </a:p>
        </p:txBody>
      </p:sp>
      <p:sp>
        <p:nvSpPr>
          <p:cNvPr id="111" name="직사각형 110"/>
          <p:cNvSpPr/>
          <p:nvPr/>
        </p:nvSpPr>
        <p:spPr>
          <a:xfrm>
            <a:off x="4544119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재무회계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특강</a:t>
            </a:r>
            <a:endParaRPr lang="en-US" altLang="ko-KR" sz="1100" smtClean="0"/>
          </a:p>
        </p:txBody>
      </p:sp>
      <p:sp>
        <p:nvSpPr>
          <p:cNvPr id="113" name="직사각형 112"/>
          <p:cNvSpPr/>
          <p:nvPr/>
        </p:nvSpPr>
        <p:spPr>
          <a:xfrm>
            <a:off x="4544119" y="590475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원계회계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연습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5552231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재무회계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연습</a:t>
            </a:r>
            <a:endParaRPr lang="en-US" altLang="ko-KR" sz="1100" smtClean="0"/>
          </a:p>
        </p:txBody>
      </p:sp>
      <p:sp>
        <p:nvSpPr>
          <p:cNvPr id="115" name="직사각형 114"/>
          <p:cNvSpPr/>
          <p:nvPr/>
        </p:nvSpPr>
        <p:spPr>
          <a:xfrm>
            <a:off x="5552231" y="19443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관리회계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연습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5552231" y="273640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상업정보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5552231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재무제표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분석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5552231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투자론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5552231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감사론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5552231" y="590475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법인세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6632351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무역영어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6632351" y="19443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상업정보교제연구및지도법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6632351" y="273640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회계감사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사례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6632351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부가가치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6632351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원가관리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6632351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재무회계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6632351" y="590475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PC</a:t>
            </a:r>
            <a:r>
              <a:rPr lang="ko-KR" altLang="en-US" sz="1100" smtClean="0"/>
              <a:t>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회계정보</a:t>
            </a:r>
            <a:endParaRPr lang="en-US" altLang="ko-KR" sz="1100" smtClean="0"/>
          </a:p>
        </p:txBody>
      </p:sp>
      <p:sp>
        <p:nvSpPr>
          <p:cNvPr id="131" name="직사각형 130"/>
          <p:cNvSpPr/>
          <p:nvPr/>
        </p:nvSpPr>
        <p:spPr>
          <a:xfrm>
            <a:off x="7640463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ERP</a:t>
            </a:r>
            <a:r>
              <a:rPr lang="ko-KR" altLang="en-US" sz="1100" smtClean="0"/>
              <a:t>회계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정보</a:t>
            </a:r>
            <a:endParaRPr lang="en-US" altLang="ko-KR" sz="1100" smtClean="0"/>
          </a:p>
        </p:txBody>
      </p:sp>
      <p:sp>
        <p:nvSpPr>
          <p:cNvPr id="132" name="직사각형 131"/>
          <p:cNvSpPr/>
          <p:nvPr/>
        </p:nvSpPr>
        <p:spPr>
          <a:xfrm>
            <a:off x="7640463" y="19443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상업정보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논</a:t>
            </a:r>
            <a:r>
              <a:rPr lang="ko-KR" altLang="en-US" sz="1100" smtClean="0"/>
              <a:t>리 </a:t>
            </a:r>
            <a:r>
              <a:rPr lang="ko-KR" altLang="en-US" sz="1100" smtClean="0"/>
              <a:t>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논술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7640463" y="273640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비영리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회계론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7640463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무역실무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7640463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회계윤리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7640463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회계이론</a:t>
            </a:r>
            <a:endParaRPr lang="en-US" altLang="ko-KR" sz="1100" smtClean="0"/>
          </a:p>
        </p:txBody>
      </p:sp>
      <p:sp>
        <p:nvSpPr>
          <p:cNvPr id="149" name="직사각형 148"/>
          <p:cNvSpPr/>
          <p:nvPr/>
        </p:nvSpPr>
        <p:spPr>
          <a:xfrm>
            <a:off x="360040" y="6768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세무학개론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2448272" y="6768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기본법</a:t>
            </a:r>
            <a:endParaRPr lang="en-US" altLang="ko-KR" sz="1100" smtClean="0"/>
          </a:p>
        </p:txBody>
      </p:sp>
      <p:sp>
        <p:nvSpPr>
          <p:cNvPr id="156" name="직사각형 155"/>
          <p:cNvSpPr/>
          <p:nvPr/>
        </p:nvSpPr>
        <p:spPr>
          <a:xfrm>
            <a:off x="1368152" y="6768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세무학개론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0" y="6768852"/>
            <a:ext cx="216024" cy="54006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세무학전공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2448272" y="75609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조세론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2448272" y="83530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경영학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2448272" y="914511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원가회계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2448272" y="993720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회계정보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시스템론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2448272" y="1072929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중급회계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3456384" y="6768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소득세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3456384" y="75609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간접세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</p:txBody>
      </p:sp>
      <p:sp>
        <p:nvSpPr>
          <p:cNvPr id="206" name="직사각형 205"/>
          <p:cNvSpPr/>
          <p:nvPr/>
        </p:nvSpPr>
        <p:spPr>
          <a:xfrm>
            <a:off x="3456384" y="83530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회계정보시스템분석론</a:t>
            </a:r>
            <a:endParaRPr lang="en-US" altLang="ko-KR" sz="1100" smtClean="0"/>
          </a:p>
        </p:txBody>
      </p:sp>
      <p:sp>
        <p:nvSpPr>
          <p:cNvPr id="207" name="직사각형 206"/>
          <p:cNvSpPr/>
          <p:nvPr/>
        </p:nvSpPr>
        <p:spPr>
          <a:xfrm>
            <a:off x="3456384" y="914511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부가가치세회계</a:t>
            </a:r>
            <a:endParaRPr lang="en-US" altLang="ko-KR" sz="1100" smtClean="0"/>
          </a:p>
        </p:txBody>
      </p:sp>
      <p:sp>
        <p:nvSpPr>
          <p:cNvPr id="208" name="직사각형 207"/>
          <p:cNvSpPr/>
          <p:nvPr/>
        </p:nvSpPr>
        <p:spPr>
          <a:xfrm>
            <a:off x="3456384" y="993720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재무회계연습</a:t>
            </a:r>
            <a:endParaRPr lang="en-US" altLang="ko-KR" sz="1100" smtClean="0"/>
          </a:p>
        </p:txBody>
      </p:sp>
      <p:sp>
        <p:nvSpPr>
          <p:cNvPr id="209" name="직사각형 208"/>
          <p:cNvSpPr/>
          <p:nvPr/>
        </p:nvSpPr>
        <p:spPr>
          <a:xfrm>
            <a:off x="3456384" y="1072929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재산제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세법</a:t>
            </a:r>
            <a:endParaRPr lang="en-US" altLang="ko-KR" sz="1100" smtClean="0"/>
          </a:p>
        </p:txBody>
      </p:sp>
      <p:sp>
        <p:nvSpPr>
          <p:cNvPr id="211" name="직사각형 210"/>
          <p:cNvSpPr/>
          <p:nvPr/>
        </p:nvSpPr>
        <p:spPr>
          <a:xfrm>
            <a:off x="4536504" y="6768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관리회계</a:t>
            </a:r>
            <a:endParaRPr lang="en-US" altLang="ko-KR" sz="1100" smtClean="0"/>
          </a:p>
        </p:txBody>
      </p:sp>
      <p:sp>
        <p:nvSpPr>
          <p:cNvPr id="212" name="직사각형 211"/>
          <p:cNvSpPr/>
          <p:nvPr/>
        </p:nvSpPr>
        <p:spPr>
          <a:xfrm>
            <a:off x="4536504" y="75609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소득세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213" name="직사각형 212"/>
          <p:cNvSpPr/>
          <p:nvPr/>
        </p:nvSpPr>
        <p:spPr>
          <a:xfrm>
            <a:off x="4536504" y="83530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재무제표론</a:t>
            </a:r>
            <a:endParaRPr lang="en-US" altLang="ko-KR" sz="1100" smtClean="0"/>
          </a:p>
        </p:txBody>
      </p:sp>
      <p:sp>
        <p:nvSpPr>
          <p:cNvPr id="214" name="직사각형 213"/>
          <p:cNvSpPr/>
          <p:nvPr/>
        </p:nvSpPr>
        <p:spPr>
          <a:xfrm>
            <a:off x="4536504" y="914511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재무관리론</a:t>
            </a:r>
            <a:endParaRPr lang="en-US" altLang="ko-KR" sz="1100" smtClean="0"/>
          </a:p>
        </p:txBody>
      </p:sp>
      <p:sp>
        <p:nvSpPr>
          <p:cNvPr id="215" name="직사각형 214"/>
          <p:cNvSpPr/>
          <p:nvPr/>
        </p:nvSpPr>
        <p:spPr>
          <a:xfrm>
            <a:off x="4536504" y="993720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세무조정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4536504" y="1072929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법인세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218" name="직사각형 217"/>
          <p:cNvSpPr/>
          <p:nvPr/>
        </p:nvSpPr>
        <p:spPr>
          <a:xfrm>
            <a:off x="5544616" y="6768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법인세회계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219" name="직사각형 218"/>
          <p:cNvSpPr/>
          <p:nvPr/>
        </p:nvSpPr>
        <p:spPr>
          <a:xfrm>
            <a:off x="5544616" y="75609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상속증여세론</a:t>
            </a:r>
            <a:endParaRPr lang="en-US" altLang="ko-KR" sz="1100" smtClean="0"/>
          </a:p>
        </p:txBody>
      </p:sp>
      <p:sp>
        <p:nvSpPr>
          <p:cNvPr id="220" name="직사각형 219"/>
          <p:cNvSpPr/>
          <p:nvPr/>
        </p:nvSpPr>
        <p:spPr>
          <a:xfrm>
            <a:off x="5544616" y="83530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원가관리회계연습</a:t>
            </a:r>
            <a:endParaRPr lang="en-US" altLang="ko-KR" sz="1100" smtClean="0"/>
          </a:p>
        </p:txBody>
      </p:sp>
      <p:sp>
        <p:nvSpPr>
          <p:cNvPr id="221" name="직사각형 220"/>
          <p:cNvSpPr/>
          <p:nvPr/>
        </p:nvSpPr>
        <p:spPr>
          <a:xfrm>
            <a:off x="5544616" y="914511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세무현장실무</a:t>
            </a:r>
            <a:endParaRPr lang="en-US" altLang="ko-KR" sz="1100" smtClean="0"/>
          </a:p>
        </p:txBody>
      </p:sp>
      <p:sp>
        <p:nvSpPr>
          <p:cNvPr id="223" name="직사각형 222"/>
          <p:cNvSpPr/>
          <p:nvPr/>
        </p:nvSpPr>
        <p:spPr>
          <a:xfrm>
            <a:off x="5544616" y="993720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감사론</a:t>
            </a:r>
            <a:endParaRPr lang="en-US" altLang="ko-KR" sz="1100" smtClean="0"/>
          </a:p>
        </p:txBody>
      </p:sp>
      <p:sp>
        <p:nvSpPr>
          <p:cNvPr id="224" name="직사각형 223"/>
          <p:cNvSpPr/>
          <p:nvPr/>
        </p:nvSpPr>
        <p:spPr>
          <a:xfrm>
            <a:off x="5544616" y="1072929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세무자료처리론</a:t>
            </a:r>
            <a:endParaRPr lang="en-US" altLang="ko-KR" sz="1100" smtClean="0"/>
          </a:p>
        </p:txBody>
      </p:sp>
      <p:sp>
        <p:nvSpPr>
          <p:cNvPr id="226" name="직사각형 225"/>
          <p:cNvSpPr/>
          <p:nvPr/>
        </p:nvSpPr>
        <p:spPr>
          <a:xfrm>
            <a:off x="6624736" y="6768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국제세무</a:t>
            </a:r>
            <a:endParaRPr lang="en-US" altLang="ko-KR" sz="1100" smtClean="0"/>
          </a:p>
        </p:txBody>
      </p:sp>
      <p:sp>
        <p:nvSpPr>
          <p:cNvPr id="227" name="직사각형 226"/>
          <p:cNvSpPr/>
          <p:nvPr/>
        </p:nvSpPr>
        <p:spPr>
          <a:xfrm>
            <a:off x="6624736" y="75609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세무회계사례연구</a:t>
            </a:r>
            <a:endParaRPr lang="en-US" altLang="ko-KR" sz="1100" smtClean="0"/>
          </a:p>
        </p:txBody>
      </p:sp>
      <p:sp>
        <p:nvSpPr>
          <p:cNvPr id="228" name="직사각형 227"/>
          <p:cNvSpPr/>
          <p:nvPr/>
        </p:nvSpPr>
        <p:spPr>
          <a:xfrm>
            <a:off x="6624736" y="83530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재정학</a:t>
            </a:r>
            <a:endParaRPr lang="en-US" altLang="ko-KR" sz="1100" smtClean="0"/>
          </a:p>
        </p:txBody>
      </p:sp>
      <p:sp>
        <p:nvSpPr>
          <p:cNvPr id="230" name="직사각형 229"/>
          <p:cNvSpPr/>
          <p:nvPr/>
        </p:nvSpPr>
        <p:spPr>
          <a:xfrm>
            <a:off x="6624736" y="914511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조세정책론</a:t>
            </a:r>
            <a:endParaRPr lang="en-US" altLang="ko-KR" sz="1100" smtClean="0"/>
          </a:p>
        </p:txBody>
      </p:sp>
      <p:sp>
        <p:nvSpPr>
          <p:cNvPr id="232" name="직사각형 231"/>
          <p:cNvSpPr/>
          <p:nvPr/>
        </p:nvSpPr>
        <p:spPr>
          <a:xfrm>
            <a:off x="6624736" y="993720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회계감사사례</a:t>
            </a:r>
            <a:endParaRPr lang="en-US" altLang="ko-KR" sz="1100" smtClean="0"/>
          </a:p>
        </p:txBody>
      </p:sp>
      <p:sp>
        <p:nvSpPr>
          <p:cNvPr id="234" name="직사각형 233"/>
          <p:cNvSpPr/>
          <p:nvPr/>
        </p:nvSpPr>
        <p:spPr>
          <a:xfrm>
            <a:off x="6624736" y="1072929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세무전략론</a:t>
            </a:r>
            <a:endParaRPr lang="en-US" altLang="ko-KR" sz="1100" smtClean="0"/>
          </a:p>
        </p:txBody>
      </p:sp>
      <p:sp>
        <p:nvSpPr>
          <p:cNvPr id="236" name="직사각형 235"/>
          <p:cNvSpPr/>
          <p:nvPr/>
        </p:nvSpPr>
        <p:spPr>
          <a:xfrm>
            <a:off x="7632848" y="6768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세무회계세미나</a:t>
            </a:r>
            <a:endParaRPr lang="en-US" altLang="ko-KR" sz="1100" smtClean="0"/>
          </a:p>
        </p:txBody>
      </p:sp>
      <p:sp>
        <p:nvSpPr>
          <p:cNvPr id="237" name="직사각형 236"/>
          <p:cNvSpPr/>
          <p:nvPr/>
        </p:nvSpPr>
        <p:spPr>
          <a:xfrm>
            <a:off x="7632848" y="75609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재무회계세미나</a:t>
            </a:r>
            <a:endParaRPr lang="en-US" altLang="ko-KR" sz="1100" smtClean="0"/>
          </a:p>
        </p:txBody>
      </p:sp>
      <p:sp>
        <p:nvSpPr>
          <p:cNvPr id="238" name="직사각형 237"/>
          <p:cNvSpPr/>
          <p:nvPr/>
        </p:nvSpPr>
        <p:spPr>
          <a:xfrm>
            <a:off x="7632848" y="835302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ERP</a:t>
            </a:r>
            <a:r>
              <a:rPr lang="ko-KR" altLang="en-US" sz="1100" smtClean="0"/>
              <a:t>회계</a:t>
            </a:r>
            <a:endParaRPr lang="en-US" altLang="ko-KR" sz="1100" smtClean="0"/>
          </a:p>
        </p:txBody>
      </p:sp>
      <p:sp>
        <p:nvSpPr>
          <p:cNvPr id="239" name="직사각형 238"/>
          <p:cNvSpPr/>
          <p:nvPr/>
        </p:nvSpPr>
        <p:spPr>
          <a:xfrm>
            <a:off x="7632848" y="914511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비영리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회계</a:t>
            </a:r>
            <a:endParaRPr lang="en-US" altLang="ko-KR" sz="1100" smtClean="0"/>
          </a:p>
        </p:txBody>
      </p:sp>
      <p:sp>
        <p:nvSpPr>
          <p:cNvPr id="240" name="직사각형 239"/>
          <p:cNvSpPr/>
          <p:nvPr/>
        </p:nvSpPr>
        <p:spPr>
          <a:xfrm>
            <a:off x="7632848" y="993720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세무관리</a:t>
            </a:r>
            <a:endParaRPr lang="en-US" altLang="ko-KR" sz="1100" smtClean="0"/>
          </a:p>
        </p:txBody>
      </p:sp>
      <p:sp>
        <p:nvSpPr>
          <p:cNvPr id="246" name="직사각형 245"/>
          <p:cNvSpPr/>
          <p:nvPr/>
        </p:nvSpPr>
        <p:spPr>
          <a:xfrm>
            <a:off x="3463999" y="1152138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중급회계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248" name="직사각형 247"/>
          <p:cNvSpPr/>
          <p:nvPr/>
        </p:nvSpPr>
        <p:spPr>
          <a:xfrm>
            <a:off x="4544119" y="1152138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회계자료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처리</a:t>
            </a:r>
            <a:endParaRPr lang="en-US" altLang="ko-KR" sz="1100" smtClean="0"/>
          </a:p>
        </p:txBody>
      </p:sp>
      <p:sp>
        <p:nvSpPr>
          <p:cNvPr id="250" name="직사각형 249"/>
          <p:cNvSpPr/>
          <p:nvPr/>
        </p:nvSpPr>
        <p:spPr>
          <a:xfrm>
            <a:off x="5552231" y="1152138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지방세법</a:t>
            </a:r>
            <a:endParaRPr lang="en-US" altLang="ko-KR" sz="1100" smtClean="0"/>
          </a:p>
        </p:txBody>
      </p:sp>
      <p:sp>
        <p:nvSpPr>
          <p:cNvPr id="252" name="직사각형 251"/>
          <p:cNvSpPr/>
          <p:nvPr/>
        </p:nvSpPr>
        <p:spPr>
          <a:xfrm>
            <a:off x="6632351" y="1152138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회계이론</a:t>
            </a:r>
            <a:endParaRPr lang="en-US" altLang="ko-KR" sz="1100" smtClean="0"/>
          </a:p>
        </p:txBody>
      </p:sp>
      <p:cxnSp>
        <p:nvCxnSpPr>
          <p:cNvPr id="255" name="직선 연결선 254"/>
          <p:cNvCxnSpPr>
            <a:stCxn id="272" idx="2"/>
            <a:endCxn id="91" idx="0"/>
          </p:cNvCxnSpPr>
          <p:nvPr/>
        </p:nvCxnSpPr>
        <p:spPr>
          <a:xfrm rot="5400000">
            <a:off x="655687" y="183630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연결선 256"/>
          <p:cNvCxnSpPr>
            <a:stCxn id="272" idx="3"/>
            <a:endCxn id="89" idx="1"/>
          </p:cNvCxnSpPr>
          <p:nvPr/>
        </p:nvCxnSpPr>
        <p:spPr>
          <a:xfrm>
            <a:off x="1159743" y="144026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연결선 259"/>
          <p:cNvCxnSpPr>
            <a:stCxn id="91" idx="3"/>
            <a:endCxn id="92" idx="1"/>
          </p:cNvCxnSpPr>
          <p:nvPr/>
        </p:nvCxnSpPr>
        <p:spPr>
          <a:xfrm>
            <a:off x="1159743" y="223234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꺾인 연결선 262"/>
          <p:cNvCxnSpPr>
            <a:stCxn id="123" idx="1"/>
            <a:endCxn id="93" idx="1"/>
          </p:cNvCxnSpPr>
          <p:nvPr/>
        </p:nvCxnSpPr>
        <p:spPr>
          <a:xfrm rot="10800000" flipV="1">
            <a:off x="2455887" y="1440260"/>
            <a:ext cx="1588" cy="792088"/>
          </a:xfrm>
          <a:prstGeom prst="bentConnector3">
            <a:avLst>
              <a:gd name="adj1" fmla="val 87972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직선 연결선 268"/>
          <p:cNvCxnSpPr>
            <a:stCxn id="123" idx="1"/>
            <a:endCxn id="89" idx="3"/>
          </p:cNvCxnSpPr>
          <p:nvPr/>
        </p:nvCxnSpPr>
        <p:spPr>
          <a:xfrm rot="10800000">
            <a:off x="2167855" y="144026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꺾인 연결선 272"/>
          <p:cNvCxnSpPr>
            <a:stCxn id="92" idx="3"/>
            <a:endCxn id="96" idx="1"/>
          </p:cNvCxnSpPr>
          <p:nvPr/>
        </p:nvCxnSpPr>
        <p:spPr>
          <a:xfrm>
            <a:off x="2167855" y="2232348"/>
            <a:ext cx="288032" cy="2376264"/>
          </a:xfrm>
          <a:prstGeom prst="bentConnector3">
            <a:avLst>
              <a:gd name="adj1" fmla="val 3236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직선 연결선 284"/>
          <p:cNvCxnSpPr>
            <a:stCxn id="123" idx="3"/>
            <a:endCxn id="99" idx="1"/>
          </p:cNvCxnSpPr>
          <p:nvPr/>
        </p:nvCxnSpPr>
        <p:spPr>
          <a:xfrm>
            <a:off x="3247975" y="144026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직선 연결선 286"/>
          <p:cNvCxnSpPr>
            <a:stCxn id="98" idx="3"/>
            <a:endCxn id="105" idx="1"/>
          </p:cNvCxnSpPr>
          <p:nvPr/>
        </p:nvCxnSpPr>
        <p:spPr>
          <a:xfrm>
            <a:off x="3247975" y="619278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꺾인 연결선 291"/>
          <p:cNvCxnSpPr>
            <a:stCxn id="102" idx="3"/>
            <a:endCxn id="106" idx="1"/>
          </p:cNvCxnSpPr>
          <p:nvPr/>
        </p:nvCxnSpPr>
        <p:spPr>
          <a:xfrm flipV="1">
            <a:off x="4256087" y="1440260"/>
            <a:ext cx="288032" cy="2376264"/>
          </a:xfrm>
          <a:prstGeom prst="bentConnector3">
            <a:avLst>
              <a:gd name="adj1" fmla="val 367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꺾인 연결선 295"/>
          <p:cNvCxnSpPr>
            <a:stCxn id="105" idx="3"/>
            <a:endCxn id="109" idx="1"/>
          </p:cNvCxnSpPr>
          <p:nvPr/>
        </p:nvCxnSpPr>
        <p:spPr>
          <a:xfrm flipV="1">
            <a:off x="4256087" y="3816524"/>
            <a:ext cx="288032" cy="2376264"/>
          </a:xfrm>
          <a:prstGeom prst="bentConnector3">
            <a:avLst>
              <a:gd name="adj1" fmla="val 764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직선 연결선 299"/>
          <p:cNvCxnSpPr>
            <a:stCxn id="106" idx="3"/>
            <a:endCxn id="114" idx="1"/>
          </p:cNvCxnSpPr>
          <p:nvPr/>
        </p:nvCxnSpPr>
        <p:spPr>
          <a:xfrm>
            <a:off x="5336207" y="144026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꺾인 연결선 301"/>
          <p:cNvCxnSpPr>
            <a:stCxn id="113" idx="3"/>
            <a:endCxn id="117" idx="1"/>
          </p:cNvCxnSpPr>
          <p:nvPr/>
        </p:nvCxnSpPr>
        <p:spPr>
          <a:xfrm flipV="1">
            <a:off x="5336207" y="3816524"/>
            <a:ext cx="216024" cy="237626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직선 연결선 305"/>
          <p:cNvCxnSpPr>
            <a:stCxn id="114" idx="3"/>
            <a:endCxn id="122" idx="1"/>
          </p:cNvCxnSpPr>
          <p:nvPr/>
        </p:nvCxnSpPr>
        <p:spPr>
          <a:xfrm>
            <a:off x="6344319" y="144026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꺾인 연결선 307"/>
          <p:cNvCxnSpPr>
            <a:stCxn id="121" idx="3"/>
            <a:endCxn id="126" idx="1"/>
          </p:cNvCxnSpPr>
          <p:nvPr/>
        </p:nvCxnSpPr>
        <p:spPr>
          <a:xfrm flipV="1">
            <a:off x="6344319" y="3024436"/>
            <a:ext cx="288032" cy="316835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꺾인 연결선 311"/>
          <p:cNvCxnSpPr>
            <a:stCxn id="129" idx="3"/>
            <a:endCxn id="132" idx="1"/>
          </p:cNvCxnSpPr>
          <p:nvPr/>
        </p:nvCxnSpPr>
        <p:spPr>
          <a:xfrm flipV="1">
            <a:off x="7424439" y="2232348"/>
            <a:ext cx="216024" cy="3168352"/>
          </a:xfrm>
          <a:prstGeom prst="bentConnector3">
            <a:avLst>
              <a:gd name="adj1" fmla="val 264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꺾인 연결선 313"/>
          <p:cNvCxnSpPr>
            <a:stCxn id="130" idx="3"/>
            <a:endCxn id="133" idx="1"/>
          </p:cNvCxnSpPr>
          <p:nvPr/>
        </p:nvCxnSpPr>
        <p:spPr>
          <a:xfrm flipV="1">
            <a:off x="7424439" y="3024436"/>
            <a:ext cx="216024" cy="3168352"/>
          </a:xfrm>
          <a:prstGeom prst="bentConnector3">
            <a:avLst>
              <a:gd name="adj1" fmla="val 617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직선 연결선 317"/>
          <p:cNvCxnSpPr>
            <a:stCxn id="122" idx="3"/>
            <a:endCxn id="131" idx="1"/>
          </p:cNvCxnSpPr>
          <p:nvPr/>
        </p:nvCxnSpPr>
        <p:spPr>
          <a:xfrm>
            <a:off x="7424439" y="144026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직선 연결선 321"/>
          <p:cNvCxnSpPr>
            <a:stCxn id="149" idx="3"/>
            <a:endCxn id="156" idx="1"/>
          </p:cNvCxnSpPr>
          <p:nvPr/>
        </p:nvCxnSpPr>
        <p:spPr>
          <a:xfrm>
            <a:off x="1152128" y="705688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직선 연결선 323"/>
          <p:cNvCxnSpPr>
            <a:stCxn id="156" idx="3"/>
            <a:endCxn id="155" idx="1"/>
          </p:cNvCxnSpPr>
          <p:nvPr/>
        </p:nvCxnSpPr>
        <p:spPr>
          <a:xfrm>
            <a:off x="2160240" y="705688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꺾인 연결선 327"/>
          <p:cNvCxnSpPr>
            <a:stCxn id="193" idx="3"/>
            <a:endCxn id="202" idx="1"/>
          </p:cNvCxnSpPr>
          <p:nvPr/>
        </p:nvCxnSpPr>
        <p:spPr>
          <a:xfrm flipV="1">
            <a:off x="3240360" y="7056884"/>
            <a:ext cx="216024" cy="2376264"/>
          </a:xfrm>
          <a:prstGeom prst="bentConnector3">
            <a:avLst>
              <a:gd name="adj1" fmla="val 3236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꺾인 연결선 330"/>
          <p:cNvCxnSpPr>
            <a:stCxn id="197" idx="3"/>
            <a:endCxn id="206" idx="1"/>
          </p:cNvCxnSpPr>
          <p:nvPr/>
        </p:nvCxnSpPr>
        <p:spPr>
          <a:xfrm flipV="1">
            <a:off x="3240360" y="8641060"/>
            <a:ext cx="216024" cy="2376264"/>
          </a:xfrm>
          <a:prstGeom prst="bentConnector3">
            <a:avLst>
              <a:gd name="adj1" fmla="val 617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꺾인 연결선 335"/>
          <p:cNvCxnSpPr>
            <a:stCxn id="207" idx="3"/>
            <a:endCxn id="211" idx="1"/>
          </p:cNvCxnSpPr>
          <p:nvPr/>
        </p:nvCxnSpPr>
        <p:spPr>
          <a:xfrm flipV="1">
            <a:off x="4248472" y="7056884"/>
            <a:ext cx="288032" cy="2376264"/>
          </a:xfrm>
          <a:prstGeom prst="bentConnector3">
            <a:avLst>
              <a:gd name="adj1" fmla="val 3236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꺾인 연결선 338"/>
          <p:cNvCxnSpPr>
            <a:stCxn id="246" idx="3"/>
            <a:endCxn id="214" idx="1"/>
          </p:cNvCxnSpPr>
          <p:nvPr/>
        </p:nvCxnSpPr>
        <p:spPr>
          <a:xfrm flipV="1">
            <a:off x="4256087" y="9433148"/>
            <a:ext cx="280417" cy="237626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꺾인 연결선 342"/>
          <p:cNvCxnSpPr>
            <a:stCxn id="211" idx="3"/>
            <a:endCxn id="218" idx="1"/>
          </p:cNvCxnSpPr>
          <p:nvPr/>
        </p:nvCxnSpPr>
        <p:spPr>
          <a:xfrm>
            <a:off x="5328592" y="7056884"/>
            <a:ext cx="216024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직선 연결선 346"/>
          <p:cNvCxnSpPr>
            <a:stCxn id="218" idx="3"/>
            <a:endCxn id="226" idx="1"/>
          </p:cNvCxnSpPr>
          <p:nvPr/>
        </p:nvCxnSpPr>
        <p:spPr>
          <a:xfrm>
            <a:off x="6336704" y="705688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직선 연결선 348"/>
          <p:cNvCxnSpPr>
            <a:stCxn id="226" idx="3"/>
            <a:endCxn id="236" idx="1"/>
          </p:cNvCxnSpPr>
          <p:nvPr/>
        </p:nvCxnSpPr>
        <p:spPr>
          <a:xfrm>
            <a:off x="7416824" y="705688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꺾인 연결선 354"/>
          <p:cNvCxnSpPr>
            <a:stCxn id="252" idx="3"/>
            <a:endCxn id="240" idx="1"/>
          </p:cNvCxnSpPr>
          <p:nvPr/>
        </p:nvCxnSpPr>
        <p:spPr>
          <a:xfrm flipV="1">
            <a:off x="7424439" y="10225236"/>
            <a:ext cx="208409" cy="158417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꺾인 연결선 356"/>
          <p:cNvCxnSpPr>
            <a:stCxn id="221" idx="3"/>
            <a:endCxn id="228" idx="1"/>
          </p:cNvCxnSpPr>
          <p:nvPr/>
        </p:nvCxnSpPr>
        <p:spPr>
          <a:xfrm flipV="1">
            <a:off x="6336704" y="8641060"/>
            <a:ext cx="288032" cy="7920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198</Words>
  <Application>Microsoft Office PowerPoint</Application>
  <PresentationFormat>사용자 지정</PresentationFormat>
  <Paragraphs>145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33</cp:revision>
  <dcterms:created xsi:type="dcterms:W3CDTF">2011-03-08T06:22:35Z</dcterms:created>
  <dcterms:modified xsi:type="dcterms:W3CDTF">2011-06-22T02:17:07Z</dcterms:modified>
</cp:coreProperties>
</file>